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82" r:id="rId6"/>
    <p:sldId id="269" r:id="rId7"/>
    <p:sldId id="270" r:id="rId8"/>
    <p:sldId id="262" r:id="rId9"/>
    <p:sldId id="263" r:id="rId10"/>
    <p:sldId id="275" r:id="rId11"/>
    <p:sldId id="264" r:id="rId12"/>
    <p:sldId id="290"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1" autoAdjust="0"/>
  </p:normalViewPr>
  <p:slideViewPr>
    <p:cSldViewPr snapToGrid="0">
      <p:cViewPr varScale="1">
        <p:scale>
          <a:sx n="68" d="100"/>
          <a:sy n="68" d="100"/>
        </p:scale>
        <p:origin x="79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17-03-2023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3/17/2023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3/17/2023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3/17/2023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A REAL TIME SPEECH TO TEXT CONVERSION </a:t>
            </a:r>
          </a:p>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SYSTEM USING BIDIRECTIONAL KALMAN </a:t>
            </a:r>
          </a:p>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FILTER IN MATLAB </a:t>
            </a: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sp>
        <p:nvSpPr>
          <p:cNvPr id="4" name="Rectangle 3"/>
          <p:cNvSpPr/>
          <p:nvPr/>
        </p:nvSpPr>
        <p:spPr>
          <a:xfrm>
            <a:off x="3355477" y="5519911"/>
            <a:ext cx="5830726" cy="400110"/>
          </a:xfrm>
          <a:prstGeom prst="rect">
            <a:avLst/>
          </a:prstGeom>
        </p:spPr>
        <p:txBody>
          <a:bodyPr wrap="square">
            <a:spAutoFit/>
          </a:bodyPr>
          <a:lstStyle/>
          <a:p>
            <a:pPr algn="ctr"/>
            <a:r>
              <a:rPr lang="en-US" sz="2000" b="1" dirty="0" smtClean="0">
                <a:latin typeface="Times New Roman" panose="02020603050405020304" pitchFamily="18" charset="0"/>
                <a:cs typeface="Times New Roman" panose="02020603050405020304" pitchFamily="18" charset="0"/>
              </a:rPr>
              <a:t>FIGURE: </a:t>
            </a:r>
            <a:r>
              <a:rPr lang="en-US" sz="2000" b="1" dirty="0">
                <a:latin typeface="Times New Roman" panose="02020603050405020304" pitchFamily="18" charset="0"/>
                <a:cs typeface="Times New Roman" panose="02020603050405020304" pitchFamily="18" charset="0"/>
              </a:rPr>
              <a:t>Block </a:t>
            </a:r>
            <a:r>
              <a:rPr lang="en-US" sz="2000" b="1" dirty="0" smtClean="0">
                <a:latin typeface="Times New Roman" panose="02020603050405020304" pitchFamily="18" charset="0"/>
                <a:cs typeface="Times New Roman" panose="02020603050405020304" pitchFamily="18" charset="0"/>
              </a:rPr>
              <a:t>Diagram </a:t>
            </a:r>
            <a:r>
              <a:rPr lang="en-US" sz="2000" b="1" dirty="0">
                <a:latin typeface="Times New Roman" panose="02020603050405020304" pitchFamily="18" charset="0"/>
                <a:cs typeface="Times New Roman" panose="02020603050405020304" pitchFamily="18" charset="0"/>
              </a:rPr>
              <a:t>of </a:t>
            </a:r>
            <a:r>
              <a:rPr lang="en-US" sz="2000" b="1" dirty="0" smtClean="0">
                <a:latin typeface="Times New Roman" panose="02020603050405020304" pitchFamily="18" charset="0"/>
                <a:cs typeface="Times New Roman" panose="02020603050405020304" pitchFamily="18" charset="0"/>
              </a:rPr>
              <a:t>The Proposed </a:t>
            </a:r>
            <a:r>
              <a:rPr lang="en-US" sz="2000" b="1" dirty="0">
                <a:latin typeface="Times New Roman" panose="02020603050405020304" pitchFamily="18" charset="0"/>
                <a:cs typeface="Times New Roman" panose="02020603050405020304" pitchFamily="18" charset="0"/>
              </a:rPr>
              <a:t>M</a:t>
            </a:r>
            <a:r>
              <a:rPr lang="en-US" sz="2000" b="1" dirty="0" smtClean="0">
                <a:latin typeface="Times New Roman" panose="02020603050405020304" pitchFamily="18" charset="0"/>
                <a:cs typeface="Times New Roman" panose="02020603050405020304" pitchFamily="18" charset="0"/>
              </a:rPr>
              <a:t>ethod</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834641" y="1645920"/>
            <a:ext cx="7132320" cy="3360420"/>
          </a:xfrm>
          <a:prstGeom prst="rect">
            <a:avLst/>
          </a:prstGeom>
        </p:spPr>
      </p:pic>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440873" y="2107710"/>
            <a:ext cx="10227212" cy="3970318"/>
          </a:xfrm>
          <a:prstGeom prst="rect">
            <a:avLst/>
          </a:prstGeom>
          <a:noFill/>
        </p:spPr>
        <p:txBody>
          <a:bodyPr wrap="square" rtlCol="0">
            <a:spAutoFit/>
          </a:bodyPr>
          <a:lstStyle/>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•The </a:t>
            </a:r>
            <a:r>
              <a:rPr lang="en-US" sz="2400" dirty="0">
                <a:solidFill>
                  <a:schemeClr val="tx1">
                    <a:lumMod val="75000"/>
                    <a:lumOff val="25000"/>
                  </a:schemeClr>
                </a:solidFill>
                <a:latin typeface="Times New Roman" pitchFamily="18" charset="0"/>
                <a:cs typeface="Times New Roman" pitchFamily="18" charset="0"/>
              </a:rPr>
              <a:t>advantage of Bi-Directional </a:t>
            </a:r>
            <a:r>
              <a:rPr lang="en-US" sz="2400" dirty="0" err="1">
                <a:solidFill>
                  <a:schemeClr val="tx1">
                    <a:lumMod val="75000"/>
                    <a:lumOff val="25000"/>
                  </a:schemeClr>
                </a:solidFill>
                <a:latin typeface="Times New Roman" pitchFamily="18" charset="0"/>
                <a:cs typeface="Times New Roman" pitchFamily="18" charset="0"/>
              </a:rPr>
              <a:t>Kalman</a:t>
            </a:r>
            <a:r>
              <a:rPr lang="en-US" sz="2400" dirty="0">
                <a:solidFill>
                  <a:schemeClr val="tx1">
                    <a:lumMod val="75000"/>
                    <a:lumOff val="25000"/>
                  </a:schemeClr>
                </a:solidFill>
                <a:latin typeface="Times New Roman" pitchFamily="18" charset="0"/>
                <a:cs typeface="Times New Roman" pitchFamily="18" charset="0"/>
              </a:rPr>
              <a:t> Filter achieves a greater accuracy in estimation.</a:t>
            </a:r>
          </a:p>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•The </a:t>
            </a:r>
            <a:r>
              <a:rPr lang="en-US" sz="2400" dirty="0" err="1">
                <a:solidFill>
                  <a:schemeClr val="tx1">
                    <a:lumMod val="75000"/>
                    <a:lumOff val="25000"/>
                  </a:schemeClr>
                </a:solidFill>
                <a:latin typeface="Times New Roman" pitchFamily="18" charset="0"/>
                <a:cs typeface="Times New Roman" pitchFamily="18" charset="0"/>
              </a:rPr>
              <a:t>Kalman</a:t>
            </a:r>
            <a:r>
              <a:rPr lang="en-US" sz="2400" dirty="0">
                <a:solidFill>
                  <a:schemeClr val="tx1">
                    <a:lumMod val="75000"/>
                    <a:lumOff val="25000"/>
                  </a:schemeClr>
                </a:solidFill>
                <a:latin typeface="Times New Roman" pitchFamily="18" charset="0"/>
                <a:cs typeface="Times New Roman" pitchFamily="18" charset="0"/>
              </a:rPr>
              <a:t> filter at different levels produces different estimates which will be compared and the noisy features will be minimized at a greater level.</a:t>
            </a:r>
          </a:p>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•Bi-Directional </a:t>
            </a:r>
            <a:r>
              <a:rPr lang="en-US" sz="2400" dirty="0" err="1">
                <a:solidFill>
                  <a:schemeClr val="tx1">
                    <a:lumMod val="75000"/>
                    <a:lumOff val="25000"/>
                  </a:schemeClr>
                </a:solidFill>
                <a:latin typeface="Times New Roman" pitchFamily="18" charset="0"/>
                <a:cs typeface="Times New Roman" pitchFamily="18" charset="0"/>
              </a:rPr>
              <a:t>Kalman</a:t>
            </a:r>
            <a:r>
              <a:rPr lang="en-US" sz="2400" dirty="0">
                <a:solidFill>
                  <a:schemeClr val="tx1">
                    <a:lumMod val="75000"/>
                    <a:lumOff val="25000"/>
                  </a:schemeClr>
                </a:solidFill>
                <a:latin typeface="Times New Roman" pitchFamily="18" charset="0"/>
                <a:cs typeface="Times New Roman" pitchFamily="18" charset="0"/>
              </a:rPr>
              <a:t> Filter unlike other methods or techniques is somewhat easy and will takes less time.</a:t>
            </a:r>
          </a:p>
          <a:p>
            <a:pPr>
              <a:lnSpc>
                <a:spcPct val="150000"/>
              </a:lnSpc>
            </a:pPr>
            <a:endParaRPr lang="en-IN" sz="24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1871003" y="1745673"/>
            <a:ext cx="9633609" cy="4165549"/>
          </a:xfrm>
        </p:spPr>
        <p:txBody>
          <a:bodyPr>
            <a:normAutofit/>
          </a:bodyPr>
          <a:lstStyle/>
          <a:p>
            <a:pPr marL="0" defTabSz="914400">
              <a:lnSpc>
                <a:spcPct val="150000"/>
              </a:lnSpc>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Digital Signal Processing</a:t>
            </a:r>
          </a:p>
          <a:p>
            <a:pPr marL="0" defTabSz="914400">
              <a:lnSpc>
                <a:spcPct val="150000"/>
              </a:lnSpc>
            </a:pPr>
            <a:r>
              <a:rPr lang="en-US" sz="2400" dirty="0">
                <a:latin typeface="Times New Roman" pitchFamily="18" charset="0"/>
                <a:cs typeface="Times New Roman" pitchFamily="18" charset="0"/>
              </a:rPr>
              <a:t>•	Speech Processing</a:t>
            </a:r>
          </a:p>
          <a:p>
            <a:pPr marL="0" defTabSz="914400">
              <a:lnSpc>
                <a:spcPct val="150000"/>
              </a:lnSpc>
            </a:pPr>
            <a:r>
              <a:rPr lang="en-US" sz="2400" dirty="0">
                <a:latin typeface="Times New Roman" pitchFamily="18" charset="0"/>
                <a:cs typeface="Times New Roman" pitchFamily="18" charset="0"/>
              </a:rPr>
              <a:t>•	Audio Processing</a:t>
            </a:r>
          </a:p>
          <a:p>
            <a:pPr marL="0" defTabSz="914400">
              <a:lnSpc>
                <a:spcPct val="150000"/>
              </a:lnSpc>
            </a:pPr>
            <a:r>
              <a:rPr lang="en-US" sz="2400" dirty="0">
                <a:latin typeface="Times New Roman" pitchFamily="18" charset="0"/>
                <a:cs typeface="Times New Roman" pitchFamily="18" charset="0"/>
              </a:rPr>
              <a:t>•	Machine Learning</a:t>
            </a:r>
          </a:p>
          <a:p>
            <a:pPr marL="0" defTabSz="914400">
              <a:lnSpc>
                <a:spcPct val="150000"/>
              </a:lnSpc>
            </a:pPr>
            <a:r>
              <a:rPr lang="en-US" sz="2400" dirty="0">
                <a:latin typeface="Times New Roman" pitchFamily="18" charset="0"/>
                <a:cs typeface="Times New Roman" pitchFamily="18" charset="0"/>
              </a:rPr>
              <a:t>•	Deep Learning</a:t>
            </a: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Objective</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review</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289" y="33676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038893"/>
            <a:ext cx="11315049" cy="5819107"/>
          </a:xfrm>
        </p:spPr>
        <p:txBody>
          <a:bodyPr>
            <a:normAutofit fontScale="25000" lnSpcReduction="20000"/>
          </a:bodyPr>
          <a:lstStyle/>
          <a:p>
            <a:pPr algn="just">
              <a:lnSpc>
                <a:spcPct val="150000"/>
              </a:lnSpc>
            </a:pPr>
            <a:r>
              <a:rPr lang="en-US" sz="8000" dirty="0">
                <a:latin typeface="Times New Roman" panose="02020603050405020304" pitchFamily="18" charset="0"/>
                <a:cs typeface="Times New Roman" panose="02020603050405020304" pitchFamily="18" charset="0"/>
              </a:rPr>
              <a:t>A real-time speech to text conversion system accurately reproduces the user's pronunciation of the uttered words in the text form. A real-time speech was made by us a real-time, noisy environment was used to test the recognition system. We enhanced the functionality of this real-time voice recognition system by using the design of a bidirectional </a:t>
            </a:r>
            <a:r>
              <a:rPr lang="en-US" sz="8000" dirty="0" err="1">
                <a:latin typeface="Times New Roman" panose="02020603050405020304" pitchFamily="18" charset="0"/>
                <a:cs typeface="Times New Roman" panose="02020603050405020304" pitchFamily="18" charset="0"/>
              </a:rPr>
              <a:t>nonstationary</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Kalman</a:t>
            </a:r>
            <a:r>
              <a:rPr lang="en-US" sz="8000" dirty="0">
                <a:latin typeface="Times New Roman" panose="02020603050405020304" pitchFamily="18" charset="0"/>
                <a:cs typeface="Times New Roman" panose="02020603050405020304" pitchFamily="18" charset="0"/>
              </a:rPr>
              <a:t> filter. In </a:t>
            </a:r>
            <a:r>
              <a:rPr lang="en-US" sz="8000" dirty="0" err="1">
                <a:latin typeface="Times New Roman" panose="02020603050405020304" pitchFamily="18" charset="0"/>
                <a:cs typeface="Times New Roman" panose="02020603050405020304" pitchFamily="18" charset="0"/>
              </a:rPr>
              <a:t>nonstationary</a:t>
            </a:r>
            <a:r>
              <a:rPr lang="en-US" sz="8000" dirty="0">
                <a:latin typeface="Times New Roman" panose="02020603050405020304" pitchFamily="18" charset="0"/>
                <a:cs typeface="Times New Roman" panose="02020603050405020304" pitchFamily="18" charset="0"/>
              </a:rPr>
              <a:t> noisy environments, bidirectional </a:t>
            </a:r>
            <a:r>
              <a:rPr lang="en-US" sz="8000" dirty="0" err="1">
                <a:latin typeface="Times New Roman" panose="02020603050405020304" pitchFamily="18" charset="0"/>
                <a:cs typeface="Times New Roman" panose="02020603050405020304" pitchFamily="18" charset="0"/>
              </a:rPr>
              <a:t>Kalman</a:t>
            </a:r>
            <a:r>
              <a:rPr lang="en-US" sz="8000" dirty="0">
                <a:latin typeface="Times New Roman" panose="02020603050405020304" pitchFamily="18" charset="0"/>
                <a:cs typeface="Times New Roman" panose="02020603050405020304" pitchFamily="18" charset="0"/>
              </a:rPr>
              <a:t> filter has been shown to be the best noise estimator. The real-time speech to text conversion system converts the spoken words as soon as they are said. The goal of this study was to develop a new speech recognition system that is computationally straightforward and more noise-resistant than the HMM-based system. Our own custom-built database was chosen for its adaptability, and the TIDIGIT database was used for a comparison of accuracy with an HMM-based voice recognition system. The MFCC features of the speech sample were calculated, and words were identified based on how well each sampled word matched the features. When the system was evaluated in various noise environments, we achieved an overall word accuracy of 90</a:t>
            </a:r>
            <a:r>
              <a:rPr lang="en-US" sz="8000" dirty="0" smtClean="0">
                <a:latin typeface="Times New Roman" panose="02020603050405020304" pitchFamily="18" charset="0"/>
                <a:cs typeface="Times New Roman" panose="02020603050405020304" pitchFamily="18" charset="0"/>
              </a:rPr>
              <a:t>%</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fontScale="92500" lnSpcReduction="10000"/>
          </a:bodyPr>
          <a:lstStyle/>
          <a:p>
            <a:pPr algn="just">
              <a:lnSpc>
                <a:spcPct val="150000"/>
              </a:lnSpc>
            </a:pPr>
            <a:r>
              <a:rPr lang="en-US" sz="2000" dirty="0">
                <a:latin typeface="Times New Roman" pitchFamily="18" charset="0"/>
                <a:cs typeface="Times New Roman" pitchFamily="18" charset="0"/>
              </a:rPr>
              <a:t>Natural language processing has historically been a promising subject for research. Natural Language Processing has a wide range of uses. One of the most significant uses of natural language processing is speech recognition. We have traditionally valued speech as the most crucial component of daily communication. We use a particular language to communicate our views. By using speech recognition, computers can comprehend our language (natural language). Voice recognition, often known as word-by-word recognition, is the process of taking speech characteristics and categorizing those using datasets that have already been recorded.</a:t>
            </a:r>
          </a:p>
          <a:p>
            <a:pPr algn="just">
              <a:lnSpc>
                <a:spcPct val="150000"/>
              </a:lnSpc>
            </a:pPr>
            <a:r>
              <a:rPr lang="en-US" sz="2000" dirty="0">
                <a:latin typeface="Times New Roman" pitchFamily="18" charset="0"/>
                <a:cs typeface="Times New Roman" pitchFamily="18" charset="0"/>
              </a:rPr>
              <a:t>A word needs to be sent to more advanced software for syntactic and semantic analysis in order to be recognized. This pattern-matching method evaluates audio signals by framing them into phonetics (the amount of words, phrases, and sentences). To complete this activity, one must first record a voice sample and then convert it to wav format. When a word is recognized, parameters based on the spectrum are acquired.</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4708824"/>
              </p:ext>
            </p:extLst>
          </p:nvPr>
        </p:nvGraphicFramePr>
        <p:xfrm>
          <a:off x="745589" y="1170647"/>
          <a:ext cx="11113475" cy="5739046"/>
        </p:xfrm>
        <a:graphic>
          <a:graphicData uri="http://schemas.openxmlformats.org/drawingml/2006/table">
            <a:tbl>
              <a:tblPr firstRow="1" bandRow="1">
                <a:tableStyleId>{5940675A-B579-460E-94D1-54222C63F5DA}</a:tableStyleId>
              </a:tblPr>
              <a:tblGrid>
                <a:gridCol w="683239">
                  <a:extLst>
                    <a:ext uri="{9D8B030D-6E8A-4147-A177-3AD203B41FA5}">
                      <a16:colId xmlns="" xmlns:a16="http://schemas.microsoft.com/office/drawing/2014/main" val="20000"/>
                    </a:ext>
                  </a:extLst>
                </a:gridCol>
                <a:gridCol w="2942115">
                  <a:extLst>
                    <a:ext uri="{9D8B030D-6E8A-4147-A177-3AD203B41FA5}">
                      <a16:colId xmlns="" xmlns:a16="http://schemas.microsoft.com/office/drawing/2014/main" val="20001"/>
                    </a:ext>
                  </a:extLst>
                </a:gridCol>
                <a:gridCol w="2135275">
                  <a:extLst>
                    <a:ext uri="{9D8B030D-6E8A-4147-A177-3AD203B41FA5}">
                      <a16:colId xmlns="" xmlns:a16="http://schemas.microsoft.com/office/drawing/2014/main" val="20002"/>
                    </a:ext>
                  </a:extLst>
                </a:gridCol>
                <a:gridCol w="3623459">
                  <a:extLst>
                    <a:ext uri="{9D8B030D-6E8A-4147-A177-3AD203B41FA5}">
                      <a16:colId xmlns="" xmlns:a16="http://schemas.microsoft.com/office/drawing/2014/main" val="20003"/>
                    </a:ext>
                  </a:extLst>
                </a:gridCol>
                <a:gridCol w="1729387">
                  <a:extLst>
                    <a:ext uri="{9D8B030D-6E8A-4147-A177-3AD203B41FA5}">
                      <a16:colId xmlns="" xmlns:a16="http://schemas.microsoft.com/office/drawing/2014/main" val="20004"/>
                    </a:ext>
                  </a:extLst>
                </a:gridCol>
              </a:tblGrid>
              <a:tr h="299047">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1136379">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1237-1240, 1986</a:t>
                      </a:r>
                      <a:r>
                        <a:rPr lang="en-US" sz="1400" kern="1200" dirty="0" smtClean="0">
                          <a:solidFill>
                            <a:schemeClr val="tx1"/>
                          </a:solidFill>
                          <a:effectLst/>
                          <a:latin typeface="Times New Roman" pitchFamily="18" charset="0"/>
                          <a:ea typeface="+mn-ea"/>
                          <a:cs typeface="Times New Roman" pitchFamily="18" charset="0"/>
                        </a:rPr>
                        <a:t>. </a:t>
                      </a: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 J. D. </a:t>
                      </a:r>
                      <a:r>
                        <a:rPr lang="en-US" sz="1400" dirty="0" err="1" smtClean="0">
                          <a:latin typeface="Times New Roman" pitchFamily="18" charset="0"/>
                          <a:cs typeface="Times New Roman" pitchFamily="18" charset="0"/>
                        </a:rPr>
                        <a:t>Tardelli</a:t>
                      </a:r>
                      <a:r>
                        <a:rPr lang="it-IT"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r>
                        <a:rPr lang="en-US" sz="1400" dirty="0" smtClean="0">
                          <a:latin typeface="Times New Roman" pitchFamily="18" charset="0"/>
                          <a:cs typeface="Times New Roman" pitchFamily="18" charset="0"/>
                        </a:rPr>
                        <a:t>Speech waveform analysis and recognition process based on non-Euclidean error minimization and matrix array processing techniques</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speech wave forms and recognition</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1136379">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pp. 1515-1519, 1989</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Takao Suzuki, </a:t>
                      </a:r>
                      <a:r>
                        <a:rPr lang="en-US" sz="1400" dirty="0" err="1" smtClean="0">
                          <a:latin typeface="Times New Roman" pitchFamily="18" charset="0"/>
                          <a:cs typeface="Times New Roman" pitchFamily="18" charset="0"/>
                        </a:rPr>
                        <a:t>Yasuo</a:t>
                      </a:r>
                      <a:r>
                        <a:rPr lang="en-US" sz="1400" dirty="0" smtClean="0">
                          <a:latin typeface="Times New Roman" pitchFamily="18" charset="0"/>
                          <a:cs typeface="Times New Roman" pitchFamily="18" charset="0"/>
                        </a:rPr>
                        <a:t> Shoji</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r>
                        <a:rPr lang="en-US" sz="1400" dirty="0" smtClean="0">
                          <a:latin typeface="Times New Roman" pitchFamily="18" charset="0"/>
                          <a:cs typeface="Times New Roman" pitchFamily="18" charset="0"/>
                        </a:rPr>
                        <a:t>A new speech processing scheme for ATM switching systems</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speech processing scheme for ATM</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2"/>
                  </a:ext>
                </a:extLst>
              </a:tr>
              <a:tr h="927046">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vol. ASSP-26, no. 5, pp.471 -472 1978.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J. S. Lim </a:t>
                      </a:r>
                      <a:r>
                        <a:rPr lang="es-E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r>
                        <a:rPr lang="en-US" sz="1400" dirty="0" smtClean="0">
                          <a:latin typeface="Times New Roman" pitchFamily="18" charset="0"/>
                          <a:cs typeface="Times New Roman" pitchFamily="18" charset="0"/>
                        </a:rPr>
                        <a:t>Evaluation of a correlated subtraction method for enhancing speech degraded by additive white noise</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correlated subtraction method for enhancing speech degraded</a:t>
                      </a:r>
                      <a:endParaRPr lang="en-US" sz="1400" kern="1200" dirty="0" smtClean="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3"/>
                  </a:ext>
                </a:extLst>
              </a:tr>
              <a:tr h="1004660">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pp. 95-108, 1961. </a:t>
                      </a:r>
                    </a:p>
                    <a:p>
                      <a:pPr marL="0" algn="ctr" defTabSz="457200" rtl="0" eaLnBrk="1" latinLnBrk="0" hangingPunct="1"/>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R. E. </a:t>
                      </a:r>
                      <a:r>
                        <a:rPr lang="en-US" sz="1400" dirty="0" err="1" smtClean="0">
                          <a:latin typeface="Times New Roman" pitchFamily="18" charset="0"/>
                          <a:cs typeface="Times New Roman" pitchFamily="18" charset="0"/>
                        </a:rPr>
                        <a:t>Kalman</a:t>
                      </a:r>
                      <a:r>
                        <a:rPr lang="en-US" sz="1400" dirty="0" smtClean="0">
                          <a:latin typeface="Times New Roman" pitchFamily="18" charset="0"/>
                          <a:cs typeface="Times New Roman" pitchFamily="18" charset="0"/>
                        </a:rPr>
                        <a:t> and R. S. </a:t>
                      </a:r>
                      <a:r>
                        <a:rPr lang="en-US" sz="1400" dirty="0" err="1" smtClean="0">
                          <a:latin typeface="Times New Roman" pitchFamily="18" charset="0"/>
                          <a:cs typeface="Times New Roman" pitchFamily="18" charset="0"/>
                        </a:rPr>
                        <a:t>Bucy</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r>
                        <a:rPr lang="en-US" sz="1400" dirty="0" smtClean="0">
                          <a:latin typeface="Times New Roman" pitchFamily="18" charset="0"/>
                          <a:cs typeface="Times New Roman" pitchFamily="18" charset="0"/>
                        </a:rPr>
                        <a:t>New results in linear filtering and prediction theory</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linear filtering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4"/>
                  </a:ext>
                </a:extLst>
              </a:tr>
              <a:tr h="998588">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2001, vol. 1, pp. 521–526.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Gabrea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"Adaptive </a:t>
                      </a:r>
                      <a:r>
                        <a:rPr lang="en-US" sz="1400" kern="1200" dirty="0" err="1" smtClean="0">
                          <a:solidFill>
                            <a:schemeClr val="tx1"/>
                          </a:solidFill>
                          <a:effectLst/>
                          <a:latin typeface="Times New Roman" pitchFamily="18" charset="0"/>
                          <a:ea typeface="+mn-ea"/>
                          <a:cs typeface="Times New Roman" pitchFamily="18" charset="0"/>
                        </a:rPr>
                        <a:t>Kalman</a:t>
                      </a:r>
                      <a:r>
                        <a:rPr lang="en-US" sz="1400" kern="1200" dirty="0" smtClean="0">
                          <a:solidFill>
                            <a:schemeClr val="tx1"/>
                          </a:solidFill>
                          <a:effectLst/>
                          <a:latin typeface="Times New Roman" pitchFamily="18" charset="0"/>
                          <a:ea typeface="+mn-ea"/>
                          <a:cs typeface="Times New Roman" pitchFamily="18" charset="0"/>
                        </a:rPr>
                        <a:t> filtering-based speech enhancement algorithm”</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adaptive </a:t>
                      </a:r>
                      <a:r>
                        <a:rPr lang="en-US" sz="1400" kern="1200" baseline="0" dirty="0" err="1" smtClean="0">
                          <a:solidFill>
                            <a:schemeClr val="tx1"/>
                          </a:solidFill>
                          <a:effectLst/>
                          <a:latin typeface="Times New Roman" pitchFamily="18" charset="0"/>
                          <a:ea typeface="+mn-ea"/>
                          <a:cs typeface="Times New Roman" pitchFamily="18" charset="0"/>
                        </a:rPr>
                        <a:t>kalman</a:t>
                      </a:r>
                      <a:r>
                        <a:rPr lang="en-US" sz="1400" kern="1200" baseline="0" dirty="0" smtClean="0">
                          <a:solidFill>
                            <a:schemeClr val="tx1"/>
                          </a:solidFill>
                          <a:effectLst/>
                          <a:latin typeface="Times New Roman" pitchFamily="18" charset="0"/>
                          <a:ea typeface="+mn-ea"/>
                          <a:cs typeface="Times New Roman" pitchFamily="18" charset="0"/>
                        </a:rPr>
                        <a:t> filter based </a:t>
                      </a:r>
                      <a:r>
                        <a:rPr lang="en-US" sz="1400" kern="1200" baseline="0" smtClean="0">
                          <a:solidFill>
                            <a:schemeClr val="tx1"/>
                          </a:solidFill>
                          <a:effectLst/>
                          <a:latin typeface="Times New Roman" pitchFamily="18" charset="0"/>
                          <a:ea typeface="+mn-ea"/>
                          <a:cs typeface="Times New Roman" pitchFamily="18" charset="0"/>
                        </a:rPr>
                        <a:t>speech enhancement.</a:t>
                      </a:r>
                      <a:endParaRPr lang="en-US" sz="1400" kern="1200" dirty="0" smtClean="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32974" y="937656"/>
            <a:ext cx="11130219" cy="5920343"/>
          </a:xfrm>
        </p:spPr>
        <p:txBody>
          <a:bodyPr>
            <a:noAutofit/>
          </a:bodyPr>
          <a:lstStyle/>
          <a:p>
            <a:pPr algn="just">
              <a:lnSpc>
                <a:spcPct val="150000"/>
              </a:lnSpc>
            </a:pPr>
            <a:r>
              <a:rPr lang="en-US" dirty="0">
                <a:latin typeface="Times New Roman" pitchFamily="18" charset="0"/>
                <a:cs typeface="Times New Roman" pitchFamily="18" charset="0"/>
              </a:rPr>
              <a:t>[1] J. D. </a:t>
            </a:r>
            <a:r>
              <a:rPr lang="en-US" dirty="0" err="1">
                <a:latin typeface="Times New Roman" pitchFamily="18" charset="0"/>
                <a:cs typeface="Times New Roman" pitchFamily="18" charset="0"/>
              </a:rPr>
              <a:t>Tardelli</a:t>
            </a:r>
            <a:r>
              <a:rPr lang="en-US" dirty="0">
                <a:latin typeface="Times New Roman" pitchFamily="18" charset="0"/>
                <a:cs typeface="Times New Roman" pitchFamily="18" charset="0"/>
              </a:rPr>
              <a:t>, C. M. Walter, “Speech waveform analysis and recognition process based on non-Euclidean error minimization and matrix array processing techniques”. IEEE ICASSP, pp. 1237-1240, 1986. </a:t>
            </a:r>
          </a:p>
          <a:p>
            <a:pPr algn="just">
              <a:lnSpc>
                <a:spcPct val="150000"/>
              </a:lnSpc>
            </a:pPr>
            <a:r>
              <a:rPr lang="en-US" dirty="0">
                <a:latin typeface="Times New Roman" pitchFamily="18" charset="0"/>
                <a:cs typeface="Times New Roman" pitchFamily="18" charset="0"/>
              </a:rPr>
              <a:t>[2] Takao Suzuki, </a:t>
            </a:r>
            <a:r>
              <a:rPr lang="en-US" dirty="0" err="1">
                <a:latin typeface="Times New Roman" pitchFamily="18" charset="0"/>
                <a:cs typeface="Times New Roman" pitchFamily="18" charset="0"/>
              </a:rPr>
              <a:t>Yasuo</a:t>
            </a:r>
            <a:r>
              <a:rPr lang="en-US" dirty="0">
                <a:latin typeface="Times New Roman" pitchFamily="18" charset="0"/>
                <a:cs typeface="Times New Roman" pitchFamily="18" charset="0"/>
              </a:rPr>
              <a:t> Shoji, “A new speech processing scheme for ATM switching systems”. </a:t>
            </a:r>
            <a:r>
              <a:rPr lang="en-US" dirty="0" err="1">
                <a:latin typeface="Times New Roman" pitchFamily="18" charset="0"/>
                <a:cs typeface="Times New Roman" pitchFamily="18" charset="0"/>
              </a:rPr>
              <a:t>IEEE,Digital</a:t>
            </a:r>
            <a:r>
              <a:rPr lang="en-US" dirty="0">
                <a:latin typeface="Times New Roman" pitchFamily="18" charset="0"/>
                <a:cs typeface="Times New Roman" pitchFamily="18" charset="0"/>
              </a:rPr>
              <a:t> Communications Laboratories, Oki Electric Industry Co. Ltd., Japan, pp. 1515-1519, 1989. </a:t>
            </a:r>
          </a:p>
          <a:p>
            <a:pPr algn="just">
              <a:lnSpc>
                <a:spcPct val="150000"/>
              </a:lnSpc>
            </a:pPr>
            <a:r>
              <a:rPr lang="en-US" dirty="0">
                <a:latin typeface="Times New Roman" pitchFamily="18" charset="0"/>
                <a:cs typeface="Times New Roman" pitchFamily="18" charset="0"/>
              </a:rPr>
              <a:t>[3] J. S. Lim "Evaluation of a correlated subtraction method for enhancing speech degraded by additive white noise", IEEE Trans. Acoustics, Speech and Signal Processing, vol. ASSP-26, no. 5, pp.471 -472 1978. </a:t>
            </a:r>
          </a:p>
          <a:p>
            <a:pPr algn="just">
              <a:lnSpc>
                <a:spcPct val="150000"/>
              </a:lnSpc>
            </a:pPr>
            <a:r>
              <a:rPr lang="en-US" dirty="0">
                <a:latin typeface="Times New Roman" pitchFamily="18" charset="0"/>
                <a:cs typeface="Times New Roman" pitchFamily="18" charset="0"/>
              </a:rPr>
              <a:t>[4] R. E. </a:t>
            </a:r>
            <a:r>
              <a:rPr lang="en-US" dirty="0" err="1">
                <a:latin typeface="Times New Roman" pitchFamily="18" charset="0"/>
                <a:cs typeface="Times New Roman" pitchFamily="18" charset="0"/>
              </a:rPr>
              <a:t>Kalman</a:t>
            </a:r>
            <a:r>
              <a:rPr lang="en-US" dirty="0">
                <a:latin typeface="Times New Roman" pitchFamily="18" charset="0"/>
                <a:cs typeface="Times New Roman" pitchFamily="18" charset="0"/>
              </a:rPr>
              <a:t> and R. S. </a:t>
            </a:r>
            <a:r>
              <a:rPr lang="en-US" dirty="0" err="1">
                <a:latin typeface="Times New Roman" pitchFamily="18" charset="0"/>
                <a:cs typeface="Times New Roman" pitchFamily="18" charset="0"/>
              </a:rPr>
              <a:t>Bucy</a:t>
            </a:r>
            <a:r>
              <a:rPr lang="en-US" dirty="0">
                <a:latin typeface="Times New Roman" pitchFamily="18" charset="0"/>
                <a:cs typeface="Times New Roman" pitchFamily="18" charset="0"/>
              </a:rPr>
              <a:t>, “New results in linear filtering and prediction theory,” Trans. ASME Series D, J. Basic Engineering, pp. 95-108, 1961. </a:t>
            </a:r>
            <a:endParaRPr lang="en-US" dirty="0" smtClean="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[5] </a:t>
            </a:r>
            <a:r>
              <a:rPr lang="en-US" dirty="0" err="1">
                <a:latin typeface="Times New Roman" pitchFamily="18" charset="0"/>
                <a:cs typeface="Times New Roman" pitchFamily="18" charset="0"/>
              </a:rPr>
              <a:t>Gabrea</a:t>
            </a:r>
            <a:r>
              <a:rPr lang="en-US" dirty="0">
                <a:latin typeface="Times New Roman" pitchFamily="18" charset="0"/>
                <a:cs typeface="Times New Roman" pitchFamily="18" charset="0"/>
              </a:rPr>
              <a:t>, M.: ‘Adaptive </a:t>
            </a:r>
            <a:r>
              <a:rPr lang="en-US" dirty="0" err="1">
                <a:latin typeface="Times New Roman" pitchFamily="18" charset="0"/>
                <a:cs typeface="Times New Roman" pitchFamily="18" charset="0"/>
              </a:rPr>
              <a:t>Kalman</a:t>
            </a:r>
            <a:r>
              <a:rPr lang="en-US" dirty="0">
                <a:latin typeface="Times New Roman" pitchFamily="18" charset="0"/>
                <a:cs typeface="Times New Roman" pitchFamily="18" charset="0"/>
              </a:rPr>
              <a:t> filtering-based speech enhancement algorithm’. IEEE Canadian Conf. on Electrical and Computer Engineering, 2001, vol. 1, pp. 521–526.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1" y="1066799"/>
            <a:ext cx="11148794" cy="5643489"/>
          </a:xfrm>
        </p:spPr>
        <p:txBody>
          <a:bodyPr>
            <a:normAutofit fontScale="92500"/>
          </a:bodyPr>
          <a:lstStyle/>
          <a:p>
            <a:pPr algn="just">
              <a:lnSpc>
                <a:spcPct val="150000"/>
              </a:lnSpc>
            </a:pPr>
            <a:r>
              <a:rPr lang="en-US" sz="2400" dirty="0">
                <a:latin typeface="Times New Roman" pitchFamily="18" charset="0"/>
                <a:cs typeface="Times New Roman" pitchFamily="18" charset="0"/>
              </a:rPr>
              <a:t>The complex problem of speech to text conversion of Kannada Language. We propose a novel Kannada Automated Speech to Text conversion System (ASTC). We train and test the Speech Processing System using CMU Sphinx framework. CMU Sphinx is dynamic in nature with support for other languages along with English. We train the Acoustic model for Kannada speech with 1000 general spoken sentences and tested 150 sentences. We build our system utilizing features available in CMU Sphinx, thus showcasing the conceivable flexibility of this framework for Kannada voice to text conversion. In this paper, Kannada sentences with four to ten word length is researched. The speech conversion system permits ordinary people to speak to the computer in order to retrieve information in textual form. The number of alphabets in Kannada are 52. The system investigates extensibility of recognizing all letters and morphological variants of spoken Kannada words.</a:t>
            </a:r>
            <a:endParaRPr lang="en-IN" sz="2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886265" y="1478639"/>
            <a:ext cx="10770747" cy="52035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50000"/>
              </a:lnSpc>
            </a:pPr>
            <a:r>
              <a:rPr lang="en-US" sz="2400" dirty="0">
                <a:latin typeface="Times New Roman" panose="02020603050405020304" pitchFamily="18" charset="0"/>
                <a:cs typeface="Times New Roman" pitchFamily="18" charset="0"/>
              </a:rPr>
              <a:t>	Computationally complex.</a:t>
            </a:r>
          </a:p>
          <a:p>
            <a:pPr algn="just">
              <a:lnSpc>
                <a:spcPct val="150000"/>
              </a:lnSpc>
            </a:pPr>
            <a:r>
              <a:rPr lang="en-US" sz="2400" dirty="0">
                <a:latin typeface="Times New Roman" panose="02020603050405020304" pitchFamily="18" charset="0"/>
                <a:cs typeface="Times New Roman" pitchFamily="18" charset="0"/>
              </a:rPr>
              <a:t>	Takes more time for implementation.</a:t>
            </a:r>
          </a:p>
          <a:p>
            <a:pPr algn="just">
              <a:lnSpc>
                <a:spcPct val="150000"/>
              </a:lnSpc>
            </a:pPr>
            <a:r>
              <a:rPr lang="en-US" sz="2400" dirty="0">
                <a:latin typeface="Times New Roman" panose="02020603050405020304" pitchFamily="18" charset="0"/>
                <a:cs typeface="Times New Roman" pitchFamily="18" charset="0"/>
              </a:rPr>
              <a:t>	Training the classifier with less features will result in less accurate.</a:t>
            </a:r>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fontScale="92500" lnSpcReduction="20000"/>
          </a:bodyPr>
          <a:lstStyle/>
          <a:p>
            <a:pPr algn="just">
              <a:lnSpc>
                <a:spcPct val="150000"/>
              </a:lnSpc>
            </a:pPr>
            <a:r>
              <a:rPr lang="en-US" sz="2000" dirty="0">
                <a:latin typeface="Times New Roman" pitchFamily="18" charset="0"/>
                <a:cs typeface="Times New Roman" pitchFamily="18" charset="0"/>
              </a:rPr>
              <a:t>The process of speech recognition system is divided in two stages, first is training stage and second is the testing </a:t>
            </a:r>
            <a:r>
              <a:rPr lang="en-US" sz="2000" dirty="0" smtClean="0">
                <a:latin typeface="Times New Roman" pitchFamily="18" charset="0"/>
                <a:cs typeface="Times New Roman" pitchFamily="18" charset="0"/>
              </a:rPr>
              <a:t>stage.</a:t>
            </a:r>
          </a:p>
          <a:p>
            <a:pPr algn="just">
              <a:lnSpc>
                <a:spcPct val="150000"/>
              </a:lnSpc>
            </a:pPr>
            <a:r>
              <a:rPr lang="en-US" sz="2000" dirty="0">
                <a:latin typeface="Times New Roman" pitchFamily="18" charset="0"/>
                <a:cs typeface="Times New Roman" pitchFamily="18" charset="0"/>
              </a:rPr>
              <a:t>TRAINING STAGE</a:t>
            </a:r>
          </a:p>
          <a:p>
            <a:pPr algn="just">
              <a:lnSpc>
                <a:spcPct val="150000"/>
              </a:lnSpc>
            </a:pPr>
            <a:r>
              <a:rPr lang="en-US" sz="2000" dirty="0">
                <a:latin typeface="Times New Roman" pitchFamily="18" charset="0"/>
                <a:cs typeface="Times New Roman" pitchFamily="18" charset="0"/>
              </a:rPr>
              <a:t>A database is generated in this stage by the user recording certain voice samples. The captured speech samples are then saved in Matlab's.wav format. Following this step, the speech recognition system needs to be trained.</a:t>
            </a:r>
          </a:p>
          <a:p>
            <a:pPr algn="just">
              <a:lnSpc>
                <a:spcPct val="150000"/>
              </a:lnSpc>
            </a:pPr>
            <a:r>
              <a:rPr lang="en-US" sz="2000" dirty="0">
                <a:latin typeface="Times New Roman" pitchFamily="18" charset="0"/>
                <a:cs typeface="Times New Roman" pitchFamily="18" charset="0"/>
              </a:rPr>
              <a:t>FEATURE EXTRACTION</a:t>
            </a:r>
          </a:p>
          <a:p>
            <a:pPr algn="just">
              <a:lnSpc>
                <a:spcPct val="150000"/>
              </a:lnSpc>
            </a:pPr>
            <a:r>
              <a:rPr lang="en-US" sz="2000" dirty="0">
                <a:latin typeface="Times New Roman" pitchFamily="18" charset="0"/>
                <a:cs typeface="Times New Roman" pitchFamily="18" charset="0"/>
              </a:rPr>
              <a:t>Each signal consists of a few characteristics or properties. We can categorize the signal qualities based on their characteristics. We take some of speech's characteristics out. The extraction of attributes is one of the simplest methods for speech recognition. Speech is a time-varying signal, and managing such a signal is a challenging undertaking. Hence, speech characteristics are crucial to recognition. Short time qualities are used to deal with a lengthy sequence of speech (melody of speech). Thus, we choose to extract MFCC-based short time speech features.</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2368</TotalTime>
  <Words>1277</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References: </vt:lpstr>
      <vt:lpstr>Existing method: </vt:lpstr>
      <vt:lpstr>PowerPoint Presentation</vt:lpstr>
      <vt:lpstr>Proposed method:</vt:lpstr>
      <vt:lpstr>Proposed method:</vt:lpstr>
      <vt:lpstr>Advantages of Proposed method: </vt:lpstr>
      <vt:lpstr>Applications:</vt:lpstr>
      <vt:lpstr>Hardware and Software Requirements: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385</cp:revision>
  <dcterms:created xsi:type="dcterms:W3CDTF">2020-06-29T09:16:21Z</dcterms:created>
  <dcterms:modified xsi:type="dcterms:W3CDTF">2023-03-17T06:37:53Z</dcterms:modified>
</cp:coreProperties>
</file>