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4"/>
  </p:notesMasterIdLst>
  <p:sldIdLst>
    <p:sldId id="256" r:id="rId2"/>
    <p:sldId id="257" r:id="rId3"/>
    <p:sldId id="258" r:id="rId4"/>
    <p:sldId id="259" r:id="rId5"/>
    <p:sldId id="282" r:id="rId6"/>
    <p:sldId id="270" r:id="rId7"/>
    <p:sldId id="262" r:id="rId8"/>
    <p:sldId id="263" r:id="rId9"/>
    <p:sldId id="264" r:id="rId10"/>
    <p:sldId id="290" r:id="rId11"/>
    <p:sldId id="273"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18" autoAdjust="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22-09-2022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9/22/2022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9/22/2022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9/22/2022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9/22/2022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328246" y="2035175"/>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Clustering based on </a:t>
            </a:r>
            <a:r>
              <a:rPr lang="en-US" b="1" dirty="0" smtClean="0">
                <a:solidFill>
                  <a:schemeClr val="accent2">
                    <a:lumMod val="75000"/>
                  </a:schemeClr>
                </a:solidFill>
                <a:latin typeface="Times New Roman" panose="02020603050405020304" pitchFamily="18" charset="0"/>
                <a:cs typeface="Times New Roman" panose="02020603050405020304" pitchFamily="18" charset="0"/>
              </a:rPr>
              <a:t>Whale </a:t>
            </a:r>
            <a:r>
              <a:rPr lang="en-US" b="1" smtClean="0">
                <a:solidFill>
                  <a:schemeClr val="accent2">
                    <a:lumMod val="75000"/>
                  </a:schemeClr>
                </a:solidFill>
                <a:latin typeface="Times New Roman" panose="02020603050405020304" pitchFamily="18" charset="0"/>
                <a:cs typeface="Times New Roman" panose="02020603050405020304" pitchFamily="18" charset="0"/>
              </a:rPr>
              <a:t>Optimization Algorithm </a:t>
            </a:r>
            <a:r>
              <a:rPr lang="en-US" b="1" dirty="0">
                <a:solidFill>
                  <a:schemeClr val="accent2">
                    <a:lumMod val="75000"/>
                  </a:schemeClr>
                </a:solidFill>
                <a:latin typeface="Times New Roman" panose="02020603050405020304" pitchFamily="18" charset="0"/>
                <a:cs typeface="Times New Roman" panose="02020603050405020304" pitchFamily="18" charset="0"/>
              </a:rPr>
              <a:t>for IoT over </a:t>
            </a:r>
            <a:r>
              <a:rPr lang="en-US" b="1" dirty="0" smtClean="0">
                <a:solidFill>
                  <a:schemeClr val="accent2">
                    <a:lumMod val="75000"/>
                  </a:schemeClr>
                </a:solidFill>
                <a:latin typeface="Times New Roman" panose="02020603050405020304" pitchFamily="18" charset="0"/>
                <a:cs typeface="Times New Roman" panose="02020603050405020304" pitchFamily="18" charset="0"/>
              </a:rPr>
              <a:t>wireless nodes</a:t>
            </a:r>
            <a:endParaRPr lang="en-IN"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marL="0" defTabSz="914400">
              <a:lnSpc>
                <a:spcPct val="150000"/>
              </a:lnSpc>
            </a:pPr>
            <a:r>
              <a:rPr lang="en-IN" sz="1900" dirty="0">
                <a:latin typeface="Times New Roman" pitchFamily="18" charset="0"/>
                <a:cs typeface="Times New Roman" pitchFamily="18" charset="0"/>
              </a:rPr>
              <a:t>1</a:t>
            </a:r>
            <a:r>
              <a:rPr lang="en-IN" sz="1900" dirty="0" smtClean="0">
                <a:latin typeface="Times New Roman" pitchFamily="18" charset="0"/>
                <a:cs typeface="Times New Roman" pitchFamily="18" charset="0"/>
              </a:rPr>
              <a:t>. IOT environment</a:t>
            </a:r>
          </a:p>
          <a:p>
            <a:pPr marL="0" defTabSz="914400">
              <a:lnSpc>
                <a:spcPct val="150000"/>
              </a:lnSpc>
            </a:pPr>
            <a:r>
              <a:rPr lang="en-IN" sz="1900" dirty="0" smtClean="0">
                <a:latin typeface="Times New Roman" pitchFamily="18" charset="0"/>
                <a:cs typeface="Times New Roman" pitchFamily="18" charset="0"/>
              </a:rPr>
              <a:t> 2. Satellite communication</a:t>
            </a:r>
          </a:p>
          <a:p>
            <a:pPr marL="0" defTabSz="914400">
              <a:lnSpc>
                <a:spcPct val="150000"/>
              </a:lnSpc>
            </a:pPr>
            <a:r>
              <a:rPr lang="en-IN" sz="1900" dirty="0" smtClean="0">
                <a:latin typeface="Times New Roman" pitchFamily="18" charset="0"/>
                <a:cs typeface="Times New Roman" pitchFamily="18" charset="0"/>
              </a:rPr>
              <a:t> 3. Weather and temperature forecasting</a:t>
            </a:r>
            <a:endParaRPr lang="en-IN" dirty="0"/>
          </a:p>
        </p:txBody>
      </p:sp>
    </p:spTree>
    <p:extLst>
      <p:ext uri="{BB962C8B-B14F-4D97-AF65-F5344CB8AC3E}">
        <p14:creationId xmlns:p14="http://schemas.microsoft.com/office/powerpoint/2010/main" val="179795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80655" y="1510145"/>
            <a:ext cx="10612580" cy="4239492"/>
          </a:xfrm>
        </p:spPr>
        <p:txBody>
          <a:bodyPr>
            <a:noAutofit/>
          </a:bodyPr>
          <a:lstStyle/>
          <a:p>
            <a:pPr algn="just">
              <a:lnSpc>
                <a:spcPct val="150000"/>
              </a:lnSpc>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1</a:t>
            </a:r>
            <a:r>
              <a:rPr lang="en-US" sz="1600" dirty="0" smtClean="0">
                <a:latin typeface="Times New Roman" pitchFamily="18" charset="0"/>
                <a:cs typeface="Times New Roman" pitchFamily="18" charset="0"/>
              </a:rPr>
              <a:t>] P</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Chanak</a:t>
            </a:r>
            <a:r>
              <a:rPr lang="en-US" sz="1600" dirty="0">
                <a:latin typeface="Times New Roman" pitchFamily="18" charset="0"/>
                <a:cs typeface="Times New Roman" pitchFamily="18" charset="0"/>
              </a:rPr>
              <a:t> and I. Banerjee: IEEE Trans. </a:t>
            </a:r>
            <a:r>
              <a:rPr lang="en-US" sz="1600" dirty="0" err="1">
                <a:latin typeface="Times New Roman" pitchFamily="18" charset="0"/>
                <a:cs typeface="Times New Roman" pitchFamily="18" charset="0"/>
              </a:rPr>
              <a:t>Consum</a:t>
            </a:r>
            <a:r>
              <a:rPr lang="en-US" sz="1600" dirty="0">
                <a:latin typeface="Times New Roman" pitchFamily="18" charset="0"/>
                <a:cs typeface="Times New Roman" pitchFamily="18" charset="0"/>
              </a:rPr>
              <a:t>. Electron. 66 (2020) 223.</a:t>
            </a:r>
          </a:p>
          <a:p>
            <a:pPr algn="just">
              <a:lnSpc>
                <a:spcPct val="150000"/>
              </a:lnSpc>
            </a:pPr>
            <a:r>
              <a:rPr lang="en-US" sz="1600" dirty="0" smtClean="0">
                <a:latin typeface="Times New Roman" pitchFamily="18" charset="0"/>
                <a:cs typeface="Times New Roman" pitchFamily="18" charset="0"/>
              </a:rPr>
              <a:t>[2] </a:t>
            </a:r>
            <a:r>
              <a:rPr lang="en-US" sz="1600" dirty="0">
                <a:latin typeface="Times New Roman" pitchFamily="18" charset="0"/>
                <a:cs typeface="Times New Roman" pitchFamily="18" charset="0"/>
              </a:rPr>
              <a:t>M. N. M. </a:t>
            </a:r>
            <a:r>
              <a:rPr lang="en-US" sz="1600" dirty="0" err="1">
                <a:latin typeface="Times New Roman" pitchFamily="18" charset="0"/>
                <a:cs typeface="Times New Roman" pitchFamily="18" charset="0"/>
              </a:rPr>
              <a:t>Bhutta</a:t>
            </a:r>
            <a:r>
              <a:rPr lang="en-US" sz="1600" dirty="0">
                <a:latin typeface="Times New Roman" pitchFamily="18" charset="0"/>
                <a:cs typeface="Times New Roman" pitchFamily="18" charset="0"/>
              </a:rPr>
              <a:t> and M. Ahmad: IEEE Access 9 (2021) </a:t>
            </a:r>
            <a:r>
              <a:rPr lang="en-US" sz="1600" dirty="0" smtClean="0">
                <a:latin typeface="Times New Roman" pitchFamily="18" charset="0"/>
                <a:cs typeface="Times New Roman" pitchFamily="18" charset="0"/>
              </a:rPr>
              <a:t>65660.</a:t>
            </a:r>
          </a:p>
          <a:p>
            <a:pPr algn="just">
              <a:lnSpc>
                <a:spcPct val="150000"/>
              </a:lnSpc>
            </a:pPr>
            <a:r>
              <a:rPr lang="en-US" sz="1600" dirty="0" smtClean="0">
                <a:latin typeface="Times New Roman" pitchFamily="18" charset="0"/>
                <a:cs typeface="Times New Roman" pitchFamily="18" charset="0"/>
              </a:rPr>
              <a:t>[3] </a:t>
            </a:r>
            <a:r>
              <a:rPr lang="it-IT" sz="1600" dirty="0">
                <a:latin typeface="Times New Roman" pitchFamily="18" charset="0"/>
                <a:cs typeface="Times New Roman" pitchFamily="18" charset="0"/>
              </a:rPr>
              <a:t>. B. Valencia, L. C. Londono, D. M. Viloria, and M. R. Garcia: IEEE Internet Things J. 6 (2018) </a:t>
            </a:r>
            <a:r>
              <a:rPr lang="it-IT" sz="1600" dirty="0" smtClean="0">
                <a:latin typeface="Times New Roman" pitchFamily="18" charset="0"/>
                <a:cs typeface="Times New Roman" pitchFamily="18" charset="0"/>
              </a:rPr>
              <a:t>3024.</a:t>
            </a:r>
          </a:p>
          <a:p>
            <a:pPr algn="just">
              <a:lnSpc>
                <a:spcPct val="150000"/>
              </a:lnSpc>
            </a:pPr>
            <a:r>
              <a:rPr lang="en-US" sz="1600" dirty="0" smtClean="0">
                <a:latin typeface="Times New Roman" pitchFamily="18" charset="0"/>
                <a:cs typeface="Times New Roman" pitchFamily="18" charset="0"/>
              </a:rPr>
              <a:t>[4</a:t>
            </a:r>
            <a:r>
              <a:rPr lang="en-US" sz="1600" dirty="0">
                <a:latin typeface="Times New Roman" pitchFamily="18" charset="0"/>
                <a:cs typeface="Times New Roman" pitchFamily="18" charset="0"/>
              </a:rPr>
              <a:t>]. S. A. </a:t>
            </a:r>
            <a:r>
              <a:rPr lang="en-US" sz="1600" dirty="0" err="1">
                <a:latin typeface="Times New Roman" pitchFamily="18" charset="0"/>
                <a:cs typeface="Times New Roman" pitchFamily="18" charset="0"/>
              </a:rPr>
              <a:t>Alavi</a:t>
            </a:r>
            <a:r>
              <a:rPr lang="en-US" sz="1600" dirty="0">
                <a:latin typeface="Times New Roman" pitchFamily="18" charset="0"/>
                <a:cs typeface="Times New Roman" pitchFamily="18" charset="0"/>
              </a:rPr>
              <a:t>, K. </a:t>
            </a:r>
            <a:r>
              <a:rPr lang="en-US" sz="1600" dirty="0" err="1">
                <a:latin typeface="Times New Roman" pitchFamily="18" charset="0"/>
                <a:cs typeface="Times New Roman" pitchFamily="18" charset="0"/>
              </a:rPr>
              <a:t>Mehran</a:t>
            </a:r>
            <a:r>
              <a:rPr lang="en-US" sz="1600" dirty="0">
                <a:latin typeface="Times New Roman" pitchFamily="18" charset="0"/>
                <a:cs typeface="Times New Roman" pitchFamily="18" charset="0"/>
              </a:rPr>
              <a:t>, Y. </a:t>
            </a:r>
            <a:r>
              <a:rPr lang="en-US" sz="1600" dirty="0" err="1">
                <a:latin typeface="Times New Roman" pitchFamily="18" charset="0"/>
                <a:cs typeface="Times New Roman" pitchFamily="18" charset="0"/>
              </a:rPr>
              <a:t>Hao</a:t>
            </a:r>
            <a:r>
              <a:rPr lang="en-US" sz="1600" dirty="0">
                <a:latin typeface="Times New Roman" pitchFamily="18" charset="0"/>
                <a:cs typeface="Times New Roman" pitchFamily="18" charset="0"/>
              </a:rPr>
              <a:t>, A. </a:t>
            </a:r>
            <a:r>
              <a:rPr lang="en-US" sz="1600" dirty="0" err="1">
                <a:latin typeface="Times New Roman" pitchFamily="18" charset="0"/>
                <a:cs typeface="Times New Roman" pitchFamily="18" charset="0"/>
              </a:rPr>
              <a:t>Rahimian</a:t>
            </a:r>
            <a:r>
              <a:rPr lang="en-US" sz="1600" dirty="0">
                <a:latin typeface="Times New Roman" pitchFamily="18" charset="0"/>
                <a:cs typeface="Times New Roman" pitchFamily="18" charset="0"/>
              </a:rPr>
              <a:t>, H. </a:t>
            </a:r>
            <a:r>
              <a:rPr lang="en-US" sz="1600" dirty="0" err="1">
                <a:latin typeface="Times New Roman" pitchFamily="18" charset="0"/>
                <a:cs typeface="Times New Roman" pitchFamily="18" charset="0"/>
              </a:rPr>
              <a:t>Mirsaeedi</a:t>
            </a:r>
            <a:r>
              <a:rPr lang="en-US" sz="1600" dirty="0">
                <a:latin typeface="Times New Roman" pitchFamily="18" charset="0"/>
                <a:cs typeface="Times New Roman" pitchFamily="18" charset="0"/>
              </a:rPr>
              <a:t>, and V. </a:t>
            </a:r>
            <a:r>
              <a:rPr lang="en-US" sz="1600" dirty="0" err="1">
                <a:latin typeface="Times New Roman" pitchFamily="18" charset="0"/>
                <a:cs typeface="Times New Roman" pitchFamily="18" charset="0"/>
              </a:rPr>
              <a:t>Vahidinasab</a:t>
            </a:r>
            <a:r>
              <a:rPr lang="en-US" sz="1600" dirty="0">
                <a:latin typeface="Times New Roman" pitchFamily="18" charset="0"/>
                <a:cs typeface="Times New Roman" pitchFamily="18" charset="0"/>
              </a:rPr>
              <a:t>: IEEE Trans. Smart Grid </a:t>
            </a:r>
          </a:p>
          <a:p>
            <a:pPr marL="0" indent="0" algn="just">
              <a:lnSpc>
                <a:spcPct val="150000"/>
              </a:lnSpc>
              <a:buNone/>
            </a:pPr>
            <a:r>
              <a:rPr lang="en-US" sz="1600" dirty="0" smtClean="0">
                <a:latin typeface="Times New Roman" pitchFamily="18" charset="0"/>
                <a:cs typeface="Times New Roman" pitchFamily="18" charset="0"/>
              </a:rPr>
              <a:t>       10(2019)4323.</a:t>
            </a:r>
          </a:p>
          <a:p>
            <a:pPr algn="just">
              <a:lnSpc>
                <a:spcPct val="150000"/>
              </a:lnSpc>
            </a:pP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5</a:t>
            </a:r>
            <a:r>
              <a:rPr lang="en-US" sz="1600" dirty="0" smtClean="0">
                <a:latin typeface="Times New Roman" pitchFamily="18" charset="0"/>
                <a:cs typeface="Times New Roman" pitchFamily="18" charset="0"/>
              </a:rPr>
              <a:t>] Q</a:t>
            </a:r>
            <a:r>
              <a:rPr lang="en-US" sz="1600" dirty="0">
                <a:latin typeface="Times New Roman" pitchFamily="18" charset="0"/>
                <a:cs typeface="Times New Roman" pitchFamily="18" charset="0"/>
              </a:rPr>
              <a:t>. Li, N. Zhang, M. </a:t>
            </a:r>
            <a:r>
              <a:rPr lang="en-US" sz="1600" dirty="0" err="1">
                <a:latin typeface="Times New Roman" pitchFamily="18" charset="0"/>
                <a:cs typeface="Times New Roman" pitchFamily="18" charset="0"/>
              </a:rPr>
              <a:t>Cheffena</a:t>
            </a:r>
            <a:r>
              <a:rPr lang="en-US" sz="1600" dirty="0">
                <a:latin typeface="Times New Roman" pitchFamily="18" charset="0"/>
                <a:cs typeface="Times New Roman" pitchFamily="18" charset="0"/>
              </a:rPr>
              <a:t>, and X. </a:t>
            </a:r>
            <a:r>
              <a:rPr lang="en-US" sz="1600" dirty="0" err="1">
                <a:latin typeface="Times New Roman" pitchFamily="18" charset="0"/>
                <a:cs typeface="Times New Roman" pitchFamily="18" charset="0"/>
              </a:rPr>
              <a:t>Shen</a:t>
            </a:r>
            <a:r>
              <a:rPr lang="en-US" sz="1600" dirty="0">
                <a:latin typeface="Times New Roman" pitchFamily="18" charset="0"/>
                <a:cs typeface="Times New Roman" pitchFamily="18" charset="0"/>
              </a:rPr>
              <a:t>: IEEE Trans. Wireless </a:t>
            </a:r>
            <a:r>
              <a:rPr lang="en-US" sz="1600" dirty="0" err="1">
                <a:latin typeface="Times New Roman" pitchFamily="18" charset="0"/>
                <a:cs typeface="Times New Roman" pitchFamily="18" charset="0"/>
              </a:rPr>
              <a:t>Commun</a:t>
            </a:r>
            <a:r>
              <a:rPr lang="en-US" sz="1600" dirty="0">
                <a:latin typeface="Times New Roman" pitchFamily="18" charset="0"/>
                <a:cs typeface="Times New Roman" pitchFamily="18" charset="0"/>
              </a:rPr>
              <a:t>. 19 (2020) 696.</a:t>
            </a:r>
            <a:endParaRPr lang="en-IN" sz="1600" dirty="0">
              <a:latin typeface="Times New Roman" pitchFamily="18" charset="0"/>
              <a:cs typeface="Times New Roman"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Applications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855" y="928254"/>
            <a:ext cx="9966757" cy="928255"/>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5314" y="1513454"/>
            <a:ext cx="11315049" cy="4156364"/>
          </a:xfrm>
        </p:spPr>
        <p:txBody>
          <a:bodyPr>
            <a:normAutofit/>
          </a:bodyPr>
          <a:lstStyle/>
          <a:p>
            <a:pPr algn="just">
              <a:lnSpc>
                <a:spcPct val="150000"/>
              </a:lnSpc>
            </a:pPr>
            <a:r>
              <a:rPr lang="en-US" sz="1900" dirty="0" smtClean="0">
                <a:latin typeface="Times New Roman" pitchFamily="18" charset="0"/>
                <a:cs typeface="Times New Roman" pitchFamily="18" charset="0"/>
              </a:rPr>
              <a:t>Wireless Sensor Network (WSN) consists of sensor nodes, collecting data from each sensor node is a challenging task, various types of clustering techniques are present for an efficient clustering. So, we are implementing a new Clustering Routing Algorithm Based on Whale Optimization Algorithm (WOA) which is so better at clustering of sensor nodes without a considerable energy overhead. Rather clustering through depending on the energy of nodes, WOA decides of whether a node will participate or not in the election of a Cluster Head (CH). Thereby, decreasing energy dissipation at a very considerable value. </a:t>
            </a:r>
          </a:p>
          <a:p>
            <a:pPr marL="0" indent="0" algn="just">
              <a:lnSpc>
                <a:spcPct val="150000"/>
              </a:lnSpc>
              <a:buNone/>
            </a:pPr>
            <a:r>
              <a:rPr lang="en-US" sz="1900" dirty="0" smtClean="0">
                <a:latin typeface="Times New Roman" pitchFamily="18" charset="0"/>
                <a:cs typeface="Times New Roman" pitchFamily="18" charset="0"/>
              </a:rPr>
              <a:t>Keywords – </a:t>
            </a:r>
            <a:r>
              <a:rPr lang="en-US" sz="1900" dirty="0">
                <a:latin typeface="Times New Roman" pitchFamily="18" charset="0"/>
                <a:cs typeface="Times New Roman" pitchFamily="18" charset="0"/>
              </a:rPr>
              <a:t>Whale Optimization Algorithm (WOA) </a:t>
            </a:r>
            <a:r>
              <a:rPr lang="en-US" sz="1900" dirty="0" smtClean="0">
                <a:latin typeface="Times New Roman" pitchFamily="18" charset="0"/>
                <a:cs typeface="Times New Roman" pitchFamily="18" charset="0"/>
              </a:rPr>
              <a:t>, Wireless Sensor Nodes (WSN), Clustering, Routing</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36072"/>
            <a:ext cx="10840629" cy="5306291"/>
          </a:xfrm>
        </p:spPr>
        <p:txBody>
          <a:bodyPr>
            <a:normAutofit/>
          </a:bodyPr>
          <a:lstStyle/>
          <a:p>
            <a:pPr algn="just">
              <a:lnSpc>
                <a:spcPct val="150000"/>
              </a:lnSpc>
            </a:pPr>
            <a:r>
              <a:rPr lang="en-US" dirty="0" smtClean="0">
                <a:latin typeface="Times New Roman" pitchFamily="18" charset="0"/>
                <a:cs typeface="Times New Roman" pitchFamily="18" charset="0"/>
              </a:rPr>
              <a:t>Wireless Sensor Network (WSN) is a network of sensors that are connected to each other through wirelessly.  Each sensor is considered as a node, which collects data from the environment and packets the aggregated bits and sends it to the Base Station (BS). So, the node has to use its energy heavily for all these processes. Every time a node collects its data and it should be transferred to the Base Station (BS).  For transferring packets of data to the BS, the nodes have to aggregate the data bits that are collected into packets. Each time the nodes aggregating the data bits and sending to the BS by itself consumes more energy, so, the nodes a clustering method was proposed for making those all processes by a single node which is CH of that particular cluster. Through this way, all nodes need not to use their energy to collect data, process it, aggregating it and sending to the BS every time, a particular node will be elected as a CH for a cluster and it will collect the data, process it, makes the data bits into packets and sends it to the BS at a regular intervals making other nodes energy consumption low when and increasing their lifetime for a considerable time. There exists many clustering techniques, one of them are, WOA, it clusters better than any of the currently existing techniques.</a:t>
            </a:r>
            <a:endParaRPr lang="en-US"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68767812"/>
              </p:ext>
            </p:extLst>
          </p:nvPr>
        </p:nvGraphicFramePr>
        <p:xfrm>
          <a:off x="908883" y="1143521"/>
          <a:ext cx="10877630" cy="5625414"/>
        </p:xfrm>
        <a:graphic>
          <a:graphicData uri="http://schemas.openxmlformats.org/drawingml/2006/table">
            <a:tbl>
              <a:tblPr firstRow="1" bandRow="1">
                <a:tableStyleId>{5940675A-B579-460E-94D1-54222C63F5DA}</a:tableStyleId>
              </a:tblPr>
              <a:tblGrid>
                <a:gridCol w="668740">
                  <a:extLst>
                    <a:ext uri="{9D8B030D-6E8A-4147-A177-3AD203B41FA5}">
                      <a16:colId xmlns:a16="http://schemas.microsoft.com/office/drawing/2014/main" xmlns="" val="20000"/>
                    </a:ext>
                  </a:extLst>
                </a:gridCol>
                <a:gridCol w="2879678">
                  <a:extLst>
                    <a:ext uri="{9D8B030D-6E8A-4147-A177-3AD203B41FA5}">
                      <a16:colId xmlns:a16="http://schemas.microsoft.com/office/drawing/2014/main" xmlns="" val="20001"/>
                    </a:ext>
                  </a:extLst>
                </a:gridCol>
                <a:gridCol w="2089961">
                  <a:extLst>
                    <a:ext uri="{9D8B030D-6E8A-4147-A177-3AD203B41FA5}">
                      <a16:colId xmlns:a16="http://schemas.microsoft.com/office/drawing/2014/main" xmlns="" val="20002"/>
                    </a:ext>
                  </a:extLst>
                </a:gridCol>
                <a:gridCol w="3546564">
                  <a:extLst>
                    <a:ext uri="{9D8B030D-6E8A-4147-A177-3AD203B41FA5}">
                      <a16:colId xmlns:a16="http://schemas.microsoft.com/office/drawing/2014/main" xmlns="" val="20003"/>
                    </a:ext>
                  </a:extLst>
                </a:gridCol>
                <a:gridCol w="1692687">
                  <a:extLst>
                    <a:ext uri="{9D8B030D-6E8A-4147-A177-3AD203B41FA5}">
                      <a16:colId xmlns:a16="http://schemas.microsoft.com/office/drawing/2014/main" xmlns=""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87186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pt-BR" sz="1400" kern="1200" dirty="0" smtClean="0">
                          <a:solidFill>
                            <a:schemeClr val="tx1"/>
                          </a:solidFill>
                          <a:effectLst/>
                          <a:latin typeface="Times New Roman" pitchFamily="18" charset="0"/>
                          <a:ea typeface="+mn-ea"/>
                          <a:cs typeface="Times New Roman" pitchFamily="18" charset="0"/>
                        </a:rPr>
                        <a:t>IEEE Trans. Consum. Electron. 66 (2020) 223. </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P. </a:t>
                      </a:r>
                      <a:r>
                        <a:rPr lang="en-US" sz="1400" kern="1200" dirty="0" err="1" smtClean="0">
                          <a:solidFill>
                            <a:schemeClr val="tx1"/>
                          </a:solidFill>
                          <a:effectLst/>
                          <a:latin typeface="Times New Roman" pitchFamily="18" charset="0"/>
                          <a:ea typeface="+mn-ea"/>
                          <a:cs typeface="Times New Roman" pitchFamily="18" charset="0"/>
                        </a:rPr>
                        <a:t>Chanak</a:t>
                      </a:r>
                      <a:r>
                        <a:rPr lang="en-US" sz="1400" kern="1200" dirty="0" smtClean="0">
                          <a:solidFill>
                            <a:schemeClr val="tx1"/>
                          </a:solidFill>
                          <a:effectLst/>
                          <a:latin typeface="Times New Roman" pitchFamily="18" charset="0"/>
                          <a:ea typeface="+mn-ea"/>
                          <a:cs typeface="Times New Roman" pitchFamily="18" charset="0"/>
                        </a:rPr>
                        <a:t> and I. Banerjee</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“Congestion Free Routing Mechanism for </a:t>
                      </a:r>
                      <a:r>
                        <a:rPr lang="en-US" sz="1400" kern="1200" dirty="0" err="1" smtClean="0">
                          <a:solidFill>
                            <a:schemeClr val="tx1"/>
                          </a:solidFill>
                          <a:effectLst/>
                          <a:latin typeface="Times New Roman" pitchFamily="18" charset="0"/>
                          <a:ea typeface="+mn-ea"/>
                          <a:cs typeface="Times New Roman" pitchFamily="18" charset="0"/>
                        </a:rPr>
                        <a:t>IoT</a:t>
                      </a:r>
                      <a:r>
                        <a:rPr lang="en-US" sz="1400" kern="1200" dirty="0" smtClean="0">
                          <a:solidFill>
                            <a:schemeClr val="tx1"/>
                          </a:solidFill>
                          <a:effectLst/>
                          <a:latin typeface="Times New Roman" pitchFamily="18" charset="0"/>
                          <a:ea typeface="+mn-ea"/>
                          <a:cs typeface="Times New Roman" pitchFamily="18" charset="0"/>
                        </a:rPr>
                        <a:t>-Enabled Wireless Sensor Networks for Smart Healthcare Applications</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a:t>
                      </a:r>
                      <a:r>
                        <a:rPr lang="en-IN" sz="1400" kern="1200" baseline="0" dirty="0" smtClean="0">
                          <a:solidFill>
                            <a:schemeClr val="tx1"/>
                          </a:solidFill>
                          <a:effectLst/>
                          <a:latin typeface="Times New Roman" pitchFamily="18" charset="0"/>
                          <a:ea typeface="+mn-ea"/>
                          <a:cs typeface="Times New Roman" pitchFamily="18" charset="0"/>
                        </a:rPr>
                        <a:t> routing mechanism for making congestion free in </a:t>
                      </a:r>
                      <a:r>
                        <a:rPr lang="en-IN" sz="1400" kern="1200" baseline="0" dirty="0" err="1" smtClean="0">
                          <a:solidFill>
                            <a:schemeClr val="tx1"/>
                          </a:solidFill>
                          <a:effectLst/>
                          <a:latin typeface="Times New Roman" pitchFamily="18" charset="0"/>
                          <a:ea typeface="+mn-ea"/>
                          <a:cs typeface="Times New Roman" pitchFamily="18" charset="0"/>
                        </a:rPr>
                        <a:t>IoT</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IEEE Access 9 (2021) 65660</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M. N. M. </a:t>
                      </a:r>
                      <a:r>
                        <a:rPr lang="en-IN" sz="1400" kern="1200" dirty="0" err="1" smtClean="0">
                          <a:solidFill>
                            <a:schemeClr val="tx1"/>
                          </a:solidFill>
                          <a:effectLst/>
                          <a:latin typeface="Times New Roman" pitchFamily="18" charset="0"/>
                          <a:ea typeface="+mn-ea"/>
                          <a:cs typeface="Times New Roman" pitchFamily="18" charset="0"/>
                        </a:rPr>
                        <a:t>Bhutta</a:t>
                      </a:r>
                      <a:r>
                        <a:rPr lang="en-IN" sz="1400" kern="1200" dirty="0" smtClean="0">
                          <a:solidFill>
                            <a:schemeClr val="tx1"/>
                          </a:solidFill>
                          <a:effectLst/>
                          <a:latin typeface="Times New Roman" pitchFamily="18" charset="0"/>
                          <a:ea typeface="+mn-ea"/>
                          <a:cs typeface="Times New Roman" pitchFamily="18" charset="0"/>
                        </a:rPr>
                        <a:t> and M. Ahmad</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“Secure Identification, Traceability and Real-Time</a:t>
                      </a:r>
                      <a:r>
                        <a:rPr lang="en-US" sz="1400" kern="1200" baseline="0" dirty="0" smtClean="0">
                          <a:solidFill>
                            <a:schemeClr val="tx1"/>
                          </a:solidFill>
                          <a:effectLst/>
                          <a:latin typeface="Times New Roman" pitchFamily="18" charset="0"/>
                          <a:ea typeface="+mn-ea"/>
                          <a:cs typeface="Times New Roman" pitchFamily="18" charset="0"/>
                        </a:rPr>
                        <a:t> </a:t>
                      </a:r>
                      <a:r>
                        <a:rPr lang="en-US" sz="1400" kern="1200" dirty="0" smtClean="0">
                          <a:solidFill>
                            <a:schemeClr val="tx1"/>
                          </a:solidFill>
                          <a:effectLst/>
                          <a:latin typeface="Times New Roman" pitchFamily="18" charset="0"/>
                          <a:ea typeface="+mn-ea"/>
                          <a:cs typeface="Times New Roman" pitchFamily="18" charset="0"/>
                        </a:rPr>
                        <a:t>Tracking of Agricultural Food Supply During</a:t>
                      </a:r>
                      <a:r>
                        <a:rPr lang="en-US" sz="1400" kern="1200" baseline="0" dirty="0" smtClean="0">
                          <a:solidFill>
                            <a:schemeClr val="tx1"/>
                          </a:solidFill>
                          <a:effectLst/>
                          <a:latin typeface="Times New Roman" pitchFamily="18" charset="0"/>
                          <a:ea typeface="+mn-ea"/>
                          <a:cs typeface="Times New Roman" pitchFamily="18" charset="0"/>
                        </a:rPr>
                        <a:t> </a:t>
                      </a:r>
                      <a:r>
                        <a:rPr lang="en-US" sz="1400" kern="1200" dirty="0" smtClean="0">
                          <a:solidFill>
                            <a:schemeClr val="tx1"/>
                          </a:solidFill>
                          <a:effectLst/>
                          <a:latin typeface="Times New Roman" pitchFamily="18" charset="0"/>
                          <a:ea typeface="+mn-ea"/>
                          <a:cs typeface="Times New Roman" pitchFamily="18" charset="0"/>
                        </a:rPr>
                        <a:t>Transportation Using Internet of Things”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a:t>
                      </a:r>
                      <a:r>
                        <a:rPr lang="en-IN" sz="1400" kern="1200" baseline="0" dirty="0" smtClean="0">
                          <a:solidFill>
                            <a:schemeClr val="tx1"/>
                          </a:solidFill>
                          <a:effectLst/>
                          <a:latin typeface="Times New Roman" pitchFamily="18" charset="0"/>
                          <a:ea typeface="+mn-ea"/>
                          <a:cs typeface="Times New Roman" pitchFamily="18" charset="0"/>
                        </a:rPr>
                        <a:t> identification, traceable and tracking of things using </a:t>
                      </a:r>
                      <a:r>
                        <a:rPr lang="en-IN" sz="1400" kern="1200" baseline="0" dirty="0" err="1" smtClean="0">
                          <a:solidFill>
                            <a:schemeClr val="tx1"/>
                          </a:solidFill>
                          <a:effectLst/>
                          <a:latin typeface="Times New Roman" pitchFamily="18" charset="0"/>
                          <a:ea typeface="+mn-ea"/>
                          <a:cs typeface="Times New Roman" pitchFamily="18" charset="0"/>
                        </a:rPr>
                        <a:t>IoT</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3"/>
                  </a:ext>
                </a:extLst>
              </a:tr>
              <a:tr h="1094721">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IEEE Internet Things J. 6 (2018) 3024.</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it-IT" sz="1400" kern="1200" dirty="0" smtClean="0">
                          <a:solidFill>
                            <a:schemeClr val="tx1"/>
                          </a:solidFill>
                          <a:effectLst/>
                          <a:latin typeface="Times New Roman" pitchFamily="18" charset="0"/>
                          <a:ea typeface="+mn-ea"/>
                          <a:cs typeface="Times New Roman" pitchFamily="18" charset="0"/>
                        </a:rPr>
                        <a:t>J. B. Valencia, L. C. Londono, D. M. Viloria, and M. R. Garcia:</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a:t>
                      </a:r>
                      <a:r>
                        <a:rPr lang="en-US" sz="1400" kern="1200" dirty="0" smtClean="0">
                          <a:solidFill>
                            <a:schemeClr val="tx1"/>
                          </a:solidFill>
                          <a:effectLst/>
                          <a:latin typeface="Times New Roman" pitchFamily="18" charset="0"/>
                          <a:ea typeface="+mn-ea"/>
                          <a:cs typeface="Times New Roman" pitchFamily="18" charset="0"/>
                        </a:rPr>
                        <a:t>Lightweight Dynamic Auto-Reconfigurable Protocol in an </a:t>
                      </a:r>
                      <a:r>
                        <a:rPr lang="en-US" sz="1400" kern="1200" dirty="0" err="1" smtClean="0">
                          <a:solidFill>
                            <a:schemeClr val="tx1"/>
                          </a:solidFill>
                          <a:effectLst/>
                          <a:latin typeface="Times New Roman" pitchFamily="18" charset="0"/>
                          <a:ea typeface="+mn-ea"/>
                          <a:cs typeface="Times New Roman" pitchFamily="18" charset="0"/>
                        </a:rPr>
                        <a:t>IoT</a:t>
                      </a:r>
                      <a:r>
                        <a:rPr lang="en-US" sz="1400" kern="1200" dirty="0" smtClean="0">
                          <a:solidFill>
                            <a:schemeClr val="tx1"/>
                          </a:solidFill>
                          <a:effectLst/>
                          <a:latin typeface="Times New Roman" pitchFamily="18" charset="0"/>
                          <a:ea typeface="+mn-ea"/>
                          <a:cs typeface="Times New Roman" pitchFamily="18" charset="0"/>
                        </a:rPr>
                        <a:t>-Enabled WSN for Wide-Area Remote Monitoring</a:t>
                      </a:r>
                      <a:r>
                        <a:rPr lang="en-IN"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a:t>
                      </a:r>
                      <a:r>
                        <a:rPr lang="en-IN" sz="1400" kern="1200" baseline="0" dirty="0" smtClean="0">
                          <a:solidFill>
                            <a:schemeClr val="tx1"/>
                          </a:solidFill>
                          <a:effectLst/>
                          <a:latin typeface="Times New Roman" pitchFamily="18" charset="0"/>
                          <a:ea typeface="+mn-ea"/>
                          <a:cs typeface="Times New Roman" pitchFamily="18" charset="0"/>
                        </a:rPr>
                        <a:t> LDAP in with WSN for WARM</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4"/>
                  </a:ext>
                </a:extLst>
              </a:tr>
              <a:tr h="1088106">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IEEE Trans. Smart Grid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10(2019)4323</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S. A. </a:t>
                      </a:r>
                      <a:r>
                        <a:rPr lang="en-US" sz="1400" kern="1200" dirty="0" err="1" smtClean="0">
                          <a:solidFill>
                            <a:schemeClr val="tx1"/>
                          </a:solidFill>
                          <a:effectLst/>
                          <a:latin typeface="Times New Roman" pitchFamily="18" charset="0"/>
                          <a:ea typeface="+mn-ea"/>
                          <a:cs typeface="Times New Roman" pitchFamily="18" charset="0"/>
                        </a:rPr>
                        <a:t>Alavi</a:t>
                      </a:r>
                      <a:r>
                        <a:rPr lang="en-US" sz="1400" kern="1200" dirty="0" smtClean="0">
                          <a:solidFill>
                            <a:schemeClr val="tx1"/>
                          </a:solidFill>
                          <a:effectLst/>
                          <a:latin typeface="Times New Roman" pitchFamily="18" charset="0"/>
                          <a:ea typeface="+mn-ea"/>
                          <a:cs typeface="Times New Roman" pitchFamily="18" charset="0"/>
                        </a:rPr>
                        <a:t>, K. </a:t>
                      </a:r>
                      <a:r>
                        <a:rPr lang="en-US" sz="1400" kern="1200" dirty="0" err="1" smtClean="0">
                          <a:solidFill>
                            <a:schemeClr val="tx1"/>
                          </a:solidFill>
                          <a:effectLst/>
                          <a:latin typeface="Times New Roman" pitchFamily="18" charset="0"/>
                          <a:ea typeface="+mn-ea"/>
                          <a:cs typeface="Times New Roman" pitchFamily="18" charset="0"/>
                        </a:rPr>
                        <a:t>Mehran</a:t>
                      </a:r>
                      <a:r>
                        <a:rPr lang="en-US" sz="1400" kern="1200" dirty="0" smtClean="0">
                          <a:solidFill>
                            <a:schemeClr val="tx1"/>
                          </a:solidFill>
                          <a:effectLst/>
                          <a:latin typeface="Times New Roman" pitchFamily="18" charset="0"/>
                          <a:ea typeface="+mn-ea"/>
                          <a:cs typeface="Times New Roman" pitchFamily="18" charset="0"/>
                        </a:rPr>
                        <a:t>, Y. </a:t>
                      </a:r>
                      <a:r>
                        <a:rPr lang="en-US" sz="1400" kern="1200" dirty="0" err="1" smtClean="0">
                          <a:solidFill>
                            <a:schemeClr val="tx1"/>
                          </a:solidFill>
                          <a:effectLst/>
                          <a:latin typeface="Times New Roman" pitchFamily="18" charset="0"/>
                          <a:ea typeface="+mn-ea"/>
                          <a:cs typeface="Times New Roman" pitchFamily="18" charset="0"/>
                        </a:rPr>
                        <a:t>Hao</a:t>
                      </a:r>
                      <a:r>
                        <a:rPr lang="en-US" sz="1400" kern="1200" dirty="0" smtClean="0">
                          <a:solidFill>
                            <a:schemeClr val="tx1"/>
                          </a:solidFill>
                          <a:effectLst/>
                          <a:latin typeface="Times New Roman" pitchFamily="18" charset="0"/>
                          <a:ea typeface="+mn-ea"/>
                          <a:cs typeface="Times New Roman" pitchFamily="18" charset="0"/>
                        </a:rPr>
                        <a:t>, A. </a:t>
                      </a:r>
                      <a:r>
                        <a:rPr lang="en-US" sz="1400" kern="1200" dirty="0" err="1" smtClean="0">
                          <a:solidFill>
                            <a:schemeClr val="tx1"/>
                          </a:solidFill>
                          <a:effectLst/>
                          <a:latin typeface="Times New Roman" pitchFamily="18" charset="0"/>
                          <a:ea typeface="+mn-ea"/>
                          <a:cs typeface="Times New Roman" pitchFamily="18" charset="0"/>
                        </a:rPr>
                        <a:t>Rahimian</a:t>
                      </a:r>
                      <a:r>
                        <a:rPr lang="en-US" sz="1400" kern="1200" dirty="0" smtClean="0">
                          <a:solidFill>
                            <a:schemeClr val="tx1"/>
                          </a:solidFill>
                          <a:effectLst/>
                          <a:latin typeface="Times New Roman" pitchFamily="18" charset="0"/>
                          <a:ea typeface="+mn-ea"/>
                          <a:cs typeface="Times New Roman" pitchFamily="18" charset="0"/>
                        </a:rPr>
                        <a:t>, H. </a:t>
                      </a:r>
                      <a:r>
                        <a:rPr lang="en-US" sz="1400" kern="1200" dirty="0" err="1" smtClean="0">
                          <a:solidFill>
                            <a:schemeClr val="tx1"/>
                          </a:solidFill>
                          <a:effectLst/>
                          <a:latin typeface="Times New Roman" pitchFamily="18" charset="0"/>
                          <a:ea typeface="+mn-ea"/>
                          <a:cs typeface="Times New Roman" pitchFamily="18" charset="0"/>
                        </a:rPr>
                        <a:t>Mirsaeedi</a:t>
                      </a:r>
                      <a:r>
                        <a:rPr lang="en-US" sz="1400" kern="1200" dirty="0" smtClean="0">
                          <a:solidFill>
                            <a:schemeClr val="tx1"/>
                          </a:solidFill>
                          <a:effectLst/>
                          <a:latin typeface="Times New Roman" pitchFamily="18" charset="0"/>
                          <a:ea typeface="+mn-ea"/>
                          <a:cs typeface="Times New Roman" pitchFamily="18" charset="0"/>
                        </a:rPr>
                        <a:t>, and V. </a:t>
                      </a:r>
                      <a:r>
                        <a:rPr lang="en-US" sz="1400" kern="1200" dirty="0" err="1" smtClean="0">
                          <a:solidFill>
                            <a:schemeClr val="tx1"/>
                          </a:solidFill>
                          <a:effectLst/>
                          <a:latin typeface="Times New Roman" pitchFamily="18" charset="0"/>
                          <a:ea typeface="+mn-ea"/>
                          <a:cs typeface="Times New Roman" pitchFamily="18" charset="0"/>
                        </a:rPr>
                        <a:t>Vahidinasab</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 Distributed Event-Triggered Control Strategy for DC </a:t>
                      </a:r>
                      <a:r>
                        <a:rPr lang="en-US" sz="1400" kern="1200" dirty="0" err="1" smtClean="0">
                          <a:solidFill>
                            <a:schemeClr val="tx1"/>
                          </a:solidFill>
                          <a:effectLst/>
                          <a:latin typeface="Times New Roman" pitchFamily="18" charset="0"/>
                          <a:ea typeface="+mn-ea"/>
                          <a:cs typeface="Times New Roman" pitchFamily="18" charset="0"/>
                        </a:rPr>
                        <a:t>Microgrids</a:t>
                      </a:r>
                      <a:r>
                        <a:rPr lang="en-US" sz="1400" kern="1200" dirty="0" smtClean="0">
                          <a:solidFill>
                            <a:schemeClr val="tx1"/>
                          </a:solidFill>
                          <a:effectLst/>
                          <a:latin typeface="Times New Roman" pitchFamily="18" charset="0"/>
                          <a:ea typeface="+mn-ea"/>
                          <a:cs typeface="Times New Roman" pitchFamily="18" charset="0"/>
                        </a:rPr>
                        <a:t> Based on Publish-Subscribe Model Over Industrial Wireless Sensor Networks”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A networker is employed for observing network traffic was studied</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5"/>
                  </a:ext>
                </a:extLst>
              </a:tr>
              <a:tr h="821307">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IEEE Trans. Wireless </a:t>
                      </a:r>
                      <a:r>
                        <a:rPr lang="en-US" sz="1400" kern="1200" dirty="0" err="1" smtClean="0">
                          <a:solidFill>
                            <a:schemeClr val="tx1"/>
                          </a:solidFill>
                          <a:effectLst/>
                          <a:latin typeface="Times New Roman" pitchFamily="18" charset="0"/>
                          <a:ea typeface="+mn-ea"/>
                          <a:cs typeface="Times New Roman" pitchFamily="18" charset="0"/>
                        </a:rPr>
                        <a:t>Commun</a:t>
                      </a:r>
                      <a:r>
                        <a:rPr lang="en-US" sz="1400" kern="1200" dirty="0" smtClean="0">
                          <a:solidFill>
                            <a:schemeClr val="tx1"/>
                          </a:solidFill>
                          <a:effectLst/>
                          <a:latin typeface="Times New Roman" pitchFamily="18" charset="0"/>
                          <a:ea typeface="+mn-ea"/>
                          <a:cs typeface="Times New Roman" pitchFamily="18" charset="0"/>
                        </a:rPr>
                        <a:t>. 19 (2020) 696.</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Q. Li, N. Zhang, M. </a:t>
                      </a:r>
                      <a:r>
                        <a:rPr lang="en-US" sz="1400" kern="1200" dirty="0" err="1" smtClean="0">
                          <a:solidFill>
                            <a:schemeClr val="tx1"/>
                          </a:solidFill>
                          <a:effectLst/>
                          <a:latin typeface="Times New Roman" pitchFamily="18" charset="0"/>
                          <a:ea typeface="+mn-ea"/>
                          <a:cs typeface="Times New Roman" pitchFamily="18" charset="0"/>
                        </a:rPr>
                        <a:t>Cheffena</a:t>
                      </a:r>
                      <a:r>
                        <a:rPr lang="en-US" sz="1400" kern="1200" dirty="0" smtClean="0">
                          <a:solidFill>
                            <a:schemeClr val="tx1"/>
                          </a:solidFill>
                          <a:effectLst/>
                          <a:latin typeface="Times New Roman" pitchFamily="18" charset="0"/>
                          <a:ea typeface="+mn-ea"/>
                          <a:cs typeface="Times New Roman" pitchFamily="18" charset="0"/>
                        </a:rPr>
                        <a:t>, and X. </a:t>
                      </a:r>
                      <a:r>
                        <a:rPr lang="en-US" sz="1400" kern="1200" dirty="0" err="1" smtClean="0">
                          <a:solidFill>
                            <a:schemeClr val="tx1"/>
                          </a:solidFill>
                          <a:effectLst/>
                          <a:latin typeface="Times New Roman" pitchFamily="18" charset="0"/>
                          <a:ea typeface="+mn-ea"/>
                          <a:cs typeface="Times New Roman" pitchFamily="18" charset="0"/>
                        </a:rPr>
                        <a:t>Shen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“Wireless communication</a:t>
                      </a:r>
                      <a:r>
                        <a:rPr lang="en-IN" sz="1400" kern="1200" baseline="0" dirty="0" smtClean="0">
                          <a:solidFill>
                            <a:schemeClr val="tx1"/>
                          </a:solidFill>
                          <a:effectLst/>
                          <a:latin typeface="Times New Roman" pitchFamily="18" charset="0"/>
                          <a:ea typeface="+mn-ea"/>
                          <a:cs typeface="Times New Roman" pitchFamily="18" charset="0"/>
                        </a:rPr>
                        <a:t> Basics</a:t>
                      </a:r>
                      <a:r>
                        <a:rPr lang="en-IN"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Contains every thing related to wireless communications</a:t>
                      </a:r>
                      <a:endParaRPr lang="en-US" sz="1400" kern="1200" dirty="0">
                        <a:solidFill>
                          <a:schemeClr val="tx1"/>
                        </a:solidFill>
                        <a:effectLst/>
                        <a:latin typeface="Times New Roman" pitchFamily="18" charset="0"/>
                        <a:ea typeface="+mn-ea"/>
                        <a:cs typeface="Times New Roman" pitchFamily="18" charset="0"/>
                      </a:endParaRPr>
                    </a:p>
                  </a:txBody>
                  <a:tcPr anchor="ctr"/>
                </a:tc>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292" y="221673"/>
            <a:ext cx="10008322" cy="579219"/>
          </a:xfrm>
        </p:spPr>
        <p:txBody>
          <a:bodyPr>
            <a:normAutofit fontScale="90000"/>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0"/>
            <a:ext cx="11277599" cy="4502728"/>
          </a:xfrm>
        </p:spPr>
        <p:txBody>
          <a:bodyPr>
            <a:normAutofit/>
          </a:bodyPr>
          <a:lstStyle/>
          <a:p>
            <a:pPr marL="0" algn="just">
              <a:lnSpc>
                <a:spcPct val="150000"/>
              </a:lnSpc>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Low Energy Adaptive Clustering Hierarchy (LEACH) Protocol is a founding or one of the earliest techniques for clustering of sensor nodes. LEACH protocol uses the energy values of  the nodes and their random numbers which is a value between 0 and 1. Later, a threshold value will be calculated based on the probabilities of a node becoming a CH and their random numbers, then, those nodes which have energies higher than the threshold will be selected as CHs and each CH display it through a message of becoming a CH. Remaining nodes will join the nearest CH and forms clusters. Every time the nodes sends its data to the CH in their time slots, CH will transmits it as a packets to the BS. After, the CH reaching below the threshold value it will become a node again and the node which has next highest energy than the threshold value will becomes CH.</a:t>
            </a:r>
            <a:endParaRPr lang="en-IN"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741612" y="1416955"/>
            <a:ext cx="8915400" cy="46466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If any CH will be dead then, the packets from that particular cluster will never reaches the BS resulting in loss of data of that cluster.</a:t>
            </a:r>
          </a:p>
          <a:p>
            <a:pPr>
              <a:lnSpc>
                <a:spcPct val="150000"/>
              </a:lnSpc>
            </a:pPr>
            <a:r>
              <a:rPr lang="en-US" dirty="0" smtClean="0">
                <a:latin typeface="Times New Roman" pitchFamily="18" charset="0"/>
                <a:cs typeface="Times New Roman" pitchFamily="18" charset="0"/>
              </a:rPr>
              <a:t>There exists an unbalanced energy consumption when the rounds goes on. </a:t>
            </a:r>
          </a:p>
          <a:p>
            <a:pPr>
              <a:lnSpc>
                <a:spcPct val="150000"/>
              </a:lnSpc>
            </a:pPr>
            <a:r>
              <a:rPr lang="en-US" dirty="0" smtClean="0">
                <a:latin typeface="Times New Roman" pitchFamily="18" charset="0"/>
                <a:cs typeface="Times New Roman" pitchFamily="18" charset="0"/>
              </a:rPr>
              <a:t>There is no optimal limit for the number of nodes in a cluster.</a:t>
            </a:r>
            <a:endParaRPr lang="en-US" sz="2000"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63236"/>
            <a:ext cx="8911687" cy="1641764"/>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900546"/>
            <a:ext cx="10326976" cy="5818910"/>
          </a:xfrm>
        </p:spPr>
        <p:txBody>
          <a:bodyPr>
            <a:normAutofit/>
          </a:bodyPr>
          <a:lstStyle/>
          <a:p>
            <a:pPr algn="just">
              <a:lnSpc>
                <a:spcPct val="150000"/>
              </a:lnSpc>
            </a:pPr>
            <a:r>
              <a:rPr lang="en-US" sz="1400" dirty="0" smtClean="0">
                <a:latin typeface="Times New Roman" pitchFamily="18" charset="0"/>
                <a:cs typeface="Times New Roman" pitchFamily="18" charset="0"/>
              </a:rPr>
              <a:t>There exists a number of techniques for clustering of nodes in a WSN, but none of them are good at clustering, they results in extending the lifetime of the nodes of the network but, not on the clustering. We are implementing a new technique known as Whale Optimization Algorithm (WOA). WOA is an algorithm that works on mainly the fitness function for reducing and balancing energy consumption and network coverage. The WOA starts with the initial set up phase, which generates a set of random solutions for a problem. The solutions are improved over time during the process, whenever the solutions will be better. Unlike, the remaining algorithms WOA takes into account the neighbors and their respective distances from the base station. The remaining energy Erem is also taken for the election of cluster heads (CH). The CH will be calculated based on the distances from the BS and their remaining energies. CHs are changed whenever their criteria falls below. Fitness function introduction in this algorithm is a whole new concept when it comes to checking the or selecting the CHs. Fitness function will be calculated at every stage to make the fitness even more robust. After, all of the CHs are selected and the CHs will allocate a Time Division Multiple Access (TDMA) for sending the data to CH which will pass the aggregated packets to the BS.</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969818"/>
            <a:ext cx="8911687" cy="1025237"/>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2592925" y="1547446"/>
            <a:ext cx="8229600" cy="2400657"/>
          </a:xfrm>
          <a:prstGeom prst="rect">
            <a:avLst/>
          </a:prstGeom>
          <a:noFill/>
        </p:spPr>
        <p:txBody>
          <a:bodyPr wrap="square" rtlCol="0">
            <a:spAutoFit/>
          </a:bodyPr>
          <a:lstStyle/>
          <a:p>
            <a:pPr>
              <a:lnSpc>
                <a:spcPct val="150000"/>
              </a:lnSpc>
            </a:pPr>
            <a:r>
              <a:rPr lang="en-US" sz="2000" dirty="0" smtClean="0">
                <a:latin typeface="Times New Roman" panose="02020603050405020304" pitchFamily="18" charset="0"/>
                <a:cs typeface="Times New Roman" panose="02020603050405020304" pitchFamily="18" charset="0"/>
              </a:rPr>
              <a:t>1. Cluster Heads are calculated based on the fitness function.</a:t>
            </a:r>
          </a:p>
          <a:p>
            <a:pPr>
              <a:lnSpc>
                <a:spcPct val="150000"/>
              </a:lnSpc>
            </a:pPr>
            <a:r>
              <a:rPr lang="en-US" sz="2000" dirty="0" smtClean="0">
                <a:latin typeface="Times New Roman" panose="02020603050405020304" pitchFamily="18" charset="0"/>
                <a:cs typeface="Times New Roman" panose="02020603050405020304" pitchFamily="18" charset="0"/>
              </a:rPr>
              <a:t>2. Calculation of fitness function at every stage of the process makes the CH selection even more robust. </a:t>
            </a:r>
          </a:p>
          <a:p>
            <a:pPr>
              <a:lnSpc>
                <a:spcPct val="150000"/>
              </a:lnSpc>
            </a:pPr>
            <a:r>
              <a:rPr lang="en-US" sz="2000" dirty="0" smtClean="0">
                <a:latin typeface="Times New Roman" panose="02020603050405020304" pitchFamily="18" charset="0"/>
                <a:cs typeface="Times New Roman" panose="02020603050405020304" pitchFamily="18" charset="0"/>
              </a:rPr>
              <a:t>3. Clustering is done through fitness function which results in a better clustering than the previous existing methods.</a:t>
            </a:r>
            <a:endParaRPr lang="en-IN" sz="1900" dirty="0">
              <a:solidFill>
                <a:schemeClr val="tx1">
                  <a:lumMod val="75000"/>
                  <a:lumOff val="25000"/>
                </a:schemeClr>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2713</TotalTime>
  <Words>1464</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Droid Sans Fallback</vt:lpstr>
      <vt:lpstr>Times New Roman</vt:lpstr>
      <vt:lpstr>Wingdings 3</vt:lpstr>
      <vt:lpstr>Wisp</vt:lpstr>
      <vt:lpstr>PowerPoint Presentation</vt:lpstr>
      <vt:lpstr>Index </vt:lpstr>
      <vt:lpstr>Abstract</vt:lpstr>
      <vt:lpstr>Introduction:   </vt:lpstr>
      <vt:lpstr>Literature review:  </vt:lpstr>
      <vt:lpstr>Existing method: </vt:lpstr>
      <vt:lpstr>PowerPoint Presentation</vt:lpstr>
      <vt:lpstr>Proposed method:</vt:lpstr>
      <vt:lpstr>Advantages of Proposed method: </vt:lpstr>
      <vt:lpstr>Applications:</vt:lpstr>
      <vt:lpstr>Hardware and Software Requirements: </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MUNI KALYAN VENKATESH</cp:lastModifiedBy>
  <cp:revision>388</cp:revision>
  <dcterms:created xsi:type="dcterms:W3CDTF">2020-06-29T09:16:21Z</dcterms:created>
  <dcterms:modified xsi:type="dcterms:W3CDTF">2022-09-22T13:41:14Z</dcterms:modified>
</cp:coreProperties>
</file>