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59" r:id="rId5"/>
    <p:sldId id="282" r:id="rId6"/>
    <p:sldId id="270" r:id="rId7"/>
    <p:sldId id="262" r:id="rId8"/>
    <p:sldId id="263" r:id="rId9"/>
    <p:sldId id="297" r:id="rId10"/>
    <p:sldId id="298" r:id="rId11"/>
    <p:sldId id="293" r:id="rId12"/>
    <p:sldId id="294" r:id="rId13"/>
    <p:sldId id="295" r:id="rId14"/>
    <p:sldId id="296" r:id="rId15"/>
    <p:sldId id="264" r:id="rId16"/>
    <p:sldId id="290" r:id="rId17"/>
    <p:sldId id="273" r:id="rId18"/>
    <p:sldId id="287" r:id="rId19"/>
    <p:sldId id="299" r:id="rId20"/>
    <p:sldId id="28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17-03-2023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551132"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IMPLEMENTATION </a:t>
            </a:r>
            <a:r>
              <a:rPr lang="en-US" b="1" dirty="0">
                <a:solidFill>
                  <a:schemeClr val="accent2">
                    <a:lumMod val="75000"/>
                  </a:schemeClr>
                </a:solidFill>
                <a:latin typeface="Times New Roman" panose="02020603050405020304" pitchFamily="18" charset="0"/>
                <a:cs typeface="Times New Roman" panose="02020603050405020304" pitchFamily="18" charset="0"/>
              </a:rPr>
              <a:t>OF MULTIHOP PROTOCOL WITH COST FUNCTION FOR DECREASING ENERGY CONSUMPTION IN NODES</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493" y="409433"/>
            <a:ext cx="9935119" cy="6141492"/>
          </a:xfrm>
        </p:spPr>
        <p:txBody>
          <a:bodyPr>
            <a:normAutofit/>
          </a:bodyPr>
          <a:lstStyle/>
          <a:p>
            <a:pPr algn="just"/>
            <a:r>
              <a:rPr lang="en-US" sz="2000" dirty="0">
                <a:latin typeface="Times New Roman" panose="02020603050405020304" pitchFamily="18" charset="0"/>
                <a:cs typeface="Times New Roman" panose="02020603050405020304" pitchFamily="18" charset="0"/>
              </a:rPr>
              <a:t>Every node determines whether or not to become a forwarder node based on this cost function. If n is the number of nodes, the following is the cost function for n nodes:</a:t>
            </a:r>
          </a:p>
          <a:p>
            <a:pPr marL="0" indent="0" algn="just">
              <a:buNone/>
            </a:pPr>
            <a:r>
              <a:rPr lang="en-US" sz="2000" dirty="0">
                <a:latin typeface="Times New Roman" panose="02020603050405020304" pitchFamily="18" charset="0"/>
                <a:cs typeface="Times New Roman" panose="02020603050405020304" pitchFamily="18" charset="0"/>
              </a:rPr>
              <a:t>                                                       C.F (n)=(d(n))/(R.E(n))</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is gathered and sent to the sink via the forwarder node</a:t>
            </a:r>
            <a:r>
              <a:rPr lang="en-US" sz="2000" dirty="0" smtClean="0">
                <a:latin typeface="Times New Roman" panose="02020603050405020304" pitchFamily="18" charset="0"/>
                <a:cs typeface="Times New Roman" panose="02020603050405020304" pitchFamily="18" charset="0"/>
              </a:rPr>
              <a:t>. Because </a:t>
            </a:r>
            <a:r>
              <a:rPr lang="en-US" sz="2000" dirty="0">
                <a:latin typeface="Times New Roman" panose="02020603050405020304" pitchFamily="18" charset="0"/>
                <a:cs typeface="Times New Roman" panose="02020603050405020304" pitchFamily="18" charset="0"/>
              </a:rPr>
              <a:t>the forwarder node has the most residual energy and travels the shortest distance to the sink, it uses the least amount of energy to send data there. Two chosen nodes interact directly with the sink and are not involved in data transmission.</a:t>
            </a:r>
          </a:p>
          <a:p>
            <a:pPr marL="0" indent="0" algn="just">
              <a:buNone/>
            </a:pPr>
            <a:r>
              <a:rPr lang="en-US" sz="2000" b="1" dirty="0" smtClean="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Scheduling:</a:t>
            </a:r>
          </a:p>
          <a:p>
            <a:pPr algn="just"/>
            <a:r>
              <a:rPr lang="en-US" sz="2000" dirty="0">
                <a:latin typeface="Times New Roman" panose="02020603050405020304" pitchFamily="18" charset="0"/>
                <a:cs typeface="Times New Roman" panose="02020603050405020304" pitchFamily="18" charset="0"/>
              </a:rPr>
              <a:t>The forwarder node provides time slots to its progeny nodes using Time Division Multiple Access (TDMA) in this phase. Every child node sends its detected data to the forwarder node at a predetermined time. A node enters idle mode when it has no data to send. Only during transmission time do nodes wake up. The energy dissipation of individual sensor nodes is minimized when sensor nodes are scheduled. Performance metric of the proposed method is Energy consumption of nodes, here we use the residual energy parameter to study network energy consumption in order to investigate the energy consumption of nodes every round</a:t>
            </a:r>
          </a:p>
          <a:p>
            <a:endParaRPr lang="en-IN" dirty="0"/>
          </a:p>
        </p:txBody>
      </p:sp>
    </p:spTree>
    <p:extLst>
      <p:ext uri="{BB962C8B-B14F-4D97-AF65-F5344CB8AC3E}">
        <p14:creationId xmlns:p14="http://schemas.microsoft.com/office/powerpoint/2010/main" val="60316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F</a:t>
            </a:r>
            <a:r>
              <a:rPr lang="en-US" sz="4000" b="1" dirty="0" smtClean="0"/>
              <a:t>irst Phase</a:t>
            </a:r>
            <a:r>
              <a:rPr lang="en-US" sz="4000" b="1" dirty="0"/>
              <a:t/>
            </a:r>
            <a:br>
              <a:rPr lang="en-US" sz="4000" b="1" dirty="0"/>
            </a:br>
            <a:endParaRPr lang="en-US" sz="4000" b="1" dirty="0"/>
          </a:p>
        </p:txBody>
      </p:sp>
      <p:sp>
        <p:nvSpPr>
          <p:cNvPr id="3" name="Content Placeholder 2"/>
          <p:cNvSpPr>
            <a:spLocks noGrp="1"/>
          </p:cNvSpPr>
          <p:nvPr>
            <p:ph idx="1"/>
          </p:nvPr>
        </p:nvSpPr>
        <p:spPr/>
        <p:txBody>
          <a:bodyPr>
            <a:normAutofit/>
          </a:bodyPr>
          <a:lstStyle/>
          <a:p>
            <a:pPr algn="just">
              <a:buClr>
                <a:schemeClr val="accent1"/>
              </a:buClr>
              <a:buFont typeface="Wingdings" pitchFamily="2" charset="2"/>
              <a:buChar char="§"/>
            </a:pPr>
            <a:r>
              <a:rPr lang="en-US" sz="1900" dirty="0">
                <a:latin typeface="Times New Roman" pitchFamily="18" charset="0"/>
                <a:cs typeface="Times New Roman" pitchFamily="18" charset="0"/>
              </a:rPr>
              <a:t>Sink broadcasts its location through short information packet</a:t>
            </a:r>
          </a:p>
          <a:p>
            <a:pPr algn="just">
              <a:buClr>
                <a:schemeClr val="accent1"/>
              </a:buClr>
              <a:buFont typeface="Wingdings" pitchFamily="2" charset="2"/>
              <a:buChar char="§"/>
            </a:pPr>
            <a:r>
              <a:rPr lang="en-US" sz="1900" dirty="0">
                <a:latin typeface="Times New Roman" pitchFamily="18" charset="0"/>
                <a:cs typeface="Times New Roman" pitchFamily="18" charset="0"/>
              </a:rPr>
              <a:t>Sensor nodes store the location of sink</a:t>
            </a:r>
          </a:p>
          <a:p>
            <a:pPr algn="just">
              <a:buClr>
                <a:schemeClr val="accent1"/>
              </a:buClr>
              <a:buFont typeface="Wingdings" pitchFamily="2" charset="2"/>
              <a:buChar char="§"/>
            </a:pPr>
            <a:r>
              <a:rPr lang="en-US" sz="1900" dirty="0">
                <a:latin typeface="Times New Roman" pitchFamily="18" charset="0"/>
                <a:cs typeface="Times New Roman" pitchFamily="18" charset="0"/>
              </a:rPr>
              <a:t>Each sensor transmits short information packet to sink which contains node ID, its residual energy and location</a:t>
            </a:r>
          </a:p>
          <a:p>
            <a:pPr algn="just">
              <a:buClr>
                <a:schemeClr val="accent1"/>
              </a:buClr>
              <a:buFont typeface="Wingdings" pitchFamily="2" charset="2"/>
              <a:buChar char="§"/>
            </a:pPr>
            <a:r>
              <a:rPr lang="en-US" sz="1900" dirty="0">
                <a:latin typeface="Times New Roman" pitchFamily="18" charset="0"/>
                <a:cs typeface="Times New Roman" pitchFamily="18" charset="0"/>
              </a:rPr>
              <a:t>Sink broadcasts information to all sensors</a:t>
            </a:r>
          </a:p>
        </p:txBody>
      </p:sp>
    </p:spTree>
    <p:extLst>
      <p:ext uri="{BB962C8B-B14F-4D97-AF65-F5344CB8AC3E}">
        <p14:creationId xmlns:p14="http://schemas.microsoft.com/office/powerpoint/2010/main" val="2152247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Forwarder </a:t>
            </a:r>
            <a:r>
              <a:rPr lang="en-US" b="1" dirty="0"/>
              <a:t>Node Selection</a:t>
            </a:r>
            <a:r>
              <a:rPr lang="en-US" dirty="0">
                <a:solidFill>
                  <a:schemeClr val="tx1">
                    <a:lumMod val="75000"/>
                    <a:lumOff val="25000"/>
                  </a:schemeClr>
                </a:solidFill>
                <a:latin typeface="Times New Roman" pitchFamily="18" charset="0"/>
                <a:cs typeface="Times New Roman" pitchFamily="18" charset="0"/>
              </a:rPr>
              <a:t/>
            </a:r>
            <a:br>
              <a:rPr lang="en-US" dirty="0">
                <a:solidFill>
                  <a:schemeClr val="tx1">
                    <a:lumMod val="75000"/>
                    <a:lumOff val="25000"/>
                  </a:schemeClr>
                </a:solidFill>
                <a:latin typeface="Times New Roman" pitchFamily="18" charset="0"/>
                <a:cs typeface="Times New Roman" pitchFamily="18" charset="0"/>
              </a:rPr>
            </a:br>
            <a:r>
              <a:rPr lang="en-US" b="1" dirty="0" smtClean="0"/>
              <a:t/>
            </a:r>
            <a:br>
              <a:rPr lang="en-US" b="1" dirty="0" smtClean="0"/>
            </a:br>
            <a:endParaRPr lang="en-US" b="1" dirty="0"/>
          </a:p>
        </p:txBody>
      </p:sp>
      <p:sp>
        <p:nvSpPr>
          <p:cNvPr id="3" name="Content Placeholder 2"/>
          <p:cNvSpPr>
            <a:spLocks noGrp="1"/>
          </p:cNvSpPr>
          <p:nvPr>
            <p:ph idx="1"/>
          </p:nvPr>
        </p:nvSpPr>
        <p:spPr>
          <a:xfrm>
            <a:off x="1881158" y="1571613"/>
            <a:ext cx="8786842" cy="4525963"/>
          </a:xfrm>
        </p:spPr>
        <p:txBody>
          <a:bodyPr>
            <a:normAutofit/>
          </a:bodyPr>
          <a:lstStyle/>
          <a:p>
            <a:pPr algn="just">
              <a:buFont typeface="Wingdings" pitchFamily="2" charset="2"/>
              <a:buChar char="§"/>
            </a:pPr>
            <a:r>
              <a:rPr lang="en-US" sz="1900" dirty="0">
                <a:latin typeface="Times New Roman" pitchFamily="18" charset="0"/>
                <a:cs typeface="Times New Roman" pitchFamily="18" charset="0"/>
              </a:rPr>
              <a:t>Minimum cost function value is used to select optimal data forwarder</a:t>
            </a:r>
          </a:p>
          <a:p>
            <a:pPr algn="just">
              <a:buFont typeface="Wingdings" pitchFamily="2" charset="2"/>
              <a:buChar char="§"/>
            </a:pPr>
            <a:r>
              <a:rPr lang="en-US" sz="1900" dirty="0">
                <a:latin typeface="Times New Roman" pitchFamily="18" charset="0"/>
                <a:cs typeface="Times New Roman" pitchFamily="18" charset="0"/>
              </a:rPr>
              <a:t>A node with high residual energy and less distance to sink has minimum cost function</a:t>
            </a:r>
          </a:p>
          <a:p>
            <a:pPr algn="just">
              <a:buFont typeface="Wingdings" pitchFamily="2" charset="2"/>
              <a:buChar char="§"/>
            </a:pPr>
            <a:r>
              <a:rPr lang="en-US" sz="1900" dirty="0">
                <a:latin typeface="Times New Roman" pitchFamily="18" charset="0"/>
                <a:cs typeface="Times New Roman" pitchFamily="18" charset="0"/>
              </a:rPr>
              <a:t>  Cost Function (i) =  distance (i) /Residual Energy (i)</a:t>
            </a:r>
          </a:p>
          <a:p>
            <a:pPr algn="just">
              <a:buFont typeface="Wingdings" pitchFamily="2" charset="2"/>
              <a:buChar char="§"/>
            </a:pPr>
            <a:r>
              <a:rPr lang="en-US" sz="1900" dirty="0">
                <a:latin typeface="Times New Roman" pitchFamily="18" charset="0"/>
                <a:cs typeface="Times New Roman" pitchFamily="18" charset="0"/>
              </a:rPr>
              <a:t>Cost function value ensures new forwarder in each round</a:t>
            </a:r>
          </a:p>
          <a:p>
            <a:pPr>
              <a:buNone/>
            </a:pPr>
            <a:endParaRPr lang="en-US" dirty="0"/>
          </a:p>
        </p:txBody>
      </p:sp>
    </p:spTree>
    <p:extLst>
      <p:ext uri="{BB962C8B-B14F-4D97-AF65-F5344CB8AC3E}">
        <p14:creationId xmlns:p14="http://schemas.microsoft.com/office/powerpoint/2010/main" val="3622062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Scheduling</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1900" dirty="0">
                <a:latin typeface="Times New Roman" pitchFamily="18" charset="0"/>
                <a:cs typeface="Times New Roman" pitchFamily="18" charset="0"/>
              </a:rPr>
              <a:t>Forwarder node assigns TDMA schedule to its children node</a:t>
            </a:r>
          </a:p>
          <a:p>
            <a:pPr algn="just">
              <a:buFont typeface="Wingdings" pitchFamily="2" charset="2"/>
              <a:buChar char="§"/>
            </a:pPr>
            <a:r>
              <a:rPr lang="en-US" sz="1900" dirty="0">
                <a:latin typeface="Times New Roman" pitchFamily="18" charset="0"/>
                <a:cs typeface="Times New Roman" pitchFamily="18" charset="0"/>
              </a:rPr>
              <a:t>Children nodes transmit their data in allocated time slot</a:t>
            </a:r>
          </a:p>
          <a:p>
            <a:pPr algn="just">
              <a:buFont typeface="Wingdings" pitchFamily="2" charset="2"/>
              <a:buChar char="§"/>
            </a:pPr>
            <a:r>
              <a:rPr lang="en-US" sz="1900" dirty="0">
                <a:latin typeface="Times New Roman" pitchFamily="18" charset="0"/>
                <a:cs typeface="Times New Roman" pitchFamily="18" charset="0"/>
              </a:rPr>
              <a:t>TDMA scheduling saves energy of sensor nodes.</a:t>
            </a:r>
          </a:p>
          <a:p>
            <a:pPr>
              <a:buNone/>
            </a:pPr>
            <a:endParaRPr lang="en-US" dirty="0"/>
          </a:p>
        </p:txBody>
      </p:sp>
    </p:spTree>
    <p:extLst>
      <p:ext uri="{BB962C8B-B14F-4D97-AF65-F5344CB8AC3E}">
        <p14:creationId xmlns:p14="http://schemas.microsoft.com/office/powerpoint/2010/main" val="4128806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989258" cy="529987"/>
          </a:xfrm>
        </p:spPr>
        <p:txBody>
          <a:bodyPr>
            <a:noAutofit/>
          </a:bodyPr>
          <a:lstStyle/>
          <a:p>
            <a:r>
              <a:rPr lang="en-GB" sz="3200" b="1" dirty="0"/>
              <a:t>BLOCK DIAGRAM</a:t>
            </a:r>
          </a:p>
        </p:txBody>
      </p:sp>
      <p:pic>
        <p:nvPicPr>
          <p:cNvPr id="4" name="Content Placeholder 3"/>
          <p:cNvPicPr>
            <a:picLocks noGrp="1" noChangeAspect="1"/>
          </p:cNvPicPr>
          <p:nvPr>
            <p:ph idx="1"/>
          </p:nvPr>
        </p:nvPicPr>
        <p:blipFill>
          <a:blip r:embed="rId2"/>
          <a:stretch>
            <a:fillRect/>
          </a:stretch>
        </p:blipFill>
        <p:spPr>
          <a:xfrm>
            <a:off x="3915052" y="1490967"/>
            <a:ext cx="2407071" cy="4518538"/>
          </a:xfrm>
          <a:prstGeom prst="rect">
            <a:avLst/>
          </a:prstGeom>
        </p:spPr>
      </p:pic>
    </p:spTree>
    <p:extLst>
      <p:ext uri="{BB962C8B-B14F-4D97-AF65-F5344CB8AC3E}">
        <p14:creationId xmlns:p14="http://schemas.microsoft.com/office/powerpoint/2010/main" val="179218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1654206" y="1286690"/>
            <a:ext cx="8622558" cy="3503523"/>
          </a:xfrm>
          <a:prstGeom prst="rect">
            <a:avLst/>
          </a:prstGeom>
        </p:spPr>
        <p:txBody>
          <a:bodyPr wrap="square">
            <a:spAutoFit/>
          </a:bodyPr>
          <a:lstStyle/>
          <a:p>
            <a:pPr algn="just">
              <a:lnSpc>
                <a:spcPct val="150000"/>
              </a:lnSpc>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Less </a:t>
            </a:r>
            <a:r>
              <a:rPr lang="en-IN" sz="2000" dirty="0">
                <a:latin typeface="Times New Roman" panose="02020603050405020304" pitchFamily="18" charset="0"/>
                <a:ea typeface="Calibri" panose="020F0502020204030204" pitchFamily="34" charset="0"/>
                <a:cs typeface="Times New Roman" panose="02020603050405020304" pitchFamily="18" charset="0"/>
              </a:rPr>
              <a:t>Complexity</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2</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Less </a:t>
            </a:r>
            <a:r>
              <a:rPr lang="en-IN" sz="2000" dirty="0">
                <a:latin typeface="Times New Roman" panose="02020603050405020304" pitchFamily="18" charset="0"/>
                <a:ea typeface="Calibri" panose="020F0502020204030204" pitchFamily="34" charset="0"/>
                <a:cs typeface="Times New Roman" panose="02020603050405020304" pitchFamily="18" charset="0"/>
              </a:rPr>
              <a:t>energy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consumption</a:t>
            </a:r>
          </a:p>
          <a:p>
            <a:pPr algn="just">
              <a:lnSpc>
                <a:spcPct val="150000"/>
              </a:lnSpc>
              <a:spcAft>
                <a:spcPts val="100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3. Selects the nodes efficiently for multi-hops</a:t>
            </a:r>
          </a:p>
          <a:p>
            <a:pPr algn="just">
              <a:lnSpc>
                <a:spcPct val="150000"/>
              </a:lnSpc>
              <a:spcAft>
                <a:spcPts val="10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4. Minimize the multi hop cost consumption</a:t>
            </a:r>
          </a:p>
          <a:p>
            <a:pPr algn="just">
              <a:lnSpc>
                <a:spcPct val="150000"/>
              </a:lnSpc>
              <a:spcAft>
                <a:spcPts val="10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5. Makes more percentage of sleep nodes than the existing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methods or protocols </a:t>
            </a:r>
          </a:p>
          <a:p>
            <a:pPr algn="just">
              <a:lnSpc>
                <a:spcPct val="150000"/>
              </a:lnSpc>
              <a:spcAft>
                <a:spcPts val="10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6. Sleep nodes makes network wi</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thstand for longer periods than existing protocols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247767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51" y="125347"/>
            <a:ext cx="8911687" cy="1280890"/>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5" name="Rectangle 4"/>
          <p:cNvSpPr/>
          <p:nvPr/>
        </p:nvSpPr>
        <p:spPr>
          <a:xfrm>
            <a:off x="2902963" y="6318550"/>
            <a:ext cx="4998163" cy="369332"/>
          </a:xfrm>
          <a:prstGeom prst="rect">
            <a:avLst/>
          </a:prstGeom>
        </p:spPr>
        <p:txBody>
          <a:bodyPr wrap="none">
            <a:spAutoFit/>
          </a:bodyPr>
          <a:lstStyle/>
          <a:p>
            <a:pPr algn="ct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Energy consumption for effective network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19477" y="1889647"/>
            <a:ext cx="4730115" cy="4314825"/>
          </a:xfrm>
          <a:prstGeom prst="rect">
            <a:avLst/>
          </a:prstGeom>
        </p:spPr>
      </p:pic>
      <p:sp>
        <p:nvSpPr>
          <p:cNvPr id="4" name="Rectangle 3"/>
          <p:cNvSpPr/>
          <p:nvPr/>
        </p:nvSpPr>
        <p:spPr>
          <a:xfrm>
            <a:off x="1805125" y="689318"/>
            <a:ext cx="7898167" cy="794064"/>
          </a:xfrm>
          <a:prstGeom prst="rect">
            <a:avLst/>
          </a:prstGeom>
        </p:spPr>
        <p:txBody>
          <a:bodyPr wrap="square">
            <a:spAutoFit/>
          </a:bodyPr>
          <a:lstStyle/>
          <a:p>
            <a:pPr marL="342900" indent="-342900" defTabSz="457200">
              <a:lnSpc>
                <a:spcPct val="120000"/>
              </a:lnSpc>
              <a:spcBef>
                <a:spcPts val="1000"/>
              </a:spcBef>
              <a:buClr>
                <a:schemeClr val="accent1"/>
              </a:buClr>
              <a:buFont typeface="Wingdings" pitchFamily="2" charset="2"/>
              <a:buChar char="§"/>
            </a:pPr>
            <a:r>
              <a:rPr lang="en-US" sz="1900" dirty="0" smtClean="0">
                <a:solidFill>
                  <a:schemeClr val="tx1">
                    <a:lumMod val="75000"/>
                    <a:lumOff val="25000"/>
                  </a:schemeClr>
                </a:solidFill>
                <a:latin typeface="Times New Roman" pitchFamily="18" charset="0"/>
                <a:cs typeface="Times New Roman" pitchFamily="18" charset="0"/>
              </a:rPr>
              <a:t>We </a:t>
            </a:r>
            <a:r>
              <a:rPr lang="en-US" sz="1900" dirty="0">
                <a:solidFill>
                  <a:schemeClr val="tx1">
                    <a:lumMod val="75000"/>
                    <a:lumOff val="25000"/>
                  </a:schemeClr>
                </a:solidFill>
                <a:latin typeface="Times New Roman" pitchFamily="18" charset="0"/>
                <a:cs typeface="Times New Roman" pitchFamily="18" charset="0"/>
              </a:rPr>
              <a:t>compared the proposed protocol's performance to that of the existing IEECP protocol.</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7542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944" y="419393"/>
            <a:ext cx="8911687" cy="1280890"/>
          </a:xfrm>
        </p:spPr>
        <p:txBody>
          <a:bodyPr/>
          <a:lstStyle/>
          <a:p>
            <a:r>
              <a:rPr lang="en-US" dirty="0" smtClean="0">
                <a:latin typeface="Times New Roman" panose="02020603050405020304" pitchFamily="18" charset="0"/>
                <a:cs typeface="Times New Roman" panose="02020603050405020304" pitchFamily="18" charset="0"/>
              </a:rPr>
              <a:t>Comparison of Both Protocols</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641204142"/>
              </p:ext>
            </p:extLst>
          </p:nvPr>
        </p:nvGraphicFramePr>
        <p:xfrm>
          <a:off x="3729669" y="2351964"/>
          <a:ext cx="5155024" cy="2220036"/>
        </p:xfrm>
        <a:graphic>
          <a:graphicData uri="http://schemas.openxmlformats.org/drawingml/2006/table">
            <a:tbl>
              <a:tblPr firstRow="1" bandRow="1">
                <a:tableStyleId>{073A0DAA-6AF3-43AB-8588-CEC1D06C72B9}</a:tableStyleId>
              </a:tblPr>
              <a:tblGrid>
                <a:gridCol w="1288756"/>
                <a:gridCol w="1288756"/>
                <a:gridCol w="1288756"/>
                <a:gridCol w="1288756"/>
              </a:tblGrid>
              <a:tr h="740012">
                <a:tc>
                  <a:txBody>
                    <a:bodyPr/>
                    <a:lstStyle/>
                    <a:p>
                      <a:r>
                        <a:rPr lang="en-US" dirty="0" smtClean="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FND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HND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LND</a:t>
                      </a:r>
                      <a:endParaRPr lang="en-IN" dirty="0">
                        <a:latin typeface="Times New Roman" panose="02020603050405020304" pitchFamily="18" charset="0"/>
                        <a:cs typeface="Times New Roman" panose="02020603050405020304" pitchFamily="18" charset="0"/>
                      </a:endParaRPr>
                    </a:p>
                  </a:txBody>
                  <a:tcPr/>
                </a:tc>
              </a:tr>
              <a:tr h="7400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IEECP</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1244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2133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2292</a:t>
                      </a:r>
                      <a:endParaRPr lang="en-IN" dirty="0">
                        <a:latin typeface="Times New Roman" panose="02020603050405020304" pitchFamily="18" charset="0"/>
                        <a:cs typeface="Times New Roman" panose="02020603050405020304" pitchFamily="18" charset="0"/>
                      </a:endParaRPr>
                    </a:p>
                  </a:txBody>
                  <a:tcPr/>
                </a:tc>
              </a:tr>
              <a:tr h="740012">
                <a:tc>
                  <a:txBody>
                    <a:bodyPr/>
                    <a:lstStyle/>
                    <a:p>
                      <a:r>
                        <a:rPr lang="en-US" dirty="0" smtClean="0">
                          <a:latin typeface="Times New Roman" panose="02020603050405020304" pitchFamily="18" charset="0"/>
                          <a:cs typeface="Times New Roman" panose="02020603050405020304" pitchFamily="18" charset="0"/>
                        </a:rPr>
                        <a:t>Proposed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1345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2233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2491</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4" name="Content Placeholder 3"/>
          <p:cNvSpPr>
            <a:spLocks noGrp="1"/>
          </p:cNvSpPr>
          <p:nvPr>
            <p:ph sz="half" idx="2"/>
          </p:nvPr>
        </p:nvSpPr>
        <p:spPr>
          <a:xfrm>
            <a:off x="3297025" y="4758520"/>
            <a:ext cx="6020311" cy="1683224"/>
          </a:xfrm>
        </p:spPr>
        <p:txBody>
          <a:bodyPr>
            <a:normAutofit/>
          </a:bodyPr>
          <a:lstStyle/>
          <a:p>
            <a:pPr marL="0" indent="0" algn="ctr">
              <a:buNone/>
            </a:pPr>
            <a:r>
              <a:rPr lang="en-US" b="1" dirty="0" smtClean="0">
                <a:latin typeface="Times New Roman" panose="02020603050405020304" pitchFamily="18" charset="0"/>
                <a:cs typeface="Times New Roman" panose="02020603050405020304" pitchFamily="18" charset="0"/>
              </a:rPr>
              <a:t>Table:</a:t>
            </a:r>
            <a:r>
              <a:rPr lang="en-US" dirty="0" smtClean="0">
                <a:latin typeface="Times New Roman" panose="02020603050405020304" pitchFamily="18" charset="0"/>
                <a:cs typeface="Times New Roman" panose="02020603050405020304" pitchFamily="18" charset="0"/>
              </a:rPr>
              <a:t>  Comparison of Dead Nodes of Both Protocols</a:t>
            </a:r>
          </a:p>
          <a:p>
            <a:pPr marL="0" indent="0" algn="ctr">
              <a:buNone/>
            </a:pPr>
            <a:r>
              <a:rPr lang="en-US" dirty="0" smtClean="0">
                <a:latin typeface="Times New Roman" panose="02020603050405020304" pitchFamily="18" charset="0"/>
                <a:cs typeface="Times New Roman" panose="02020603050405020304" pitchFamily="18" charset="0"/>
              </a:rPr>
              <a:t>FND – First Node Dead, HND – Half Nodes Dead</a:t>
            </a:r>
          </a:p>
          <a:p>
            <a:pPr marL="0" indent="0" algn="ctr">
              <a:buNone/>
            </a:pPr>
            <a:r>
              <a:rPr lang="en-US" dirty="0" smtClean="0">
                <a:latin typeface="Times New Roman" panose="02020603050405020304" pitchFamily="18" charset="0"/>
                <a:cs typeface="Times New Roman" panose="02020603050405020304" pitchFamily="18" charset="0"/>
              </a:rPr>
              <a:t>LND – Last Node Dead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91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propose a data routing mechanism in WSNs in this research. To choose an appropriate route to sink, the suggested scheme uses a cost function. The cost function is determined by the nodes' leftover energy and their distance from the sink. The parent node is chosen by the nodes with the lowest cost function value. Other nodes join the parent node as children and send their data to it. Due to their proximity to the sink, two nodes forward their data directly to it; yet, these two nodes cannot be elected as parent nodes because both sensor nodes contain crucial and important data. It is not necessary for these two nodes to expend energy forwarding data from other nodes.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87999"/>
          </a:xfrm>
        </p:spPr>
        <p:txBody>
          <a:bodyPr>
            <a:noAutofit/>
          </a:bodyPr>
          <a:lstStyle/>
          <a:p>
            <a:pPr algn="just"/>
            <a:r>
              <a:rPr lang="en-IN" sz="2000" dirty="0">
                <a:latin typeface="Times New Roman" pitchFamily="18" charset="0"/>
                <a:cs typeface="Times New Roman" pitchFamily="18" charset="0"/>
              </a:rPr>
              <a:t>[1]  T. Shah, N.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T. N. Qureshi, "Energy Efficient Sleep Awake Aware (EESAA) Intelligent Sensor Network Routing Protocol</a:t>
            </a:r>
            <a:r>
              <a:rPr lang="en-IN" sz="2000" dirty="0" smtClean="0">
                <a:latin typeface="Times New Roman" pitchFamily="18" charset="0"/>
                <a:cs typeface="Times New Roman" pitchFamily="18" charset="0"/>
              </a:rPr>
              <a:t>,"</a:t>
            </a:r>
            <a:r>
              <a:rPr lang="en-GB" sz="2000" dirty="0"/>
              <a:t> </a:t>
            </a:r>
            <a:r>
              <a:rPr lang="en-US" sz="2000" dirty="0"/>
              <a:t> </a:t>
            </a:r>
            <a:r>
              <a:rPr lang="en-US" sz="2000" dirty="0">
                <a:latin typeface="Times New Roman" pitchFamily="18" charset="0"/>
                <a:cs typeface="Times New Roman" pitchFamily="18" charset="0"/>
              </a:rPr>
              <a:t>2012 15th International </a:t>
            </a:r>
            <a:r>
              <a:rPr lang="en-US" sz="2000" dirty="0" err="1">
                <a:latin typeface="Times New Roman" pitchFamily="18" charset="0"/>
                <a:cs typeface="Times New Roman" pitchFamily="18" charset="0"/>
              </a:rPr>
              <a:t>Multitopic</a:t>
            </a:r>
            <a:r>
              <a:rPr lang="en-US" sz="2000" dirty="0">
                <a:latin typeface="Times New Roman" pitchFamily="18" charset="0"/>
                <a:cs typeface="Times New Roman" pitchFamily="18" charset="0"/>
              </a:rPr>
              <a:t> Conference (INMIC). </a:t>
            </a:r>
          </a:p>
          <a:p>
            <a:pPr algn="just"/>
            <a:r>
              <a:rPr lang="en-IN" sz="2000" dirty="0" smtClean="0">
                <a:latin typeface="Times New Roman" pitchFamily="18" charset="0"/>
                <a:cs typeface="Times New Roman" pitchFamily="18" charset="0"/>
              </a:rPr>
              <a:t>[2]</a:t>
            </a:r>
            <a:r>
              <a:rPr lang="en-IN" sz="2000" dirty="0" err="1" smtClean="0">
                <a:latin typeface="Times New Roman" pitchFamily="18" charset="0"/>
                <a:cs typeface="Times New Roman" pitchFamily="18" charset="0"/>
              </a:rPr>
              <a:t>Heinzelman</a:t>
            </a:r>
            <a:r>
              <a:rPr lang="en-IN" sz="2000" dirty="0">
                <a:latin typeface="Times New Roman" pitchFamily="18" charset="0"/>
                <a:cs typeface="Times New Roman" pitchFamily="18" charset="0"/>
              </a:rPr>
              <a:t>, Wendi </a:t>
            </a:r>
            <a:r>
              <a:rPr lang="en-IN" sz="2000" dirty="0" err="1">
                <a:latin typeface="Times New Roman" pitchFamily="18" charset="0"/>
                <a:cs typeface="Times New Roman" pitchFamily="18" charset="0"/>
              </a:rPr>
              <a:t>Rabiner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Anantha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Chandrakasan</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Hari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Balakrishnan</a:t>
            </a:r>
            <a:r>
              <a:rPr lang="en-IN" sz="2000" dirty="0">
                <a:latin typeface="Times New Roman" pitchFamily="18" charset="0"/>
                <a:cs typeface="Times New Roman" pitchFamily="18" charset="0"/>
              </a:rPr>
              <a:t>. “Energy-efficient communication protocol for wireless </a:t>
            </a:r>
            <a:r>
              <a:rPr lang="en-IN" sz="2000" dirty="0" err="1">
                <a:latin typeface="Times New Roman" pitchFamily="18" charset="0"/>
                <a:cs typeface="Times New Roman" pitchFamily="18" charset="0"/>
              </a:rPr>
              <a:t>microsensor</a:t>
            </a:r>
            <a:r>
              <a:rPr lang="en-IN" sz="2000" dirty="0">
                <a:latin typeface="Times New Roman" pitchFamily="18" charset="0"/>
                <a:cs typeface="Times New Roman" pitchFamily="18" charset="0"/>
              </a:rPr>
              <a:t> networks.” System Sciences, 2000. Proceedings of the 33rd Annual Hawaii International Conference on. IEEE, 2000.</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3</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Y. </a:t>
            </a:r>
            <a:r>
              <a:rPr lang="en-IN" sz="2000" dirty="0" err="1">
                <a:latin typeface="Times New Roman" pitchFamily="18" charset="0"/>
                <a:cs typeface="Times New Roman" pitchFamily="18" charset="0"/>
              </a:rPr>
              <a:t>Ebrahimi</a:t>
            </a:r>
            <a:r>
              <a:rPr lang="en-IN" sz="2000" dirty="0">
                <a:latin typeface="Times New Roman" pitchFamily="18" charset="0"/>
                <a:cs typeface="Times New Roman" pitchFamily="18" charset="0"/>
              </a:rPr>
              <a:t> and M. </a:t>
            </a:r>
            <a:r>
              <a:rPr lang="en-IN" sz="2000" dirty="0" err="1">
                <a:latin typeface="Times New Roman" pitchFamily="18" charset="0"/>
                <a:cs typeface="Times New Roman" pitchFamily="18" charset="0"/>
              </a:rPr>
              <a:t>Younis</a:t>
            </a:r>
            <a:r>
              <a:rPr lang="en-IN" sz="2000" dirty="0">
                <a:latin typeface="Times New Roman" pitchFamily="18" charset="0"/>
                <a:cs typeface="Times New Roman" pitchFamily="18" charset="0"/>
              </a:rPr>
              <a:t>, “Using deceptive packets to increase base station anonymity in Wireless Sensor Network,” in Proc. Wireless Communications and Mobile Computing Conference, 2011, pp. 842–847.</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[4] </a:t>
            </a:r>
            <a:r>
              <a:rPr lang="en-IN" sz="2000" dirty="0" err="1">
                <a:latin typeface="Times New Roman" pitchFamily="18" charset="0"/>
                <a:cs typeface="Times New Roman" pitchFamily="18" charset="0"/>
              </a:rPr>
              <a:t>aring</a:t>
            </a:r>
            <a:r>
              <a:rPr lang="en-IN" sz="2000" dirty="0">
                <a:latin typeface="Times New Roman" pitchFamily="18" charset="0"/>
                <a:cs typeface="Times New Roman" pitchFamily="18" charset="0"/>
              </a:rPr>
              <a:t>, Alan, et al. “Wireless sensor networks for habitat monitoring.” Proceedings of the 1st ACM international workshop on Wireless sensor networks and applications. ACM, 2002</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[5] </a:t>
            </a:r>
            <a:r>
              <a:rPr lang="en-IN" sz="2000" dirty="0">
                <a:latin typeface="Times New Roman" pitchFamily="18" charset="0"/>
                <a:cs typeface="Times New Roman" pitchFamily="18" charset="0"/>
              </a:rPr>
              <a:t>N.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U. </a:t>
            </a:r>
            <a:r>
              <a:rPr lang="en-IN" sz="2000" dirty="0" err="1">
                <a:latin typeface="Times New Roman" pitchFamily="18" charset="0"/>
                <a:cs typeface="Times New Roman" pitchFamily="18" charset="0"/>
              </a:rPr>
              <a:t>Qasim</a:t>
            </a:r>
            <a:r>
              <a:rPr lang="en-IN" sz="2000" dirty="0">
                <a:latin typeface="Times New Roman" pitchFamily="18" charset="0"/>
                <a:cs typeface="Times New Roman" pitchFamily="18" charset="0"/>
              </a:rPr>
              <a:t>, Z. A. Khan, M. A. Khan, K. </a:t>
            </a:r>
            <a:r>
              <a:rPr lang="en-IN" sz="2000" dirty="0" err="1">
                <a:latin typeface="Times New Roman" pitchFamily="18" charset="0"/>
                <a:cs typeface="Times New Roman" pitchFamily="18" charset="0"/>
              </a:rPr>
              <a:t>Latif</a:t>
            </a:r>
            <a:r>
              <a:rPr lang="en-IN" sz="2000" dirty="0">
                <a:latin typeface="Times New Roman" pitchFamily="18" charset="0"/>
                <a:cs typeface="Times New Roman" pitchFamily="18" charset="0"/>
              </a:rPr>
              <a:t> and A.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“On Energy Efficiency and Delay Minimization in Reactive Protocols in Wireless Multi-hop Network”, 2nd IEEE Saudi International Electronics, Communications and Photonics Conference (SIECPC 13), 2013, Riyadh, Saudi Arabia</a:t>
            </a:r>
            <a:r>
              <a:rPr lang="en-IN"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a:bodyPr>
          <a:lstStyle/>
          <a:p>
            <a:pPr algn="just">
              <a:lnSpc>
                <a:spcPct val="150000"/>
              </a:lnSpc>
            </a:pPr>
            <a:r>
              <a:rPr lang="en-IN" sz="2000" dirty="0">
                <a:latin typeface="Times New Roman" pitchFamily="18" charset="0"/>
                <a:cs typeface="Times New Roman" pitchFamily="18" charset="0"/>
              </a:rPr>
              <a:t>We present a routing protocol for Wireless sensor Networks that is reliable, power efficient, and has a high throughput (WSNs). To reduce energy consumption and increase network longevity, we employ a multi-hop topology. To identify the parent node or forwarder, we offer a cost function. The proposed cost function chooses a parent node with the highest residual energy and the shortest distance to the sink. The residual energy parameter balances energy consumption across sensor nodes, while the distance parameter guarantees packet delivery to the sink is successful.</a:t>
            </a:r>
            <a:endParaRPr lang="en-GB"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Our suggested approach decreases the energy consumption of nodes which helps in maximizing the network lifetime</a:t>
            </a:r>
            <a:r>
              <a:rPr lang="en-IN"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Keywords-- Wireless Sensor Network, Cost Function, energy consumption</a:t>
            </a:r>
            <a:endParaRPr lang="en-GB"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10000"/>
          </a:bodyPr>
          <a:lstStyle/>
          <a:p>
            <a:pPr marL="0" indent="0" algn="just">
              <a:lnSpc>
                <a:spcPct val="160000"/>
              </a:lnSpc>
              <a:buNone/>
            </a:pPr>
            <a:r>
              <a:rPr lang="en-US" sz="2000" dirty="0">
                <a:latin typeface="Times New Roman" pitchFamily="18" charset="0"/>
                <a:cs typeface="Times New Roman" pitchFamily="18" charset="0"/>
              </a:rPr>
              <a:t>Technology advancements have created a numerous chances for resource efficiency in critical environments. In this context, Wireless Sensor Networks (WSNs) have ushered in a revolution. With the development of this technology, it became possible to collect and distribute useful information to the desired location [1]. These schemes can be used to monitor applications such as battlefield surveillance, smart offices, traffic monitoring, and so on</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Sensor nodes in WSNs are powered by a finite amount of energy. Data transmission from sensor nodes to sink must use the least amount of power possible. Battery recharge is one of the most difficult challenges in WSN. To address the problem of battery recharging, an efficient routing protocol is necessary. WSN technology [4], proposes a number of energy-efficient routing methods.</a:t>
            </a:r>
            <a:endParaRPr lang="en-GB" sz="2000" dirty="0">
              <a:latin typeface="Times New Roman" pitchFamily="18" charset="0"/>
              <a:cs typeface="Times New Roman" pitchFamily="18" charset="0"/>
            </a:endParaRPr>
          </a:p>
          <a:p>
            <a:pPr marL="0" indent="0" algn="just">
              <a:lnSpc>
                <a:spcPct val="160000"/>
              </a:lnSpc>
              <a:buNone/>
            </a:pPr>
            <a:r>
              <a:rPr lang="en-US" sz="2000" dirty="0">
                <a:latin typeface="Times New Roman" pitchFamily="18" charset="0"/>
                <a:cs typeface="Times New Roman" pitchFamily="18" charset="0"/>
              </a:rPr>
              <a:t>For WSN, we present a routing protocol that is high throughput, reliable, and stable. In a given area, we set up sensor nodes. Near the sink, sensors are positioned. Because sensors carry data and require low attenuation, great reliability, and extended life, they always send data directly to the sink. Other sensors track their parent node and send data to the sink via the forwarder node. It conserves node energy and allows the network to operate for longer.</a:t>
            </a:r>
            <a:endParaRPr lang="en-GB" sz="2000" dirty="0">
              <a:latin typeface="Times New Roman" pitchFamily="18" charset="0"/>
              <a:cs typeface="Times New Roman" pitchFamily="18" charset="0"/>
            </a:endParaRPr>
          </a:p>
          <a:p>
            <a:pPr marL="0" indent="0" algn="just">
              <a:buNone/>
            </a:pPr>
            <a:endParaRPr lang="en-GB" sz="2000" dirty="0">
              <a:latin typeface="Times New Roman" pitchFamily="18" charset="0"/>
              <a:cs typeface="Times New Roman" pitchFamily="18" charset="0"/>
            </a:endParaRPr>
          </a:p>
          <a:p>
            <a:pPr marL="0" indent="0" algn="just">
              <a:buNone/>
            </a:pPr>
            <a:endParaRPr lang="en-US"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9124562"/>
              </p:ext>
            </p:extLst>
          </p:nvPr>
        </p:nvGraphicFramePr>
        <p:xfrm>
          <a:off x="485330" y="1305860"/>
          <a:ext cx="10877630" cy="5535627"/>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2012 15th International </a:t>
                      </a:r>
                      <a:r>
                        <a:rPr lang="en-US" sz="1400" kern="1200" dirty="0" err="1" smtClean="0">
                          <a:solidFill>
                            <a:schemeClr val="tx1"/>
                          </a:solidFill>
                          <a:effectLst/>
                          <a:latin typeface="Times New Roman" pitchFamily="18" charset="0"/>
                          <a:ea typeface="+mn-ea"/>
                          <a:cs typeface="Times New Roman" pitchFamily="18" charset="0"/>
                        </a:rPr>
                        <a:t>Multitopic</a:t>
                      </a:r>
                      <a:r>
                        <a:rPr lang="en-US" sz="1400" kern="1200" dirty="0" smtClean="0">
                          <a:solidFill>
                            <a:schemeClr val="tx1"/>
                          </a:solidFill>
                          <a:effectLst/>
                          <a:latin typeface="Times New Roman" pitchFamily="18" charset="0"/>
                          <a:ea typeface="+mn-ea"/>
                          <a:cs typeface="Times New Roman" pitchFamily="18" charset="0"/>
                        </a:rPr>
                        <a:t> Conference (INMIC). </a:t>
                      </a:r>
                      <a:endParaRPr lang="en-GB"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dirty="0" smtClean="0">
                          <a:latin typeface="Times New Roman" pitchFamily="18" charset="0"/>
                          <a:cs typeface="Times New Roman" pitchFamily="18" charset="0"/>
                        </a:rPr>
                        <a:t>T. Shah, N. </a:t>
                      </a:r>
                      <a:r>
                        <a:rPr lang="en-IN" sz="1400" dirty="0" err="1" smtClean="0">
                          <a:latin typeface="Times New Roman" pitchFamily="18" charset="0"/>
                          <a:cs typeface="Times New Roman" pitchFamily="18" charset="0"/>
                        </a:rPr>
                        <a:t>Javaid</a:t>
                      </a:r>
                      <a:r>
                        <a:rPr lang="en-IN" sz="1400" dirty="0" smtClean="0">
                          <a:latin typeface="Times New Roman" pitchFamily="18" charset="0"/>
                          <a:cs typeface="Times New Roman" pitchFamily="18" charset="0"/>
                        </a:rPr>
                        <a:t>, T. N. Qureshi</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dirty="0" smtClean="0">
                          <a:latin typeface="Times New Roman" pitchFamily="18" charset="0"/>
                          <a:cs typeface="Times New Roman" pitchFamily="18" charset="0"/>
                        </a:rPr>
                        <a:t>Energy Efficient Sleep Awake Aware (EESAA) Intelligent Sensor Network Routing Protocol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(EESAA) intelligent routing protocol for WSNs.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System Sciences, 2000. Proceedings of the 33rd Annual Hawaii International Conference on. IEEE, 2000.</a:t>
                      </a: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Heinzelman</a:t>
                      </a:r>
                      <a:r>
                        <a:rPr lang="en-US" sz="1400" kern="1200" dirty="0" smtClean="0">
                          <a:solidFill>
                            <a:schemeClr val="tx1"/>
                          </a:solidFill>
                          <a:effectLst/>
                          <a:latin typeface="Times New Roman" pitchFamily="18" charset="0"/>
                          <a:ea typeface="+mn-ea"/>
                          <a:cs typeface="Times New Roman" pitchFamily="18" charset="0"/>
                        </a:rPr>
                        <a:t>, Wendi </a:t>
                      </a:r>
                      <a:r>
                        <a:rPr lang="en-US" sz="1400" kern="1200" dirty="0" err="1" smtClean="0">
                          <a:solidFill>
                            <a:schemeClr val="tx1"/>
                          </a:solidFill>
                          <a:effectLst/>
                          <a:latin typeface="Times New Roman" pitchFamily="18" charset="0"/>
                          <a:ea typeface="+mn-ea"/>
                          <a:cs typeface="Times New Roman" pitchFamily="18" charset="0"/>
                        </a:rPr>
                        <a:t>Rabiner</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Anantha</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Chandrakasan</a:t>
                      </a:r>
                      <a:r>
                        <a:rPr lang="en-US" sz="1400" kern="1200" dirty="0" smtClean="0">
                          <a:solidFill>
                            <a:schemeClr val="tx1"/>
                          </a:solidFill>
                          <a:effectLst/>
                          <a:latin typeface="Times New Roman" pitchFamily="18" charset="0"/>
                          <a:ea typeface="+mn-ea"/>
                          <a:cs typeface="Times New Roman" pitchFamily="18" charset="0"/>
                        </a:rPr>
                        <a:t>, and </a:t>
                      </a:r>
                      <a:r>
                        <a:rPr lang="en-US" sz="1400" kern="1200" dirty="0" err="1" smtClean="0">
                          <a:solidFill>
                            <a:schemeClr val="tx1"/>
                          </a:solidFill>
                          <a:effectLst/>
                          <a:latin typeface="Times New Roman" pitchFamily="18" charset="0"/>
                          <a:ea typeface="+mn-ea"/>
                          <a:cs typeface="Times New Roman" pitchFamily="18" charset="0"/>
                        </a:rPr>
                        <a:t>Hari</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Balakrishnan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Energy-efficient communication protocol for 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LEACH (Low-Energy Adaptive Clustering Hierarchy).</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 Wireless Communications and Mobile Computing Conference, 2011, pp. 842–847.</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Y. </a:t>
                      </a:r>
                      <a:r>
                        <a:rPr lang="en-US" sz="1400" kern="1200" dirty="0" err="1" smtClean="0">
                          <a:solidFill>
                            <a:schemeClr val="tx1"/>
                          </a:solidFill>
                          <a:effectLst/>
                          <a:latin typeface="Times New Roman" pitchFamily="18" charset="0"/>
                          <a:ea typeface="+mn-ea"/>
                          <a:cs typeface="Times New Roman" pitchFamily="18" charset="0"/>
                        </a:rPr>
                        <a:t>Ebrahimi</a:t>
                      </a:r>
                      <a:r>
                        <a:rPr lang="en-US" sz="1400" kern="1200" dirty="0" smtClean="0">
                          <a:solidFill>
                            <a:schemeClr val="tx1"/>
                          </a:solidFill>
                          <a:effectLst/>
                          <a:latin typeface="Times New Roman" pitchFamily="18" charset="0"/>
                          <a:ea typeface="+mn-ea"/>
                          <a:cs typeface="Times New Roman" pitchFamily="18" charset="0"/>
                        </a:rPr>
                        <a:t> and M. </a:t>
                      </a:r>
                      <a:r>
                        <a:rPr lang="en-US" sz="1400" kern="1200" dirty="0" err="1" smtClean="0">
                          <a:solidFill>
                            <a:schemeClr val="tx1"/>
                          </a:solidFill>
                          <a:effectLst/>
                          <a:latin typeface="Times New Roman" pitchFamily="18" charset="0"/>
                          <a:ea typeface="+mn-ea"/>
                          <a:cs typeface="Times New Roman" pitchFamily="18" charset="0"/>
                        </a:rPr>
                        <a:t>Younis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deceptive packets to increase base station anonymity in Wireless 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boosting the anonymity of the base-station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Proceedings of the 1st ACM international workshop on Wireless sensor networks and applications. ACM, 2002</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aring</a:t>
                      </a:r>
                      <a:r>
                        <a:rPr lang="en-US" sz="1400" kern="1200" dirty="0" smtClean="0">
                          <a:solidFill>
                            <a:schemeClr val="tx1"/>
                          </a:solidFill>
                          <a:effectLst/>
                          <a:latin typeface="Times New Roman" pitchFamily="18" charset="0"/>
                          <a:ea typeface="+mn-ea"/>
                          <a:cs typeface="Times New Roman" pitchFamily="18" charset="0"/>
                        </a:rPr>
                        <a:t>, Alan, et al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Wireless sensor networks for habitat monitoring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 requirements for habitat monitoring.</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2nd IEEE Saudi International Electronics, Communications and Photonics Conference (SIECPC 13), 2013, Riyadh, Saudi Arabia.</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N. </a:t>
                      </a:r>
                      <a:r>
                        <a:rPr lang="en-IN" sz="1400" kern="1200" dirty="0" err="1" smtClean="0">
                          <a:solidFill>
                            <a:schemeClr val="tx1"/>
                          </a:solidFill>
                          <a:effectLst/>
                          <a:latin typeface="Times New Roman" pitchFamily="18" charset="0"/>
                          <a:ea typeface="+mn-ea"/>
                          <a:cs typeface="Times New Roman" pitchFamily="18" charset="0"/>
                        </a:rPr>
                        <a:t>Javaid</a:t>
                      </a:r>
                      <a:r>
                        <a:rPr lang="en-IN" sz="1400" kern="1200" dirty="0" smtClean="0">
                          <a:solidFill>
                            <a:schemeClr val="tx1"/>
                          </a:solidFill>
                          <a:effectLst/>
                          <a:latin typeface="Times New Roman" pitchFamily="18" charset="0"/>
                          <a:ea typeface="+mn-ea"/>
                          <a:cs typeface="Times New Roman" pitchFamily="18" charset="0"/>
                        </a:rPr>
                        <a:t>, U. </a:t>
                      </a:r>
                      <a:r>
                        <a:rPr lang="en-IN" sz="1400" kern="1200" dirty="0" err="1" smtClean="0">
                          <a:solidFill>
                            <a:schemeClr val="tx1"/>
                          </a:solidFill>
                          <a:effectLst/>
                          <a:latin typeface="Times New Roman" pitchFamily="18" charset="0"/>
                          <a:ea typeface="+mn-ea"/>
                          <a:cs typeface="Times New Roman" pitchFamily="18" charset="0"/>
                        </a:rPr>
                        <a:t>Qasim</a:t>
                      </a:r>
                      <a:r>
                        <a:rPr lang="en-IN" sz="1400" kern="1200" dirty="0" smtClean="0">
                          <a:solidFill>
                            <a:schemeClr val="tx1"/>
                          </a:solidFill>
                          <a:effectLst/>
                          <a:latin typeface="Times New Roman" pitchFamily="18" charset="0"/>
                          <a:ea typeface="+mn-ea"/>
                          <a:cs typeface="Times New Roman" pitchFamily="18" charset="0"/>
                        </a:rPr>
                        <a:t>, Z. A. Khan, M. A. Khan, K. </a:t>
                      </a:r>
                      <a:r>
                        <a:rPr lang="en-IN" sz="1400" kern="1200" dirty="0" err="1" smtClean="0">
                          <a:solidFill>
                            <a:schemeClr val="tx1"/>
                          </a:solidFill>
                          <a:effectLst/>
                          <a:latin typeface="Times New Roman" pitchFamily="18" charset="0"/>
                          <a:ea typeface="+mn-ea"/>
                          <a:cs typeface="Times New Roman" pitchFamily="18" charset="0"/>
                        </a:rPr>
                        <a:t>Latif</a:t>
                      </a:r>
                      <a:r>
                        <a:rPr lang="en-IN" sz="1400" kern="1200" dirty="0" smtClean="0">
                          <a:solidFill>
                            <a:schemeClr val="tx1"/>
                          </a:solidFill>
                          <a:effectLst/>
                          <a:latin typeface="Times New Roman" pitchFamily="18" charset="0"/>
                          <a:ea typeface="+mn-ea"/>
                          <a:cs typeface="Times New Roman" pitchFamily="18" charset="0"/>
                        </a:rPr>
                        <a:t> and A. </a:t>
                      </a:r>
                      <a:r>
                        <a:rPr lang="en-IN" sz="1400" kern="1200" dirty="0" err="1" smtClean="0">
                          <a:solidFill>
                            <a:schemeClr val="tx1"/>
                          </a:solidFill>
                          <a:effectLst/>
                          <a:latin typeface="Times New Roman" pitchFamily="18" charset="0"/>
                          <a:ea typeface="+mn-ea"/>
                          <a:cs typeface="Times New Roman" pitchFamily="18" charset="0"/>
                        </a:rPr>
                        <a:t>Javaid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On Energy Efficiency and Delay Minimization in Reactive Protocols in Wireless Multi-hop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t>
                      </a:r>
                      <a:r>
                        <a:rPr lang="en-US" sz="1400" kern="1200" dirty="0" smtClean="0">
                          <a:solidFill>
                            <a:schemeClr val="tx1"/>
                          </a:solidFill>
                          <a:effectLst/>
                          <a:latin typeface="Times New Roman" pitchFamily="18" charset="0"/>
                          <a:ea typeface="+mn-ea"/>
                          <a:cs typeface="Times New Roman" pitchFamily="18" charset="0"/>
                        </a:rPr>
                        <a:t>NS2 tool, Linear Programming models (</a:t>
                      </a:r>
                      <a:r>
                        <a:rPr lang="en-US" sz="1400" kern="1200" dirty="0" err="1" smtClean="0">
                          <a:solidFill>
                            <a:schemeClr val="tx1"/>
                          </a:solidFill>
                          <a:effectLst/>
                          <a:latin typeface="Times New Roman" pitchFamily="18" charset="0"/>
                          <a:ea typeface="+mn-ea"/>
                          <a:cs typeface="Times New Roman" pitchFamily="18" charset="0"/>
                        </a:rPr>
                        <a:t>LP_models</a:t>
                      </a:r>
                      <a:r>
                        <a:rPr lang="en-US" sz="1400" kern="1200" dirty="0" smtClean="0">
                          <a:solidFill>
                            <a:schemeClr val="tx1"/>
                          </a:solidFill>
                          <a:effectLst/>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4525" y="800892"/>
            <a:ext cx="10440087" cy="5568287"/>
          </a:xfrm>
        </p:spPr>
        <p:txBody>
          <a:bodyPr>
            <a:noAutofit/>
          </a:bodyPr>
          <a:lstStyle/>
          <a:p>
            <a:pPr algn="just">
              <a:lnSpc>
                <a:spcPct val="150000"/>
              </a:lnSpc>
              <a:buFont typeface="Wingdings" pitchFamily="2" charset="2"/>
              <a:buChar char="§"/>
            </a:pPr>
            <a:r>
              <a:rPr lang="en-IN" dirty="0">
                <a:latin typeface="Times New Roman" pitchFamily="18" charset="0"/>
                <a:cs typeface="Times New Roman" pitchFamily="18" charset="0"/>
              </a:rPr>
              <a:t>Improved energy-efficient clustering protocol (IEECP) </a:t>
            </a:r>
            <a:r>
              <a:rPr lang="en-US" dirty="0">
                <a:latin typeface="Times New Roman" pitchFamily="18" charset="0"/>
                <a:cs typeface="Times New Roman" pitchFamily="18" charset="0"/>
              </a:rPr>
              <a:t>The proposed protocol reduces and balances the energy consumption of nodes by improving the clustering structure, where IEECP is suitable for networks that require a long lifetime. The evaluation results prove that the IEECP performs better than existing protocols.</a:t>
            </a:r>
          </a:p>
          <a:p>
            <a:pPr algn="just">
              <a:lnSpc>
                <a:spcPct val="150000"/>
              </a:lnSpc>
              <a:buFont typeface="Wingdings" pitchFamily="2" charset="2"/>
              <a:buChar char="§"/>
            </a:pPr>
            <a:r>
              <a:rPr lang="en-US" dirty="0">
                <a:latin typeface="Times New Roman" pitchFamily="18" charset="0"/>
                <a:cs typeface="Times New Roman" pitchFamily="18" charset="0"/>
              </a:rPr>
              <a:t>First, an optimal number of clusters is determined for the overlapping balanced clusters. Then, the balanced-static clusters are formed on the basis of a modified fuzzy C-means algorithm by combining this algorithm with a mechanism to reduce and balance the energy consumption of the sensor nodes. Lastly, cluster heads (CHs) are selected in optimal locations with rotation of the CH function among members of the cluster based on a new CH selection-rotation algorithm by integrating a back-off timer mechanism for CH selection and rotation mechanism for CH rotation.</a:t>
            </a:r>
          </a:p>
          <a:p>
            <a:pPr algn="just">
              <a:lnSpc>
                <a:spcPct val="150000"/>
              </a:lnSpc>
              <a:buFont typeface="Wingdings" pitchFamily="2" charset="2"/>
              <a:buChar char="§"/>
            </a:pPr>
            <a:r>
              <a:rPr lang="en-US" dirty="0">
                <a:latin typeface="Times New Roman" pitchFamily="18" charset="0"/>
                <a:cs typeface="Times New Roman" pitchFamily="18" charset="0"/>
              </a:rPr>
              <a:t>The proposed protocol which consists of three parts: determination of the optimal number of clusters based on a modified mathematical model, formation of balanced clusters based on a modified Fuzzy C-means (M-FCM) and selection and rotation of the CH for clusters based on the </a:t>
            </a:r>
            <a:r>
              <a:rPr lang="en-IN" dirty="0">
                <a:latin typeface="Times New Roman" pitchFamily="18" charset="0"/>
                <a:cs typeface="Times New Roman" pitchFamily="18" charset="0"/>
              </a:rPr>
              <a:t>CH selection-rotation algorithm (CHSRA).</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389220" y="1188667"/>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1. Complexity.</a:t>
            </a:r>
            <a:endParaRPr lang="en-GB"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2. More energy consumption</a:t>
            </a:r>
            <a:r>
              <a:rPr lang="en-IN" sz="2000" dirty="0" smtClean="0"/>
              <a:t>.</a:t>
            </a:r>
          </a:p>
          <a:p>
            <a:r>
              <a:rPr lang="en-US" sz="2000" dirty="0" smtClean="0">
                <a:latin typeface="Times New Roman" pitchFamily="18" charset="0"/>
                <a:cs typeface="Times New Roman" pitchFamily="18" charset="0"/>
              </a:rPr>
              <a:t>3. Nodes that are farther from the base station will need more hops or more energy to send their packets.</a:t>
            </a:r>
          </a:p>
          <a:p>
            <a:r>
              <a:rPr lang="en-US" sz="2000" dirty="0" smtClean="0">
                <a:latin typeface="Times New Roman" pitchFamily="18" charset="0"/>
                <a:cs typeface="Times New Roman" pitchFamily="18" charset="0"/>
              </a:rPr>
              <a:t>4. Selecting nodes for multiple hops takes more time results in delay.</a:t>
            </a:r>
          </a:p>
          <a:p>
            <a:r>
              <a:rPr lang="en-US" sz="2000" dirty="0" smtClean="0">
                <a:latin typeface="Times New Roman" pitchFamily="18" charset="0"/>
                <a:cs typeface="Times New Roman" pitchFamily="18" charset="0"/>
              </a:rPr>
              <a:t>5. Back-off timer algorithm will update CHs when the time threshold is reached even whe</a:t>
            </a:r>
            <a:r>
              <a:rPr lang="en-US" sz="2000" dirty="0" smtClean="0">
                <a:latin typeface="Times New Roman" pitchFamily="18" charset="0"/>
                <a:cs typeface="Times New Roman" pitchFamily="18" charset="0"/>
              </a:rPr>
              <a:t>n they have packets to be sent.</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85280" y="160447"/>
            <a:ext cx="8911687" cy="44005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a:lnSpc>
                <a:spcPct val="150000"/>
              </a:lnSpc>
              <a:buFont typeface="Wingdings" pitchFamily="2" charset="2"/>
              <a:buChar char="§"/>
            </a:pPr>
            <a:endParaRPr lang="en-US" sz="2000" dirty="0">
              <a:latin typeface="Times New Roman" pitchFamily="18" charset="0"/>
              <a:cs typeface="Times New Roman" pitchFamily="18" charset="0"/>
            </a:endParaRPr>
          </a:p>
          <a:p>
            <a:pPr marL="0" indent="0" algn="just">
              <a:lnSpc>
                <a:spcPct val="150000"/>
              </a:lnSpc>
              <a:buNone/>
            </a:pPr>
            <a:endParaRPr lang="en-IN" sz="1400" dirty="0">
              <a:latin typeface="Times New Roman" pitchFamily="18" charset="0"/>
              <a:cs typeface="Times New Roman" pitchFamily="18" charset="0"/>
            </a:endParaRPr>
          </a:p>
        </p:txBody>
      </p:sp>
      <p:sp>
        <p:nvSpPr>
          <p:cNvPr id="9" name="Rectangle 8"/>
          <p:cNvSpPr/>
          <p:nvPr/>
        </p:nvSpPr>
        <p:spPr>
          <a:xfrm>
            <a:off x="2199012" y="600501"/>
            <a:ext cx="6835806" cy="5706242"/>
          </a:xfrm>
          <a:prstGeom prst="rect">
            <a:avLst/>
          </a:prstGeom>
        </p:spPr>
        <p:txBody>
          <a:bodyPr wrap="square">
            <a:spAutoFit/>
          </a:bodyPr>
          <a:lstStyle/>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A new technique to reduce energy use while increasing throughput.</a:t>
            </a:r>
          </a:p>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 Our contribution consists of the following:</a:t>
            </a:r>
          </a:p>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The stability period of our proposed scheme is longer. Nodes are able to stay alive for longer periods of time while using the least amount of energy possible. </a:t>
            </a:r>
          </a:p>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High throughput is aided by a long stability period and low node energy consumption.</a:t>
            </a:r>
          </a:p>
          <a:p>
            <a:pPr marL="342900" lvl="0" indent="-342900" defTabSz="457200">
              <a:lnSpc>
                <a:spcPct val="150000"/>
              </a:lnSpc>
              <a:spcBef>
                <a:spcPts val="1000"/>
              </a:spcBef>
              <a:buClr>
                <a:schemeClr val="accent1"/>
              </a:buClr>
              <a:buFont typeface="Wingdings" pitchFamily="2" charset="2"/>
              <a:buChar char="§"/>
            </a:pPr>
            <a:r>
              <a:rPr lang="en-US" sz="1500" dirty="0" smtClean="0">
                <a:solidFill>
                  <a:schemeClr val="tx1">
                    <a:lumMod val="75000"/>
                    <a:lumOff val="25000"/>
                  </a:schemeClr>
                </a:solidFill>
                <a:latin typeface="Times New Roman" pitchFamily="18" charset="0"/>
                <a:cs typeface="Times New Roman" pitchFamily="18" charset="0"/>
              </a:rPr>
              <a:t>We </a:t>
            </a:r>
            <a:r>
              <a:rPr lang="en-US" sz="1500" dirty="0">
                <a:solidFill>
                  <a:schemeClr val="tx1">
                    <a:lumMod val="75000"/>
                    <a:lumOff val="25000"/>
                  </a:schemeClr>
                </a:solidFill>
                <a:latin typeface="Times New Roman" pitchFamily="18" charset="0"/>
                <a:cs typeface="Times New Roman" pitchFamily="18" charset="0"/>
              </a:rPr>
              <a:t>deploy numerous nodes in a region under this scheme. The power and compute capability of all sensor nodes are identical. </a:t>
            </a:r>
          </a:p>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Two nodes are chosen, and these two nodes will transport data directly to the sink</a:t>
            </a:r>
          </a:p>
          <a:p>
            <a:pPr marL="342900" lvl="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A. Proposed Protocol:</a:t>
            </a:r>
          </a:p>
          <a:p>
            <a:pPr marL="342900" indent="-342900" defTabSz="457200">
              <a:lnSpc>
                <a:spcPct val="150000"/>
              </a:lnSpc>
              <a:spcBef>
                <a:spcPts val="1000"/>
              </a:spcBef>
              <a:buClr>
                <a:schemeClr val="accent1"/>
              </a:buClr>
              <a:buFont typeface="Wingdings" pitchFamily="2" charset="2"/>
              <a:buChar char="§"/>
            </a:pPr>
            <a:r>
              <a:rPr lang="en-US" sz="1500" dirty="0" smtClean="0">
                <a:solidFill>
                  <a:schemeClr val="tx1">
                    <a:lumMod val="75000"/>
                    <a:lumOff val="25000"/>
                  </a:schemeClr>
                </a:solidFill>
                <a:latin typeface="Times New Roman" pitchFamily="18" charset="0"/>
                <a:cs typeface="Times New Roman" pitchFamily="18" charset="0"/>
              </a:rPr>
              <a:t>First </a:t>
            </a:r>
            <a:r>
              <a:rPr lang="en-US" sz="1500" dirty="0">
                <a:solidFill>
                  <a:schemeClr val="tx1">
                    <a:lumMod val="75000"/>
                    <a:lumOff val="25000"/>
                  </a:schemeClr>
                </a:solidFill>
                <a:latin typeface="Times New Roman" pitchFamily="18" charset="0"/>
                <a:cs typeface="Times New Roman" pitchFamily="18" charset="0"/>
              </a:rPr>
              <a:t>Phase</a:t>
            </a:r>
          </a:p>
          <a:p>
            <a:pPr marL="34290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Forwarder Node </a:t>
            </a:r>
            <a:r>
              <a:rPr lang="en-US" sz="1500" dirty="0" smtClean="0">
                <a:solidFill>
                  <a:schemeClr val="tx1">
                    <a:lumMod val="75000"/>
                    <a:lumOff val="25000"/>
                  </a:schemeClr>
                </a:solidFill>
                <a:latin typeface="Times New Roman" pitchFamily="18" charset="0"/>
                <a:cs typeface="Times New Roman" pitchFamily="18" charset="0"/>
              </a:rPr>
              <a:t>Selection</a:t>
            </a:r>
            <a:endParaRPr lang="en-US" sz="1500" dirty="0">
              <a:solidFill>
                <a:schemeClr val="tx1">
                  <a:lumMod val="75000"/>
                  <a:lumOff val="25000"/>
                </a:schemeClr>
              </a:solidFill>
              <a:latin typeface="Times New Roman" pitchFamily="18" charset="0"/>
              <a:cs typeface="Times New Roman" pitchFamily="18" charset="0"/>
            </a:endParaRPr>
          </a:p>
          <a:p>
            <a:pPr marL="342900" indent="-342900" defTabSz="457200">
              <a:lnSpc>
                <a:spcPct val="150000"/>
              </a:lnSpc>
              <a:spcBef>
                <a:spcPts val="1000"/>
              </a:spcBef>
              <a:buClr>
                <a:schemeClr val="accent1"/>
              </a:buClr>
              <a:buFont typeface="Wingdings" pitchFamily="2" charset="2"/>
              <a:buChar char="§"/>
            </a:pPr>
            <a:r>
              <a:rPr lang="en-US" sz="1500" dirty="0">
                <a:solidFill>
                  <a:schemeClr val="tx1">
                    <a:lumMod val="75000"/>
                    <a:lumOff val="25000"/>
                  </a:schemeClr>
                </a:solidFill>
                <a:latin typeface="Times New Roman" pitchFamily="18" charset="0"/>
                <a:cs typeface="Times New Roman" pitchFamily="18" charset="0"/>
              </a:rPr>
              <a:t>Scheduling</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0436" y="559558"/>
            <a:ext cx="9894176" cy="6086902"/>
          </a:xfrm>
        </p:spPr>
        <p:txBody>
          <a:bodyPr>
            <a:normAutofit lnSpcReduction="10000"/>
          </a:bodyPr>
          <a:lstStyle/>
          <a:p>
            <a:pPr marL="0" indent="0" algn="just">
              <a:buNone/>
            </a:pPr>
            <a:r>
              <a:rPr lang="en-US" sz="2000" b="1" dirty="0" smtClean="0">
                <a:latin typeface="Times New Roman" panose="02020603050405020304" pitchFamily="18" charset="0"/>
                <a:cs typeface="Times New Roman" panose="02020603050405020304" pitchFamily="18" charset="0"/>
              </a:rPr>
              <a:t>A) Proposed </a:t>
            </a:r>
            <a:r>
              <a:rPr lang="en-US" sz="2000" b="1" dirty="0">
                <a:latin typeface="Times New Roman" panose="02020603050405020304" pitchFamily="18" charset="0"/>
                <a:cs typeface="Times New Roman" panose="02020603050405020304" pitchFamily="18" charset="0"/>
              </a:rPr>
              <a:t>Protocol:</a:t>
            </a:r>
          </a:p>
          <a:p>
            <a:pPr algn="just"/>
            <a:r>
              <a:rPr lang="en-US" sz="2000" dirty="0">
                <a:latin typeface="Times New Roman" panose="02020603050405020304" pitchFamily="18" charset="0"/>
                <a:cs typeface="Times New Roman" panose="02020603050405020304" pitchFamily="18" charset="0"/>
              </a:rPr>
              <a:t>We deploy numerous nodes in a region under this scheme. The power and compute capability of all sensor nodes are identical. </a:t>
            </a:r>
          </a:p>
          <a:p>
            <a:pPr algn="just"/>
            <a:r>
              <a:rPr lang="en-US" sz="2000" dirty="0">
                <a:latin typeface="Times New Roman" panose="02020603050405020304" pitchFamily="18" charset="0"/>
                <a:cs typeface="Times New Roman" panose="02020603050405020304" pitchFamily="18" charset="0"/>
              </a:rPr>
              <a:t>Two nodes are chosen, and these two nodes will transport data directly to the sink.</a:t>
            </a:r>
          </a:p>
          <a:p>
            <a:pPr marL="0" indent="0" algn="just">
              <a:buNone/>
            </a:pPr>
            <a:r>
              <a:rPr lang="en-US" sz="2000" b="1" dirty="0">
                <a:latin typeface="Times New Roman" panose="02020603050405020304" pitchFamily="18" charset="0"/>
                <a:cs typeface="Times New Roman" panose="02020603050405020304" pitchFamily="18" charset="0"/>
              </a:rPr>
              <a:t>a) First phase:</a:t>
            </a:r>
          </a:p>
          <a:p>
            <a:pPr algn="just"/>
            <a:r>
              <a:rPr lang="en-US" sz="2000" dirty="0">
                <a:latin typeface="Times New Roman" panose="02020603050405020304" pitchFamily="18" charset="0"/>
                <a:cs typeface="Times New Roman" panose="02020603050405020304" pitchFamily="18" charset="0"/>
              </a:rPr>
              <a:t>During this phase, the sink sends out a brief data packet containing the sink's location in the area. Each sensor node stores the location of sink after receiving this control message. Each sensor node sends out a data packet that includes the node's ID, position in the area, and energy status. All sensor nodes are updated with the location of their </a:t>
            </a:r>
            <a:r>
              <a:rPr lang="en-US" sz="2000" dirty="0" smtClean="0">
                <a:latin typeface="Times New Roman" panose="02020603050405020304" pitchFamily="18" charset="0"/>
                <a:cs typeface="Times New Roman" panose="02020603050405020304" pitchFamily="18" charset="0"/>
              </a:rPr>
              <a:t>neighbors </a:t>
            </a:r>
            <a:r>
              <a:rPr lang="en-US" sz="2000" dirty="0">
                <a:latin typeface="Times New Roman" panose="02020603050405020304" pitchFamily="18" charset="0"/>
                <a:cs typeface="Times New Roman" panose="02020603050405020304" pitchFamily="18" charset="0"/>
              </a:rPr>
              <a:t>and sink in this manner.</a:t>
            </a:r>
          </a:p>
          <a:p>
            <a:pPr marL="0" indent="0" algn="just">
              <a:buNone/>
            </a:pPr>
            <a:r>
              <a:rPr lang="en-US" sz="2000" b="1" dirty="0" smtClean="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Forwarder Node Selection:</a:t>
            </a:r>
          </a:p>
          <a:p>
            <a:pPr algn="just"/>
            <a:r>
              <a:rPr lang="en-US" sz="2000" dirty="0">
                <a:latin typeface="Times New Roman" panose="02020603050405020304" pitchFamily="18" charset="0"/>
                <a:cs typeface="Times New Roman" panose="02020603050405020304" pitchFamily="18" charset="0"/>
              </a:rPr>
              <a:t>We designed a multi-hop approach for WSN in order to save energy and increase network throughput. The conditions for a node to become a parent node or forwarder are presented in this section. Proposed protocol elects a new forwarder in each round in order to balance energy consumption across sensor nodes and reduce network energy usage.</a:t>
            </a:r>
          </a:p>
          <a:p>
            <a:pPr algn="just"/>
            <a:r>
              <a:rPr lang="en-US" sz="2000" dirty="0">
                <a:latin typeface="Times New Roman" panose="02020603050405020304" pitchFamily="18" charset="0"/>
                <a:cs typeface="Times New Roman" panose="02020603050405020304" pitchFamily="18" charset="0"/>
              </a:rPr>
              <a:t>The ID, distance, and remaining energy status of the nodes are all known to the sink node. Sink calculates all nodes' cost functions and sends them to all nodes.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8197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2281</TotalTime>
  <Words>2209</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PowerPoint Presentation</vt:lpstr>
      <vt:lpstr>PowerPoint Presentation</vt:lpstr>
      <vt:lpstr>First Phase </vt:lpstr>
      <vt:lpstr>Forwarder Node Selection  </vt:lpstr>
      <vt:lpstr>Scheduling </vt:lpstr>
      <vt:lpstr>BLOCK DIAGRAM</vt:lpstr>
      <vt:lpstr>Advantages of Proposed method: </vt:lpstr>
      <vt:lpstr>Applications:</vt:lpstr>
      <vt:lpstr>Hardware and Software Requirements: </vt:lpstr>
      <vt:lpstr>Results and Discussions:</vt:lpstr>
      <vt:lpstr>Comparison of Both Protocols</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281</cp:revision>
  <dcterms:created xsi:type="dcterms:W3CDTF">2020-06-29T09:16:21Z</dcterms:created>
  <dcterms:modified xsi:type="dcterms:W3CDTF">2023-03-17T11:20:54Z</dcterms:modified>
</cp:coreProperties>
</file>