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59" r:id="rId5"/>
    <p:sldId id="282" r:id="rId6"/>
    <p:sldId id="270" r:id="rId7"/>
    <p:sldId id="262" r:id="rId8"/>
    <p:sldId id="263" r:id="rId9"/>
    <p:sldId id="293" r:id="rId10"/>
    <p:sldId id="294" r:id="rId11"/>
    <p:sldId id="295" r:id="rId12"/>
    <p:sldId id="296" r:id="rId13"/>
    <p:sldId id="264" r:id="rId14"/>
    <p:sldId id="290" r:id="rId15"/>
    <p:sldId id="273" r:id="rId16"/>
    <p:sldId id="287" r:id="rId17"/>
    <p:sldId id="28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18"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8374F-568D-45D5-9E0F-72F6B59A4E3C}" type="datetimeFigureOut">
              <a:rPr lang="en-IN" smtClean="0"/>
              <a:t>06-04-2023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33EC5-9122-4D49-9407-1F962B9517FF}" type="slidenum">
              <a:rPr lang="en-IN" smtClean="0"/>
              <a:t>‹#›</a:t>
            </a:fld>
            <a:endParaRPr lang="en-IN"/>
          </a:p>
        </p:txBody>
      </p:sp>
    </p:spTree>
    <p:extLst>
      <p:ext uri="{BB962C8B-B14F-4D97-AF65-F5344CB8AC3E}">
        <p14:creationId xmlns:p14="http://schemas.microsoft.com/office/powerpoint/2010/main" val="165974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4/6/2023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551132" y="1994144"/>
            <a:ext cx="11512062" cy="232581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smtClean="0">
                <a:solidFill>
                  <a:schemeClr val="accent2">
                    <a:lumMod val="75000"/>
                  </a:schemeClr>
                </a:solidFill>
                <a:latin typeface="Times New Roman" panose="02020603050405020304" pitchFamily="18" charset="0"/>
                <a:cs typeface="Times New Roman" panose="02020603050405020304" pitchFamily="18" charset="0"/>
              </a:rPr>
              <a:t>IMPLEMENTATION </a:t>
            </a:r>
            <a:r>
              <a:rPr lang="en-US" b="1" dirty="0">
                <a:solidFill>
                  <a:schemeClr val="accent2">
                    <a:lumMod val="75000"/>
                  </a:schemeClr>
                </a:solidFill>
                <a:latin typeface="Times New Roman" panose="02020603050405020304" pitchFamily="18" charset="0"/>
                <a:cs typeface="Times New Roman" panose="02020603050405020304" pitchFamily="18" charset="0"/>
              </a:rPr>
              <a:t>OF MULTIHOP PROTOCOL WITH COST FUNCTION FOR DECREASING ENERGY CONSUMPTION IN NODES</a:t>
            </a:r>
            <a:endParaRPr lang="en-GB"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150571"/>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smtClean="0">
                <a:solidFill>
                  <a:schemeClr val="tx1"/>
                </a:solidFill>
                <a:latin typeface="Times New Roman" panose="02020603050405020304" pitchFamily="18" charset="0"/>
                <a:cs typeface="Times New Roman" panose="02020603050405020304" pitchFamily="18" charset="0"/>
              </a:rPr>
              <a:t>Domain: MATLAB</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a:t>
            </a:r>
            <a:r>
              <a:rPr lang="en-US" altLang="en-US" sz="2400" b="1" dirty="0" smtClean="0">
                <a:solidFill>
                  <a:schemeClr val="tx1"/>
                </a:solidFill>
                <a:latin typeface="Times New Roman" panose="02020603050405020304" pitchFamily="18" charset="0"/>
                <a:cs typeface="Times New Roman" panose="02020603050405020304" pitchFamily="18" charset="0"/>
              </a:rPr>
              <a:t>: COMMUNICATION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21" name="Picture 20"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Forwarder </a:t>
            </a:r>
            <a:r>
              <a:rPr lang="en-US" b="1" dirty="0"/>
              <a:t>Node Selection</a:t>
            </a:r>
            <a:r>
              <a:rPr lang="en-US" dirty="0">
                <a:solidFill>
                  <a:schemeClr val="tx1">
                    <a:lumMod val="75000"/>
                    <a:lumOff val="25000"/>
                  </a:schemeClr>
                </a:solidFill>
                <a:latin typeface="Times New Roman" pitchFamily="18" charset="0"/>
                <a:cs typeface="Times New Roman" pitchFamily="18" charset="0"/>
              </a:rPr>
              <a:t/>
            </a:r>
            <a:br>
              <a:rPr lang="en-US" dirty="0">
                <a:solidFill>
                  <a:schemeClr val="tx1">
                    <a:lumMod val="75000"/>
                    <a:lumOff val="25000"/>
                  </a:schemeClr>
                </a:solidFill>
                <a:latin typeface="Times New Roman" pitchFamily="18" charset="0"/>
                <a:cs typeface="Times New Roman" pitchFamily="18" charset="0"/>
              </a:rPr>
            </a:br>
            <a:r>
              <a:rPr lang="en-US" b="1" dirty="0" smtClean="0"/>
              <a:t/>
            </a:r>
            <a:br>
              <a:rPr lang="en-US" b="1" dirty="0" smtClean="0"/>
            </a:br>
            <a:endParaRPr lang="en-US" b="1" dirty="0"/>
          </a:p>
        </p:txBody>
      </p:sp>
      <p:sp>
        <p:nvSpPr>
          <p:cNvPr id="3" name="Content Placeholder 2"/>
          <p:cNvSpPr>
            <a:spLocks noGrp="1"/>
          </p:cNvSpPr>
          <p:nvPr>
            <p:ph idx="1"/>
          </p:nvPr>
        </p:nvSpPr>
        <p:spPr>
          <a:xfrm>
            <a:off x="1881158" y="1571613"/>
            <a:ext cx="8786842" cy="4525963"/>
          </a:xfrm>
        </p:spPr>
        <p:txBody>
          <a:bodyPr>
            <a:normAutofit/>
          </a:bodyPr>
          <a:lstStyle/>
          <a:p>
            <a:pPr algn="just">
              <a:buFont typeface="Wingdings" pitchFamily="2" charset="2"/>
              <a:buChar char="§"/>
            </a:pPr>
            <a:r>
              <a:rPr lang="en-US" sz="1900" dirty="0">
                <a:latin typeface="Times New Roman" pitchFamily="18" charset="0"/>
                <a:cs typeface="Times New Roman" pitchFamily="18" charset="0"/>
              </a:rPr>
              <a:t>Minimum cost function value is used to select optimal data forwarder</a:t>
            </a:r>
          </a:p>
          <a:p>
            <a:pPr algn="just">
              <a:buFont typeface="Wingdings" pitchFamily="2" charset="2"/>
              <a:buChar char="§"/>
            </a:pPr>
            <a:r>
              <a:rPr lang="en-US" sz="1900" dirty="0">
                <a:latin typeface="Times New Roman" pitchFamily="18" charset="0"/>
                <a:cs typeface="Times New Roman" pitchFamily="18" charset="0"/>
              </a:rPr>
              <a:t>A node with high residual energy and less distance to sink has minimum cost function</a:t>
            </a:r>
          </a:p>
          <a:p>
            <a:pPr algn="just">
              <a:buFont typeface="Wingdings" pitchFamily="2" charset="2"/>
              <a:buChar char="§"/>
            </a:pPr>
            <a:r>
              <a:rPr lang="en-US" sz="1900" dirty="0">
                <a:latin typeface="Times New Roman" pitchFamily="18" charset="0"/>
                <a:cs typeface="Times New Roman" pitchFamily="18" charset="0"/>
              </a:rPr>
              <a:t>  Cost Function (i) =  distance (i) /Residual Energy (i)</a:t>
            </a:r>
          </a:p>
          <a:p>
            <a:pPr algn="just">
              <a:buFont typeface="Wingdings" pitchFamily="2" charset="2"/>
              <a:buChar char="§"/>
            </a:pPr>
            <a:r>
              <a:rPr lang="en-US" sz="1900" dirty="0">
                <a:latin typeface="Times New Roman" pitchFamily="18" charset="0"/>
                <a:cs typeface="Times New Roman" pitchFamily="18" charset="0"/>
              </a:rPr>
              <a:t>Cost function value ensures new forwarder in each round</a:t>
            </a:r>
          </a:p>
          <a:p>
            <a:pPr>
              <a:buNone/>
            </a:pPr>
            <a:endParaRPr lang="en-US" dirty="0"/>
          </a:p>
        </p:txBody>
      </p:sp>
    </p:spTree>
    <p:extLst>
      <p:ext uri="{BB962C8B-B14F-4D97-AF65-F5344CB8AC3E}">
        <p14:creationId xmlns:p14="http://schemas.microsoft.com/office/powerpoint/2010/main" val="3622062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Scheduling</a:t>
            </a:r>
            <a:br>
              <a:rPr lang="en-US" sz="3200" b="1" dirty="0"/>
            </a:br>
            <a:endParaRPr lang="en-US" sz="3200" b="1"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sz="1900" dirty="0">
                <a:latin typeface="Times New Roman" pitchFamily="18" charset="0"/>
                <a:cs typeface="Times New Roman" pitchFamily="18" charset="0"/>
              </a:rPr>
              <a:t>Forwarder node assigns TDMA schedule to its children node</a:t>
            </a:r>
          </a:p>
          <a:p>
            <a:pPr algn="just">
              <a:buFont typeface="Wingdings" pitchFamily="2" charset="2"/>
              <a:buChar char="§"/>
            </a:pPr>
            <a:r>
              <a:rPr lang="en-US" sz="1900" dirty="0">
                <a:latin typeface="Times New Roman" pitchFamily="18" charset="0"/>
                <a:cs typeface="Times New Roman" pitchFamily="18" charset="0"/>
              </a:rPr>
              <a:t>Children nodes transmit their data in allocated time slot</a:t>
            </a:r>
          </a:p>
          <a:p>
            <a:pPr algn="just">
              <a:buFont typeface="Wingdings" pitchFamily="2" charset="2"/>
              <a:buChar char="§"/>
            </a:pPr>
            <a:r>
              <a:rPr lang="en-US" sz="1900" dirty="0">
                <a:latin typeface="Times New Roman" pitchFamily="18" charset="0"/>
                <a:cs typeface="Times New Roman" pitchFamily="18" charset="0"/>
              </a:rPr>
              <a:t>TDMA scheduling saves energy of sensor nodes.</a:t>
            </a:r>
          </a:p>
          <a:p>
            <a:pPr>
              <a:buNone/>
            </a:pPr>
            <a:endParaRPr lang="en-US" dirty="0"/>
          </a:p>
        </p:txBody>
      </p:sp>
    </p:spTree>
    <p:extLst>
      <p:ext uri="{BB962C8B-B14F-4D97-AF65-F5344CB8AC3E}">
        <p14:creationId xmlns:p14="http://schemas.microsoft.com/office/powerpoint/2010/main" val="4128806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7989258" cy="529987"/>
          </a:xfrm>
        </p:spPr>
        <p:txBody>
          <a:bodyPr>
            <a:noAutofit/>
          </a:bodyPr>
          <a:lstStyle/>
          <a:p>
            <a:r>
              <a:rPr lang="en-GB" sz="3200" b="1" dirty="0"/>
              <a:t>BLOCK DIAGRAM</a:t>
            </a:r>
          </a:p>
        </p:txBody>
      </p:sp>
      <p:pic>
        <p:nvPicPr>
          <p:cNvPr id="4" name="Content Placeholder 3"/>
          <p:cNvPicPr>
            <a:picLocks noGrp="1" noChangeAspect="1"/>
          </p:cNvPicPr>
          <p:nvPr>
            <p:ph idx="1"/>
          </p:nvPr>
        </p:nvPicPr>
        <p:blipFill>
          <a:blip r:embed="rId2"/>
          <a:stretch>
            <a:fillRect/>
          </a:stretch>
        </p:blipFill>
        <p:spPr>
          <a:xfrm>
            <a:off x="3915052" y="1490967"/>
            <a:ext cx="2407071" cy="4518538"/>
          </a:xfrm>
          <a:prstGeom prst="rect">
            <a:avLst/>
          </a:prstGeom>
        </p:spPr>
      </p:pic>
    </p:spTree>
    <p:extLst>
      <p:ext uri="{BB962C8B-B14F-4D97-AF65-F5344CB8AC3E}">
        <p14:creationId xmlns:p14="http://schemas.microsoft.com/office/powerpoint/2010/main" val="17921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277090"/>
            <a:ext cx="8911687" cy="831273"/>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40873" y="1547446"/>
            <a:ext cx="10063739" cy="4363776"/>
          </a:xfrm>
        </p:spPr>
        <p:txBody>
          <a:bodyPr>
            <a:normAutofit/>
          </a:bodyPr>
          <a:lstStyle/>
          <a:p>
            <a:pPr lvl="0" algn="just">
              <a:lnSpc>
                <a:spcPct val="150000"/>
              </a:lnSpc>
            </a:pPr>
            <a:endParaRPr lang="en-IN" sz="2000" dirty="0">
              <a:latin typeface="Times New Roman" pitchFamily="18" charset="0"/>
              <a:cs typeface="Times New Roman" pitchFamily="18" charset="0"/>
            </a:endParaRPr>
          </a:p>
          <a:p>
            <a:pPr algn="just"/>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Rectangle 2"/>
          <p:cNvSpPr/>
          <p:nvPr/>
        </p:nvSpPr>
        <p:spPr>
          <a:xfrm>
            <a:off x="1654206" y="1286690"/>
            <a:ext cx="6096000" cy="1051570"/>
          </a:xfrm>
          <a:prstGeom prst="rect">
            <a:avLst/>
          </a:prstGeom>
        </p:spPr>
        <p:txBody>
          <a:bodyPr>
            <a:spAutoFit/>
          </a:bodyPr>
          <a:lstStyle/>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1.Less Complexity</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2.Less energy consumption.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a:xfrm>
            <a:off x="2589212" y="1745673"/>
            <a:ext cx="8915400" cy="4165549"/>
          </a:xfrm>
        </p:spPr>
        <p:txBody>
          <a:bodyPr>
            <a:normAutofit fontScale="92500" lnSpcReduction="10000"/>
          </a:bodyPr>
          <a:lstStyle/>
          <a:p>
            <a:pPr>
              <a:lnSpc>
                <a:spcPct val="130000"/>
              </a:lnSpc>
              <a:buFont typeface="Wingdings" pitchFamily="2" charset="2"/>
              <a:buChar char="§"/>
            </a:pPr>
            <a:r>
              <a:rPr lang="en-IN" sz="2100" dirty="0" smtClean="0">
                <a:latin typeface="Times New Roman" pitchFamily="18" charset="0"/>
                <a:cs typeface="Times New Roman" pitchFamily="18" charset="0"/>
              </a:rPr>
              <a:t>1.Industrial </a:t>
            </a:r>
            <a:r>
              <a:rPr lang="en-IN" sz="2100" dirty="0">
                <a:latin typeface="Times New Roman" pitchFamily="18" charset="0"/>
                <a:cs typeface="Times New Roman" pitchFamily="18" charset="0"/>
              </a:rPr>
              <a:t>control</a:t>
            </a:r>
          </a:p>
          <a:p>
            <a:pPr>
              <a:lnSpc>
                <a:spcPct val="130000"/>
              </a:lnSpc>
              <a:buFont typeface="Wingdings" pitchFamily="2" charset="2"/>
              <a:buChar char="§"/>
            </a:pPr>
            <a:r>
              <a:rPr lang="en-IN" sz="2100" dirty="0" smtClean="0">
                <a:latin typeface="Times New Roman" pitchFamily="18" charset="0"/>
                <a:cs typeface="Times New Roman" pitchFamily="18" charset="0"/>
              </a:rPr>
              <a:t>2.Environmental </a:t>
            </a:r>
            <a:r>
              <a:rPr lang="en-IN" sz="2100" dirty="0">
                <a:latin typeface="Times New Roman" pitchFamily="18" charset="0"/>
                <a:cs typeface="Times New Roman" pitchFamily="18" charset="0"/>
              </a:rPr>
              <a:t>monitoring,</a:t>
            </a:r>
          </a:p>
          <a:p>
            <a:pPr>
              <a:lnSpc>
                <a:spcPct val="130000"/>
              </a:lnSpc>
              <a:buFont typeface="Wingdings" pitchFamily="2" charset="2"/>
              <a:buChar char="§"/>
            </a:pPr>
            <a:r>
              <a:rPr lang="en-IN" sz="2100" dirty="0">
                <a:latin typeface="Times New Roman" pitchFamily="18" charset="0"/>
                <a:cs typeface="Times New Roman" pitchFamily="18" charset="0"/>
              </a:rPr>
              <a:t>3. </a:t>
            </a:r>
            <a:r>
              <a:rPr lang="en-IN" sz="2100" dirty="0" smtClean="0">
                <a:latin typeface="Times New Roman" pitchFamily="18" charset="0"/>
                <a:cs typeface="Times New Roman" pitchFamily="18" charset="0"/>
              </a:rPr>
              <a:t>Military </a:t>
            </a:r>
            <a:r>
              <a:rPr lang="en-IN" sz="2100" dirty="0">
                <a:latin typeface="Times New Roman" pitchFamily="18" charset="0"/>
                <a:cs typeface="Times New Roman" pitchFamily="18" charset="0"/>
              </a:rPr>
              <a:t>surveillance, </a:t>
            </a:r>
          </a:p>
          <a:p>
            <a:pPr>
              <a:lnSpc>
                <a:spcPct val="130000"/>
              </a:lnSpc>
              <a:buFont typeface="Wingdings" pitchFamily="2" charset="2"/>
              <a:buChar char="§"/>
            </a:pPr>
            <a:r>
              <a:rPr lang="en-IN" sz="2100" dirty="0" smtClean="0">
                <a:latin typeface="Times New Roman" pitchFamily="18" charset="0"/>
                <a:cs typeface="Times New Roman" pitchFamily="18" charset="0"/>
              </a:rPr>
              <a:t>4.Intelligent </a:t>
            </a:r>
            <a:r>
              <a:rPr lang="en-IN" sz="2100" dirty="0">
                <a:latin typeface="Times New Roman" pitchFamily="18" charset="0"/>
                <a:cs typeface="Times New Roman" pitchFamily="18" charset="0"/>
              </a:rPr>
              <a:t>transportation systems and medical field.</a:t>
            </a:r>
          </a:p>
          <a:p>
            <a:pPr>
              <a:lnSpc>
                <a:spcPct val="130000"/>
              </a:lnSpc>
              <a:buFont typeface="Wingdings" pitchFamily="2" charset="2"/>
              <a:buChar char="§"/>
            </a:pPr>
            <a:r>
              <a:rPr lang="en-IN" sz="2100" dirty="0">
                <a:latin typeface="Times New Roman" pitchFamily="18" charset="0"/>
                <a:cs typeface="Times New Roman" pitchFamily="18" charset="0"/>
              </a:rPr>
              <a:t>5.Furthermore, it can function independently in harsh or high-risk places where human presence is not possible</a:t>
            </a:r>
          </a:p>
          <a:p>
            <a:pPr>
              <a:lnSpc>
                <a:spcPct val="130000"/>
              </a:lnSpc>
              <a:buFont typeface="Wingdings" pitchFamily="2" charset="2"/>
              <a:buChar char="§"/>
            </a:pPr>
            <a:r>
              <a:rPr lang="en-IN" sz="2100" dirty="0">
                <a:latin typeface="Times New Roman" pitchFamily="18" charset="0"/>
                <a:cs typeface="Times New Roman" pitchFamily="18" charset="0"/>
              </a:rPr>
              <a:t>6.Disaster relief operations.</a:t>
            </a:r>
          </a:p>
          <a:p>
            <a:pPr>
              <a:lnSpc>
                <a:spcPct val="130000"/>
              </a:lnSpc>
              <a:buFont typeface="Wingdings" pitchFamily="2" charset="2"/>
              <a:buChar char="§"/>
            </a:pPr>
            <a:r>
              <a:rPr lang="en-IN" sz="2100" dirty="0">
                <a:latin typeface="Times New Roman" pitchFamily="18" charset="0"/>
                <a:cs typeface="Times New Roman" pitchFamily="18" charset="0"/>
              </a:rPr>
              <a:t>7.Biodiversity mapping</a:t>
            </a:r>
          </a:p>
          <a:p>
            <a:pPr>
              <a:lnSpc>
                <a:spcPct val="130000"/>
              </a:lnSpc>
              <a:buFont typeface="Wingdings" pitchFamily="2" charset="2"/>
              <a:buChar char="§"/>
            </a:pPr>
            <a:r>
              <a:rPr lang="en-IN" sz="2100" dirty="0">
                <a:latin typeface="Times New Roman" pitchFamily="18" charset="0"/>
                <a:cs typeface="Times New Roman" pitchFamily="18" charset="0"/>
              </a:rPr>
              <a:t>8.monitoring of temperature, pressure, and humidity</a:t>
            </a:r>
          </a:p>
          <a:p>
            <a:endParaRPr lang="en-IN" dirty="0"/>
          </a:p>
        </p:txBody>
      </p:sp>
    </p:spTree>
    <p:extLst>
      <p:ext uri="{BB962C8B-B14F-4D97-AF65-F5344CB8AC3E}">
        <p14:creationId xmlns:p14="http://schemas.microsoft.com/office/powerpoint/2010/main" val="247767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038435"/>
          </a:xfrm>
        </p:spPr>
        <p:txBody>
          <a:bodyPr/>
          <a:lstStyle/>
          <a:p>
            <a:r>
              <a:rPr lang="en-US" sz="2400" b="1" dirty="0">
                <a:latin typeface="Times New Roman" panose="02020603050405020304" pitchFamily="18" charset="0"/>
                <a:cs typeface="Times New Roman" panose="02020603050405020304" pitchFamily="18" charset="0"/>
              </a:rPr>
              <a:t>Hardware and Software Requirements:</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sz="half" idx="1"/>
          </p:nvPr>
        </p:nvSpPr>
        <p:spPr>
          <a:xfrm>
            <a:off x="1316182" y="1094509"/>
            <a:ext cx="5586894" cy="5569527"/>
          </a:xfrm>
        </p:spPr>
        <p:txBody>
          <a:bodyPr>
            <a:normAutofit fontScale="77500" lnSpcReduction="20000"/>
          </a:bodyPr>
          <a:lstStyle/>
          <a:p>
            <a:pPr marL="0" indent="0" algn="just">
              <a:buNone/>
            </a:pPr>
            <a:r>
              <a:rPr lang="en-US" sz="2800" dirty="0">
                <a:latin typeface="Times New Roman" pitchFamily="18" charset="0"/>
                <a:cs typeface="Times New Roman" pitchFamily="18" charset="0"/>
              </a:rPr>
              <a:t>Hardware &amp; Software Requirements: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Software: Matlab R2018a.</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Hardware:</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Operating Systems: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10 </a:t>
            </a:r>
            <a:endParaRPr lang="en-IN"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 Windows </a:t>
            </a:r>
            <a:r>
              <a:rPr lang="en-US" sz="2800" dirty="0">
                <a:latin typeface="Times New Roman" pitchFamily="18" charset="0"/>
                <a:cs typeface="Times New Roman" pitchFamily="18" charset="0"/>
              </a:rPr>
              <a:t>7 Service Pack 1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2019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Windows Server 2016</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Processors: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Minimum: Any Intel or AMD x86-64 processor </a:t>
            </a:r>
            <a:endParaRPr lang="en-IN" sz="28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Recommended: Any Intel or AMD x86-64 processor with four logical cores and AVX2 instruction set support </a:t>
            </a:r>
            <a:endParaRPr lang="en-IN" sz="2800" dirty="0">
              <a:latin typeface="Times New Roman" pitchFamily="18" charset="0"/>
              <a:cs typeface="Times New Roman" pitchFamily="18" charset="0"/>
            </a:endParaRPr>
          </a:p>
          <a:p>
            <a:endParaRPr lang="en-IN" dirty="0"/>
          </a:p>
        </p:txBody>
      </p:sp>
      <p:sp>
        <p:nvSpPr>
          <p:cNvPr id="4" name="Content Placeholder 3"/>
          <p:cNvSpPr>
            <a:spLocks noGrp="1"/>
          </p:cNvSpPr>
          <p:nvPr>
            <p:ph sz="half" idx="2"/>
          </p:nvPr>
        </p:nvSpPr>
        <p:spPr>
          <a:xfrm>
            <a:off x="7190747" y="1565564"/>
            <a:ext cx="4313864" cy="4338280"/>
          </a:xfrm>
        </p:spPr>
        <p:txBody>
          <a:bodyPr>
            <a:normAutofit fontScale="77500" lnSpcReduction="20000"/>
          </a:bodyPr>
          <a:lstStyle/>
          <a:p>
            <a:r>
              <a:rPr lang="en-US" sz="2900" dirty="0">
                <a:latin typeface="Times New Roman" pitchFamily="18" charset="0"/>
                <a:cs typeface="Times New Roman" pitchFamily="18" charset="0"/>
              </a:rPr>
              <a:t>Disk: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2.9 GB of HDD space for MATLAB only, 5-8 GB for a typical installation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An SSD is recommended a full installation of all Math Works products may take up to 29 GB of disk space </a:t>
            </a:r>
            <a:endParaRPr lang="en-IN" sz="2900" dirty="0">
              <a:latin typeface="Times New Roman" pitchFamily="18" charset="0"/>
              <a:cs typeface="Times New Roman" pitchFamily="18" charset="0"/>
            </a:endParaRPr>
          </a:p>
          <a:p>
            <a:pPr marL="0" indent="0" algn="just">
              <a:buNone/>
            </a:pPr>
            <a:r>
              <a:rPr lang="en-US" sz="2900" dirty="0">
                <a:latin typeface="Times New Roman" pitchFamily="18" charset="0"/>
                <a:cs typeface="Times New Roman" pitchFamily="18" charset="0"/>
              </a:rPr>
              <a:t>RAM:</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Minimum: 4 GB </a:t>
            </a:r>
            <a:endParaRPr lang="en-IN" sz="2900" dirty="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Recommended: 8 GB</a:t>
            </a:r>
            <a:endParaRPr lang="en-IN" sz="2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105583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851" y="125347"/>
            <a:ext cx="8911687" cy="1280890"/>
          </a:xfrm>
        </p:spPr>
        <p:txBody>
          <a:bodyPr/>
          <a:lstStyle/>
          <a:p>
            <a:r>
              <a:rPr lang="en-US" b="1" dirty="0">
                <a:latin typeface="Times New Roman" panose="02020603050405020304" pitchFamily="18" charset="0"/>
                <a:cs typeface="Times New Roman" panose="02020603050405020304" pitchFamily="18" charset="0"/>
              </a:rPr>
              <a:t>Results and Discussions:</a:t>
            </a:r>
            <a:endParaRPr lang="en-IN" dirty="0"/>
          </a:p>
        </p:txBody>
      </p:sp>
      <p:sp>
        <p:nvSpPr>
          <p:cNvPr id="5" name="Rectangle 4"/>
          <p:cNvSpPr/>
          <p:nvPr/>
        </p:nvSpPr>
        <p:spPr>
          <a:xfrm>
            <a:off x="2902963" y="6318550"/>
            <a:ext cx="4998163" cy="369332"/>
          </a:xfrm>
          <a:prstGeom prst="rect">
            <a:avLst/>
          </a:prstGeom>
        </p:spPr>
        <p:txBody>
          <a:bodyPr wrap="none">
            <a:spAutoFit/>
          </a:bodyPr>
          <a:lstStyle/>
          <a:p>
            <a:pPr algn="ctr"/>
            <a:r>
              <a:rPr lang="en-US" dirty="0">
                <a:latin typeface="Times New Roman" pitchFamily="18" charset="0"/>
                <a:cs typeface="Times New Roman" pitchFamily="18" charset="0"/>
              </a:rPr>
              <a:t>Figure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Energy consumption for effective network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019477" y="1889647"/>
            <a:ext cx="4730115" cy="4314825"/>
          </a:xfrm>
          <a:prstGeom prst="rect">
            <a:avLst/>
          </a:prstGeom>
        </p:spPr>
      </p:pic>
      <p:sp>
        <p:nvSpPr>
          <p:cNvPr id="4" name="Rectangle 3"/>
          <p:cNvSpPr/>
          <p:nvPr/>
        </p:nvSpPr>
        <p:spPr>
          <a:xfrm>
            <a:off x="1805125" y="689318"/>
            <a:ext cx="7898167" cy="794064"/>
          </a:xfrm>
          <a:prstGeom prst="rect">
            <a:avLst/>
          </a:prstGeom>
        </p:spPr>
        <p:txBody>
          <a:bodyPr wrap="square">
            <a:spAutoFit/>
          </a:bodyPr>
          <a:lstStyle/>
          <a:p>
            <a:pPr marL="342900" indent="-342900" defTabSz="457200">
              <a:lnSpc>
                <a:spcPct val="120000"/>
              </a:lnSpc>
              <a:spcBef>
                <a:spcPts val="1000"/>
              </a:spcBef>
              <a:buClr>
                <a:schemeClr val="accent1"/>
              </a:buClr>
              <a:buFont typeface="Wingdings" pitchFamily="2" charset="2"/>
              <a:buChar char="§"/>
            </a:pPr>
            <a:r>
              <a:rPr lang="en-US" sz="1900" dirty="0" smtClean="0">
                <a:solidFill>
                  <a:schemeClr val="tx1">
                    <a:lumMod val="75000"/>
                    <a:lumOff val="25000"/>
                  </a:schemeClr>
                </a:solidFill>
                <a:latin typeface="Times New Roman" pitchFamily="18" charset="0"/>
                <a:cs typeface="Times New Roman" pitchFamily="18" charset="0"/>
              </a:rPr>
              <a:t>We </a:t>
            </a:r>
            <a:r>
              <a:rPr lang="en-US" sz="1900" dirty="0">
                <a:solidFill>
                  <a:schemeClr val="tx1">
                    <a:lumMod val="75000"/>
                    <a:lumOff val="25000"/>
                  </a:schemeClr>
                </a:solidFill>
                <a:latin typeface="Times New Roman" pitchFamily="18" charset="0"/>
                <a:cs typeface="Times New Roman" pitchFamily="18" charset="0"/>
              </a:rPr>
              <a:t>compared the proposed protocol's performance to that of the existing IEECP protocol.</a:t>
            </a:r>
            <a:endParaRPr lang="en-GB" sz="1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754280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385455" y="1583140"/>
            <a:ext cx="9545781" cy="4328082"/>
          </a:xfrm>
        </p:spPr>
        <p:txBody>
          <a:bodyPr>
            <a:noAutofit/>
          </a:bodyPr>
          <a:lstStyle/>
          <a:p>
            <a:pPr algn="just"/>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propose a data routing mechanism in WSNs in this research. To choose an appropriate route to sink, the suggested scheme uses a cost function. The cost function is determined by the nodes' leftover energy and their distance from the sink. The parent node is chosen by the nodes with the lowest cost function value. Other nodes join the parent node as children and send their data to it. Due to their proximity to the sink, two nodes forward their data directly to it; yet, these two nodes cannot be elected as parent nodes because both sensor nodes contain crucial and important data. It is not necessary for these two nodes to expend energy forwarding data from other nodes.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465153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27018" y="235528"/>
            <a:ext cx="10118537" cy="443346"/>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sz="2400" b="1" dirty="0" smtClean="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79996" y="678874"/>
            <a:ext cx="10612580" cy="5287999"/>
          </a:xfrm>
        </p:spPr>
        <p:txBody>
          <a:bodyPr>
            <a:noAutofit/>
          </a:bodyPr>
          <a:lstStyle/>
          <a:p>
            <a:pPr algn="just"/>
            <a:r>
              <a:rPr lang="en-IN" sz="2000" dirty="0">
                <a:latin typeface="Times New Roman" pitchFamily="18" charset="0"/>
                <a:cs typeface="Times New Roman" pitchFamily="18" charset="0"/>
              </a:rPr>
              <a:t>[1]  T. Shah, N. </a:t>
            </a:r>
            <a:r>
              <a:rPr lang="en-IN" sz="2000" dirty="0" err="1">
                <a:latin typeface="Times New Roman" pitchFamily="18" charset="0"/>
                <a:cs typeface="Times New Roman" pitchFamily="18" charset="0"/>
              </a:rPr>
              <a:t>Javaid</a:t>
            </a:r>
            <a:r>
              <a:rPr lang="en-IN" sz="2000" dirty="0">
                <a:latin typeface="Times New Roman" pitchFamily="18" charset="0"/>
                <a:cs typeface="Times New Roman" pitchFamily="18" charset="0"/>
              </a:rPr>
              <a:t>, T. N. Qureshi, "Energy Efficient Sleep Awake Aware (EESAA) Intelligent Sensor Network Routing Protocol</a:t>
            </a:r>
            <a:r>
              <a:rPr lang="en-IN" sz="2000" dirty="0" smtClean="0">
                <a:latin typeface="Times New Roman" pitchFamily="18" charset="0"/>
                <a:cs typeface="Times New Roman" pitchFamily="18" charset="0"/>
              </a:rPr>
              <a:t>,"</a:t>
            </a:r>
            <a:r>
              <a:rPr lang="en-GB" sz="2000" dirty="0"/>
              <a:t> </a:t>
            </a:r>
            <a:r>
              <a:rPr lang="en-US" sz="2000" dirty="0"/>
              <a:t> </a:t>
            </a:r>
            <a:r>
              <a:rPr lang="en-US" sz="2000" dirty="0">
                <a:latin typeface="Times New Roman" pitchFamily="18" charset="0"/>
                <a:cs typeface="Times New Roman" pitchFamily="18" charset="0"/>
              </a:rPr>
              <a:t>2012 15th International </a:t>
            </a:r>
            <a:r>
              <a:rPr lang="en-US" sz="2000" dirty="0" err="1">
                <a:latin typeface="Times New Roman" pitchFamily="18" charset="0"/>
                <a:cs typeface="Times New Roman" pitchFamily="18" charset="0"/>
              </a:rPr>
              <a:t>Multitopic</a:t>
            </a:r>
            <a:r>
              <a:rPr lang="en-US" sz="2000" dirty="0">
                <a:latin typeface="Times New Roman" pitchFamily="18" charset="0"/>
                <a:cs typeface="Times New Roman" pitchFamily="18" charset="0"/>
              </a:rPr>
              <a:t> Conference (INMIC). </a:t>
            </a:r>
          </a:p>
          <a:p>
            <a:pPr algn="just"/>
            <a:r>
              <a:rPr lang="en-IN" sz="2000" dirty="0" smtClean="0">
                <a:latin typeface="Times New Roman" pitchFamily="18" charset="0"/>
                <a:cs typeface="Times New Roman" pitchFamily="18" charset="0"/>
              </a:rPr>
              <a:t>[2]</a:t>
            </a:r>
            <a:r>
              <a:rPr lang="en-IN" sz="2000" dirty="0" err="1" smtClean="0">
                <a:latin typeface="Times New Roman" pitchFamily="18" charset="0"/>
                <a:cs typeface="Times New Roman" pitchFamily="18" charset="0"/>
              </a:rPr>
              <a:t>Heinzelman</a:t>
            </a:r>
            <a:r>
              <a:rPr lang="en-IN" sz="2000" dirty="0">
                <a:latin typeface="Times New Roman" pitchFamily="18" charset="0"/>
                <a:cs typeface="Times New Roman" pitchFamily="18" charset="0"/>
              </a:rPr>
              <a:t>, Wendi </a:t>
            </a:r>
            <a:r>
              <a:rPr lang="en-IN" sz="2000" dirty="0" err="1">
                <a:latin typeface="Times New Roman" pitchFamily="18" charset="0"/>
                <a:cs typeface="Times New Roman" pitchFamily="18" charset="0"/>
              </a:rPr>
              <a:t>Rabiner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Anantha</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Chandrakasan</a:t>
            </a:r>
            <a:r>
              <a:rPr lang="en-IN" sz="2000" dirty="0">
                <a:latin typeface="Times New Roman" pitchFamily="18" charset="0"/>
                <a:cs typeface="Times New Roman" pitchFamily="18" charset="0"/>
              </a:rPr>
              <a:t>, and </a:t>
            </a:r>
            <a:r>
              <a:rPr lang="en-IN" sz="2000" dirty="0" err="1">
                <a:latin typeface="Times New Roman" pitchFamily="18" charset="0"/>
                <a:cs typeface="Times New Roman" pitchFamily="18" charset="0"/>
              </a:rPr>
              <a:t>Hari</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Balakrishnan</a:t>
            </a:r>
            <a:r>
              <a:rPr lang="en-IN" sz="2000" dirty="0">
                <a:latin typeface="Times New Roman" pitchFamily="18" charset="0"/>
                <a:cs typeface="Times New Roman" pitchFamily="18" charset="0"/>
              </a:rPr>
              <a:t>. “Energy-efficient communication protocol for wireless </a:t>
            </a:r>
            <a:r>
              <a:rPr lang="en-IN" sz="2000" dirty="0" err="1">
                <a:latin typeface="Times New Roman" pitchFamily="18" charset="0"/>
                <a:cs typeface="Times New Roman" pitchFamily="18" charset="0"/>
              </a:rPr>
              <a:t>microsensor</a:t>
            </a:r>
            <a:r>
              <a:rPr lang="en-IN" sz="2000" dirty="0">
                <a:latin typeface="Times New Roman" pitchFamily="18" charset="0"/>
                <a:cs typeface="Times New Roman" pitchFamily="18" charset="0"/>
              </a:rPr>
              <a:t> networks.” System Sciences, 2000. Proceedings of the 33rd Annual Hawaii International Conference on. IEEE, 2000.</a:t>
            </a:r>
            <a:endParaRPr lang="en-GB"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3</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Y. </a:t>
            </a:r>
            <a:r>
              <a:rPr lang="en-IN" sz="2000" dirty="0" err="1">
                <a:latin typeface="Times New Roman" pitchFamily="18" charset="0"/>
                <a:cs typeface="Times New Roman" pitchFamily="18" charset="0"/>
              </a:rPr>
              <a:t>Ebrahimi</a:t>
            </a:r>
            <a:r>
              <a:rPr lang="en-IN" sz="2000" dirty="0">
                <a:latin typeface="Times New Roman" pitchFamily="18" charset="0"/>
                <a:cs typeface="Times New Roman" pitchFamily="18" charset="0"/>
              </a:rPr>
              <a:t> and M. </a:t>
            </a:r>
            <a:r>
              <a:rPr lang="en-IN" sz="2000" dirty="0" err="1">
                <a:latin typeface="Times New Roman" pitchFamily="18" charset="0"/>
                <a:cs typeface="Times New Roman" pitchFamily="18" charset="0"/>
              </a:rPr>
              <a:t>Younis</a:t>
            </a:r>
            <a:r>
              <a:rPr lang="en-IN" sz="2000" dirty="0">
                <a:latin typeface="Times New Roman" pitchFamily="18" charset="0"/>
                <a:cs typeface="Times New Roman" pitchFamily="18" charset="0"/>
              </a:rPr>
              <a:t>, “Using deceptive packets to increase base station anonymity in Wireless Sensor Network,” in Proc. Wireless Communications and Mobile Computing Conference, 2011, pp. 842–847.</a:t>
            </a:r>
            <a:endParaRPr lang="en-GB"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[4] </a:t>
            </a:r>
            <a:r>
              <a:rPr lang="en-IN" sz="2000" dirty="0" err="1">
                <a:latin typeface="Times New Roman" pitchFamily="18" charset="0"/>
                <a:cs typeface="Times New Roman" pitchFamily="18" charset="0"/>
              </a:rPr>
              <a:t>aring</a:t>
            </a:r>
            <a:r>
              <a:rPr lang="en-IN" sz="2000" dirty="0">
                <a:latin typeface="Times New Roman" pitchFamily="18" charset="0"/>
                <a:cs typeface="Times New Roman" pitchFamily="18" charset="0"/>
              </a:rPr>
              <a:t>, Alan, et al. “Wireless sensor networks for habitat monitoring.” Proceedings of the 1st ACM international workshop on Wireless sensor networks and applications. ACM, 2002</a:t>
            </a:r>
            <a:endParaRPr lang="en-GB"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[5] </a:t>
            </a:r>
            <a:r>
              <a:rPr lang="en-IN" sz="2000" dirty="0">
                <a:latin typeface="Times New Roman" pitchFamily="18" charset="0"/>
                <a:cs typeface="Times New Roman" pitchFamily="18" charset="0"/>
              </a:rPr>
              <a:t>N. </a:t>
            </a:r>
            <a:r>
              <a:rPr lang="en-IN" sz="2000" dirty="0" err="1">
                <a:latin typeface="Times New Roman" pitchFamily="18" charset="0"/>
                <a:cs typeface="Times New Roman" pitchFamily="18" charset="0"/>
              </a:rPr>
              <a:t>Javaid</a:t>
            </a:r>
            <a:r>
              <a:rPr lang="en-IN" sz="2000" dirty="0">
                <a:latin typeface="Times New Roman" pitchFamily="18" charset="0"/>
                <a:cs typeface="Times New Roman" pitchFamily="18" charset="0"/>
              </a:rPr>
              <a:t>, U. </a:t>
            </a:r>
            <a:r>
              <a:rPr lang="en-IN" sz="2000" dirty="0" err="1">
                <a:latin typeface="Times New Roman" pitchFamily="18" charset="0"/>
                <a:cs typeface="Times New Roman" pitchFamily="18" charset="0"/>
              </a:rPr>
              <a:t>Qasim</a:t>
            </a:r>
            <a:r>
              <a:rPr lang="en-IN" sz="2000" dirty="0">
                <a:latin typeface="Times New Roman" pitchFamily="18" charset="0"/>
                <a:cs typeface="Times New Roman" pitchFamily="18" charset="0"/>
              </a:rPr>
              <a:t>, Z. A. Khan, M. A. Khan, K. </a:t>
            </a:r>
            <a:r>
              <a:rPr lang="en-IN" sz="2000" dirty="0" err="1">
                <a:latin typeface="Times New Roman" pitchFamily="18" charset="0"/>
                <a:cs typeface="Times New Roman" pitchFamily="18" charset="0"/>
              </a:rPr>
              <a:t>Latif</a:t>
            </a:r>
            <a:r>
              <a:rPr lang="en-IN" sz="2000" dirty="0">
                <a:latin typeface="Times New Roman" pitchFamily="18" charset="0"/>
                <a:cs typeface="Times New Roman" pitchFamily="18" charset="0"/>
              </a:rPr>
              <a:t> and A. </a:t>
            </a:r>
            <a:r>
              <a:rPr lang="en-IN" sz="2000" dirty="0" err="1">
                <a:latin typeface="Times New Roman" pitchFamily="18" charset="0"/>
                <a:cs typeface="Times New Roman" pitchFamily="18" charset="0"/>
              </a:rPr>
              <a:t>Javaid</a:t>
            </a:r>
            <a:r>
              <a:rPr lang="en-IN" sz="2000" dirty="0">
                <a:latin typeface="Times New Roman" pitchFamily="18" charset="0"/>
                <a:cs typeface="Times New Roman" pitchFamily="18" charset="0"/>
              </a:rPr>
              <a:t>, “On Energy Efficiency and Delay Minimization in Reactive Protocols in Wireless Multi-hop Network”, 2nd IEEE Saudi International Electronics, Communications and Photonics Conference (SIECPC 13), 2013, Riyadh, Saudi Arabia</a:t>
            </a:r>
            <a:r>
              <a:rPr lang="en-IN"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74038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10156" y="1066800"/>
            <a:ext cx="9163646" cy="5272173"/>
          </a:xfrm>
        </p:spPr>
        <p:txBody>
          <a:bodyPr>
            <a:noAutofit/>
          </a:body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Disadvantages </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method					</a:t>
            </a:r>
            <a:r>
              <a:rPr lang="en-US" alt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and Software </a:t>
            </a:r>
            <a:r>
              <a:rPr lang="en-US" sz="2000" dirty="0" smtClean="0">
                <a:latin typeface="Times New Roman" panose="02020603050405020304" pitchFamily="18" charset="0"/>
                <a:cs typeface="Times New Roman" panose="02020603050405020304" pitchFamily="18" charset="0"/>
              </a:rPr>
              <a:t>Requirements</a:t>
            </a:r>
          </a:p>
          <a:p>
            <a:r>
              <a:rPr lang="en-US" sz="2000" dirty="0" smtClean="0">
                <a:latin typeface="Times New Roman" panose="02020603050405020304" pitchFamily="18" charset="0"/>
                <a:cs typeface="Times New Roman" panose="02020603050405020304" pitchFamily="18" charset="0"/>
              </a:rPr>
              <a:t>Results</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3" y="98763"/>
            <a:ext cx="10950430" cy="981892"/>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8144" y="1177636"/>
            <a:ext cx="11315049" cy="5680363"/>
          </a:xfrm>
        </p:spPr>
        <p:txBody>
          <a:bodyPr>
            <a:normAutofit/>
          </a:bodyPr>
          <a:lstStyle/>
          <a:p>
            <a:pPr algn="just">
              <a:lnSpc>
                <a:spcPct val="150000"/>
              </a:lnSpc>
            </a:pPr>
            <a:r>
              <a:rPr lang="en-IN" sz="2000" dirty="0">
                <a:latin typeface="Times New Roman" pitchFamily="18" charset="0"/>
                <a:cs typeface="Times New Roman" pitchFamily="18" charset="0"/>
              </a:rPr>
              <a:t>We present a routing protocol for Wireless sensor Networks that is reliable, power efficient, and has a high throughput (WSNs). To reduce energy consumption and increase network longevity, we employ a multi-hop topology. To identify the parent node or forwarder, we offer a cost function. The proposed cost function chooses a parent node with the highest residual energy and the shortest distance to the sink. The residual energy parameter balances energy consumption across sensor nodes, while the distance parameter guarantees packet delivery to the sink is successful.</a:t>
            </a:r>
            <a:endParaRPr lang="en-GB"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Our suggested approach decreases the energy consumption of nodes which helps in maximizing the network lifetime</a:t>
            </a:r>
            <a:r>
              <a:rPr lang="en-IN" sz="2000" dirty="0" smtClean="0">
                <a:latin typeface="Times New Roman" pitchFamily="18" charset="0"/>
                <a:cs typeface="Times New Roman" pitchFamily="18" charset="0"/>
              </a:rPr>
              <a:t>.</a:t>
            </a:r>
            <a:endParaRPr lang="en-GB"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Keywords-- Wireless Sensor Network, Cost Function, energy consumption</a:t>
            </a:r>
            <a:endParaRPr lang="en-GB" sz="2000" dirty="0">
              <a:latin typeface="Times New Roman" pitchFamily="18" charset="0"/>
              <a:cs typeface="Times New Roman" pitchFamily="18" charset="0"/>
            </a:endParaRP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449827"/>
            <a:ext cx="9828212" cy="630828"/>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sz="2700" b="1" dirty="0" smtClean="0">
                <a:latin typeface="Times New Roman" panose="02020603050405020304" pitchFamily="18" charset="0"/>
                <a:cs typeface="Times New Roman" panose="02020603050405020304" pitchFamily="18" charset="0"/>
              </a:rPr>
              <a:t>:</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95745" y="1177636"/>
            <a:ext cx="10840629" cy="5264728"/>
          </a:xfrm>
        </p:spPr>
        <p:txBody>
          <a:bodyPr>
            <a:normAutofit fontScale="85000" lnSpcReduction="10000"/>
          </a:bodyPr>
          <a:lstStyle/>
          <a:p>
            <a:pPr marL="0" indent="0" algn="just">
              <a:lnSpc>
                <a:spcPct val="160000"/>
              </a:lnSpc>
              <a:buNone/>
            </a:pPr>
            <a:r>
              <a:rPr lang="en-US" sz="2000" dirty="0">
                <a:latin typeface="Times New Roman" pitchFamily="18" charset="0"/>
                <a:cs typeface="Times New Roman" pitchFamily="18" charset="0"/>
              </a:rPr>
              <a:t>Technology advancements have created a numerous chances for resource efficiency in critical environments. In this context, Wireless Sensor Networks (WSNs) have ushered in a revolution. With the development of this technology, it became possible to collect and distribute useful information to the desired location [1]. These schemes can be used to monitor applications such as battlefield surveillance, smart offices, traffic monitoring, and so on</a:t>
            </a:r>
            <a:r>
              <a:rPr lang="en-US" sz="2000" dirty="0" smtClean="0">
                <a:latin typeface="Times New Roman" pitchFamily="18" charset="0"/>
                <a:cs typeface="Times New Roman" pitchFamily="18" charset="0"/>
              </a:rPr>
              <a:t>.</a:t>
            </a:r>
          </a:p>
          <a:p>
            <a:pPr marL="0" indent="0" algn="just">
              <a:lnSpc>
                <a:spcPct val="160000"/>
              </a:lnSpc>
              <a:buNone/>
            </a:pPr>
            <a:r>
              <a:rPr lang="en-US" sz="2000" dirty="0">
                <a:latin typeface="Times New Roman" pitchFamily="18" charset="0"/>
                <a:cs typeface="Times New Roman" pitchFamily="18" charset="0"/>
              </a:rPr>
              <a:t>Sensor nodes in WSNs are powered by a finite amount of energy. Data transmission from sensor nodes to sink must use the least amount of power possible. Battery recharge is one of the most difficult challenges in WSN. To address the problem of battery recharging, an efficient routing protocol is necessary. WSN technology [4], proposes a number of energy-efficient routing methods.</a:t>
            </a:r>
            <a:endParaRPr lang="en-GB" sz="2000" dirty="0">
              <a:latin typeface="Times New Roman" pitchFamily="18" charset="0"/>
              <a:cs typeface="Times New Roman" pitchFamily="18" charset="0"/>
            </a:endParaRPr>
          </a:p>
          <a:p>
            <a:pPr marL="0" indent="0" algn="just">
              <a:lnSpc>
                <a:spcPct val="160000"/>
              </a:lnSpc>
              <a:buNone/>
            </a:pPr>
            <a:r>
              <a:rPr lang="en-US" sz="2000" dirty="0">
                <a:latin typeface="Times New Roman" pitchFamily="18" charset="0"/>
                <a:cs typeface="Times New Roman" pitchFamily="18" charset="0"/>
              </a:rPr>
              <a:t>For WSN, we present a routing protocol that is high throughput, reliable, and stable. In a given area, we set up sensor nodes. Near the sink, sensors are positioned. Because sensors carry data and require low attenuation, great reliability, and extended life, they always send data directly to the sink. Other sensors track their parent node and send data to the sink via the forwarder node. It conserves node energy and allows the network to operate for longer.</a:t>
            </a:r>
            <a:endParaRPr lang="en-GB" sz="2000" dirty="0">
              <a:latin typeface="Times New Roman" pitchFamily="18" charset="0"/>
              <a:cs typeface="Times New Roman" pitchFamily="18" charset="0"/>
            </a:endParaRPr>
          </a:p>
          <a:p>
            <a:pPr marL="0" indent="0" algn="just">
              <a:buNone/>
            </a:pPr>
            <a:endParaRPr lang="en-GB" sz="2000" dirty="0">
              <a:latin typeface="Times New Roman" pitchFamily="18" charset="0"/>
              <a:cs typeface="Times New Roman" pitchFamily="18" charset="0"/>
            </a:endParaRPr>
          </a:p>
          <a:p>
            <a:pPr marL="0" indent="0" algn="just">
              <a:buNone/>
            </a:pPr>
            <a:endParaRPr lang="en-US" dirty="0"/>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128" y="449827"/>
            <a:ext cx="8750370"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sz="2700" b="1" dirty="0" smtClean="0">
                <a:latin typeface="Times New Roman" panose="02020603050405020304" pitchFamily="18" charset="0"/>
                <a:cs typeface="Times New Roman" panose="02020603050405020304" pitchFamily="18" charset="0"/>
              </a:rPr>
              <a:t>:</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9124562"/>
              </p:ext>
            </p:extLst>
          </p:nvPr>
        </p:nvGraphicFramePr>
        <p:xfrm>
          <a:off x="485330" y="1305860"/>
          <a:ext cx="10877630" cy="5535627"/>
        </p:xfrm>
        <a:graphic>
          <a:graphicData uri="http://schemas.openxmlformats.org/drawingml/2006/table">
            <a:tbl>
              <a:tblPr firstRow="1" bandRow="1">
                <a:tableStyleId>{5940675A-B579-460E-94D1-54222C63F5DA}</a:tableStyleId>
              </a:tblPr>
              <a:tblGrid>
                <a:gridCol w="668740">
                  <a:extLst>
                    <a:ext uri="{9D8B030D-6E8A-4147-A177-3AD203B41FA5}">
                      <a16:colId xmlns="" xmlns:a16="http://schemas.microsoft.com/office/drawing/2014/main" val="20000"/>
                    </a:ext>
                  </a:extLst>
                </a:gridCol>
                <a:gridCol w="2879678">
                  <a:extLst>
                    <a:ext uri="{9D8B030D-6E8A-4147-A177-3AD203B41FA5}">
                      <a16:colId xmlns="" xmlns:a16="http://schemas.microsoft.com/office/drawing/2014/main" val="20001"/>
                    </a:ext>
                  </a:extLst>
                </a:gridCol>
                <a:gridCol w="2089961">
                  <a:extLst>
                    <a:ext uri="{9D8B030D-6E8A-4147-A177-3AD203B41FA5}">
                      <a16:colId xmlns="" xmlns:a16="http://schemas.microsoft.com/office/drawing/2014/main" val="20002"/>
                    </a:ext>
                  </a:extLst>
                </a:gridCol>
                <a:gridCol w="3546564">
                  <a:extLst>
                    <a:ext uri="{9D8B030D-6E8A-4147-A177-3AD203B41FA5}">
                      <a16:colId xmlns="" xmlns:a16="http://schemas.microsoft.com/office/drawing/2014/main" val="20003"/>
                    </a:ext>
                  </a:extLst>
                </a:gridCol>
                <a:gridCol w="1692687">
                  <a:extLst>
                    <a:ext uri="{9D8B030D-6E8A-4147-A177-3AD203B41FA5}">
                      <a16:colId xmlns=""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2012 15th International </a:t>
                      </a:r>
                      <a:r>
                        <a:rPr lang="en-US" sz="1400" kern="1200" dirty="0" err="1" smtClean="0">
                          <a:solidFill>
                            <a:schemeClr val="tx1"/>
                          </a:solidFill>
                          <a:effectLst/>
                          <a:latin typeface="Times New Roman" pitchFamily="18" charset="0"/>
                          <a:ea typeface="+mn-ea"/>
                          <a:cs typeface="Times New Roman" pitchFamily="18" charset="0"/>
                        </a:rPr>
                        <a:t>Multitopic</a:t>
                      </a:r>
                      <a:r>
                        <a:rPr lang="en-US" sz="1400" kern="1200" dirty="0" smtClean="0">
                          <a:solidFill>
                            <a:schemeClr val="tx1"/>
                          </a:solidFill>
                          <a:effectLst/>
                          <a:latin typeface="Times New Roman" pitchFamily="18" charset="0"/>
                          <a:ea typeface="+mn-ea"/>
                          <a:cs typeface="Times New Roman" pitchFamily="18" charset="0"/>
                        </a:rPr>
                        <a:t> Conference (INMIC). </a:t>
                      </a:r>
                      <a:endParaRPr lang="en-GB"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dirty="0" smtClean="0">
                          <a:latin typeface="Times New Roman" pitchFamily="18" charset="0"/>
                          <a:cs typeface="Times New Roman" pitchFamily="18" charset="0"/>
                        </a:rPr>
                        <a:t>T. Shah, N. </a:t>
                      </a:r>
                      <a:r>
                        <a:rPr lang="en-IN" sz="1400" dirty="0" err="1" smtClean="0">
                          <a:latin typeface="Times New Roman" pitchFamily="18" charset="0"/>
                          <a:cs typeface="Times New Roman" pitchFamily="18" charset="0"/>
                        </a:rPr>
                        <a:t>Javaid</a:t>
                      </a:r>
                      <a:r>
                        <a:rPr lang="en-IN" sz="1400" dirty="0" smtClean="0">
                          <a:latin typeface="Times New Roman" pitchFamily="18" charset="0"/>
                          <a:cs typeface="Times New Roman" pitchFamily="18" charset="0"/>
                        </a:rPr>
                        <a:t>, T. N. Qureshi</a:t>
                      </a:r>
                      <a:endParaRPr lang="en-US" sz="1400" kern="1200" dirty="0">
                        <a:solidFill>
                          <a:schemeClr val="tx1"/>
                        </a:solidFill>
                        <a:effectLst/>
                        <a:latin typeface="Times New Roman" pitchFamily="18" charset="0"/>
                        <a:ea typeface="+mn-ea"/>
                        <a:cs typeface="Times New Roman" pitchFamily="18" charset="0"/>
                      </a:endParaRPr>
                    </a:p>
                  </a:txBody>
                  <a:tcPr anchor="ctr">
                    <a:solidFill>
                      <a:schemeClr val="bg1"/>
                    </a:solidFill>
                  </a:tcPr>
                </a:tc>
                <a:tc>
                  <a:txBody>
                    <a:bodyPr/>
                    <a:lstStyle/>
                    <a:p>
                      <a:pPr marL="0" algn="ctr" defTabSz="457200" rtl="0" eaLnBrk="1" latinLnBrk="0" hangingPunct="1"/>
                      <a:r>
                        <a:rPr lang="en-IN" sz="1400" dirty="0" smtClean="0">
                          <a:latin typeface="Times New Roman" pitchFamily="18" charset="0"/>
                          <a:cs typeface="Times New Roman" pitchFamily="18" charset="0"/>
                        </a:rPr>
                        <a:t>Energy Efficient Sleep Awake Aware (EESAA) Intelligent Sensor Network Routing Protocol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Studied</a:t>
                      </a:r>
                      <a:r>
                        <a:rPr lang="en-US" sz="1400" kern="1200" baseline="0" dirty="0" smtClean="0">
                          <a:solidFill>
                            <a:schemeClr val="tx1"/>
                          </a:solidFill>
                          <a:effectLst/>
                          <a:latin typeface="Times New Roman" pitchFamily="18" charset="0"/>
                          <a:ea typeface="+mn-ea"/>
                          <a:cs typeface="Times New Roman" pitchFamily="18" charset="0"/>
                        </a:rPr>
                        <a:t> about the (EESAA) intelligent routing protocol for WSNs.</a:t>
                      </a:r>
                      <a:endParaRPr lang="en-US" sz="1400" kern="1200" dirty="0">
                        <a:solidFill>
                          <a:schemeClr val="tx1"/>
                        </a:solidFill>
                        <a:effectLst/>
                        <a:latin typeface="Times New Roman" pitchFamily="18" charset="0"/>
                        <a:ea typeface="+mn-ea"/>
                        <a:cs typeface="Times New Roman" pitchFamily="18" charset="0"/>
                      </a:endParaRPr>
                    </a:p>
                  </a:txBody>
                  <a:tcPr anchor="ctr"/>
                </a:tc>
                <a:extLst>
                  <a:ext uri="{0D108BD9-81ED-4DB2-BD59-A6C34878D82A}">
                    <a16:rowId xmlns=""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System Sciences, 2000. Proceedings of the 33rd Annual Hawaii International Conference on. IEEE, 2000.</a:t>
                      </a: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Heinzelman</a:t>
                      </a:r>
                      <a:r>
                        <a:rPr lang="en-US" sz="1400" kern="1200" dirty="0" smtClean="0">
                          <a:solidFill>
                            <a:schemeClr val="tx1"/>
                          </a:solidFill>
                          <a:effectLst/>
                          <a:latin typeface="Times New Roman" pitchFamily="18" charset="0"/>
                          <a:ea typeface="+mn-ea"/>
                          <a:cs typeface="Times New Roman" pitchFamily="18" charset="0"/>
                        </a:rPr>
                        <a:t>, Wendi </a:t>
                      </a:r>
                      <a:r>
                        <a:rPr lang="en-US" sz="1400" kern="1200" dirty="0" err="1" smtClean="0">
                          <a:solidFill>
                            <a:schemeClr val="tx1"/>
                          </a:solidFill>
                          <a:effectLst/>
                          <a:latin typeface="Times New Roman" pitchFamily="18" charset="0"/>
                          <a:ea typeface="+mn-ea"/>
                          <a:cs typeface="Times New Roman" pitchFamily="18" charset="0"/>
                        </a:rPr>
                        <a:t>Rabiner</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Anantha</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Chandrakasan</a:t>
                      </a:r>
                      <a:r>
                        <a:rPr lang="en-US" sz="1400" kern="1200" dirty="0" smtClean="0">
                          <a:solidFill>
                            <a:schemeClr val="tx1"/>
                          </a:solidFill>
                          <a:effectLst/>
                          <a:latin typeface="Times New Roman" pitchFamily="18" charset="0"/>
                          <a:ea typeface="+mn-ea"/>
                          <a:cs typeface="Times New Roman" pitchFamily="18" charset="0"/>
                        </a:rPr>
                        <a:t>, and </a:t>
                      </a:r>
                      <a:r>
                        <a:rPr lang="en-US" sz="1400" kern="1200" dirty="0" err="1" smtClean="0">
                          <a:solidFill>
                            <a:schemeClr val="tx1"/>
                          </a:solidFill>
                          <a:effectLst/>
                          <a:latin typeface="Times New Roman" pitchFamily="18" charset="0"/>
                          <a:ea typeface="+mn-ea"/>
                          <a:cs typeface="Times New Roman" pitchFamily="18" charset="0"/>
                        </a:rPr>
                        <a:t>Hari</a:t>
                      </a:r>
                      <a:r>
                        <a:rPr lang="en-US" sz="1400" kern="1200" dirty="0" smtClean="0">
                          <a:solidFill>
                            <a:schemeClr val="tx1"/>
                          </a:solidFill>
                          <a:effectLst/>
                          <a:latin typeface="Times New Roman" pitchFamily="18" charset="0"/>
                          <a:ea typeface="+mn-ea"/>
                          <a:cs typeface="Times New Roman" pitchFamily="18" charset="0"/>
                        </a:rPr>
                        <a:t> </a:t>
                      </a:r>
                      <a:r>
                        <a:rPr lang="en-US" sz="1400" kern="1200" dirty="0" err="1" smtClean="0">
                          <a:solidFill>
                            <a:schemeClr val="tx1"/>
                          </a:solidFill>
                          <a:effectLst/>
                          <a:latin typeface="Times New Roman" pitchFamily="18" charset="0"/>
                          <a:ea typeface="+mn-ea"/>
                          <a:cs typeface="Times New Roman" pitchFamily="18" charset="0"/>
                        </a:rPr>
                        <a:t>Balakrishnan</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Energy-efficient communication protocol for wireless </a:t>
                      </a:r>
                      <a:r>
                        <a:rPr lang="en-US" sz="1400" kern="1200" dirty="0" err="1" smtClean="0">
                          <a:solidFill>
                            <a:schemeClr val="tx1"/>
                          </a:solidFill>
                          <a:effectLst/>
                          <a:latin typeface="Times New Roman" pitchFamily="18" charset="0"/>
                          <a:ea typeface="+mn-ea"/>
                          <a:cs typeface="Times New Roman" pitchFamily="18" charset="0"/>
                        </a:rPr>
                        <a:t>microsensor</a:t>
                      </a:r>
                      <a:r>
                        <a:rPr lang="en-US" sz="1400" kern="1200" dirty="0" smtClean="0">
                          <a:solidFill>
                            <a:schemeClr val="tx1"/>
                          </a:solidFill>
                          <a:effectLst/>
                          <a:latin typeface="Times New Roman" pitchFamily="18" charset="0"/>
                          <a:ea typeface="+mn-ea"/>
                          <a:cs typeface="Times New Roman" pitchFamily="18" charset="0"/>
                        </a:rPr>
                        <a:t> networks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LEACH (Low-Energy Adaptive Clustering Hierarchy).</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 Wireless Communications and Mobile Computing Conference, 2011, pp. 842–847.</a:t>
                      </a:r>
                    </a:p>
                  </a:txBody>
                  <a:tcPr anchor="ctr"/>
                </a:tc>
                <a:tc>
                  <a:txBody>
                    <a:bodyPr/>
                    <a:lstStyle/>
                    <a:p>
                      <a:pPr algn="ctr"/>
                      <a:r>
                        <a:rPr lang="en-US" sz="1400" kern="1200" dirty="0" smtClean="0">
                          <a:solidFill>
                            <a:schemeClr val="tx1"/>
                          </a:solidFill>
                          <a:effectLst/>
                          <a:latin typeface="Times New Roman" pitchFamily="18" charset="0"/>
                          <a:ea typeface="+mn-ea"/>
                          <a:cs typeface="Times New Roman" pitchFamily="18" charset="0"/>
                        </a:rPr>
                        <a:t>Y. </a:t>
                      </a:r>
                      <a:r>
                        <a:rPr lang="en-US" sz="1400" kern="1200" dirty="0" err="1" smtClean="0">
                          <a:solidFill>
                            <a:schemeClr val="tx1"/>
                          </a:solidFill>
                          <a:effectLst/>
                          <a:latin typeface="Times New Roman" pitchFamily="18" charset="0"/>
                          <a:ea typeface="+mn-ea"/>
                          <a:cs typeface="Times New Roman" pitchFamily="18" charset="0"/>
                        </a:rPr>
                        <a:t>Ebrahimi</a:t>
                      </a:r>
                      <a:r>
                        <a:rPr lang="en-US" sz="1400" kern="1200" dirty="0" smtClean="0">
                          <a:solidFill>
                            <a:schemeClr val="tx1"/>
                          </a:solidFill>
                          <a:effectLst/>
                          <a:latin typeface="Times New Roman" pitchFamily="18" charset="0"/>
                          <a:ea typeface="+mn-ea"/>
                          <a:cs typeface="Times New Roman" pitchFamily="18" charset="0"/>
                        </a:rPr>
                        <a:t> and M. </a:t>
                      </a:r>
                      <a:r>
                        <a:rPr lang="en-US" sz="1400" kern="1200" dirty="0" err="1" smtClean="0">
                          <a:solidFill>
                            <a:schemeClr val="tx1"/>
                          </a:solidFill>
                          <a:effectLst/>
                          <a:latin typeface="Times New Roman" pitchFamily="18" charset="0"/>
                          <a:ea typeface="+mn-ea"/>
                          <a:cs typeface="Times New Roman" pitchFamily="18" charset="0"/>
                        </a:rPr>
                        <a:t>Younis</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Using deceptive packets to increase base station anonymity in Wireless Sensor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a:t>
                      </a:r>
                      <a:r>
                        <a:rPr lang="en-US" sz="1400" kern="1200" dirty="0" smtClean="0">
                          <a:solidFill>
                            <a:schemeClr val="tx1"/>
                          </a:solidFill>
                          <a:effectLst/>
                          <a:latin typeface="Times New Roman" pitchFamily="18" charset="0"/>
                          <a:ea typeface="+mn-ea"/>
                          <a:cs typeface="Times New Roman" pitchFamily="18" charset="0"/>
                        </a:rPr>
                        <a:t>boosting the anonymity of the base-station</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Proceedings of the 1st ACM international workshop on Wireless sensor networks and applications. ACM, 2002</a:t>
                      </a:r>
                      <a:r>
                        <a:rPr lang="en-IN" sz="1400" kern="1200" dirty="0" smtClean="0">
                          <a:solidFill>
                            <a:schemeClr val="tx1"/>
                          </a:solidFill>
                          <a:effectLst/>
                          <a:latin typeface="Times New Roman" pitchFamily="18" charset="0"/>
                          <a:ea typeface="+mn-ea"/>
                          <a:cs typeface="Times New Roman" pitchFamily="18" charset="0"/>
                        </a:rPr>
                        <a:t>.</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err="1" smtClean="0">
                          <a:solidFill>
                            <a:schemeClr val="tx1"/>
                          </a:solidFill>
                          <a:effectLst/>
                          <a:latin typeface="Times New Roman" pitchFamily="18" charset="0"/>
                          <a:ea typeface="+mn-ea"/>
                          <a:cs typeface="Times New Roman" pitchFamily="18" charset="0"/>
                        </a:rPr>
                        <a:t>aring</a:t>
                      </a:r>
                      <a:r>
                        <a:rPr lang="en-US" sz="1400" kern="1200" dirty="0" smtClean="0">
                          <a:solidFill>
                            <a:schemeClr val="tx1"/>
                          </a:solidFill>
                          <a:effectLst/>
                          <a:latin typeface="Times New Roman" pitchFamily="18" charset="0"/>
                          <a:ea typeface="+mn-ea"/>
                          <a:cs typeface="Times New Roman" pitchFamily="18" charset="0"/>
                        </a:rPr>
                        <a:t>, Alan, et al</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Wireless sensor networks for habitat monitoring</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IN" sz="1400" kern="1200" dirty="0" smtClean="0">
                          <a:solidFill>
                            <a:schemeClr val="tx1"/>
                          </a:solidFill>
                          <a:effectLst/>
                          <a:latin typeface="Times New Roman" pitchFamily="18" charset="0"/>
                          <a:ea typeface="+mn-ea"/>
                          <a:cs typeface="Times New Roman" pitchFamily="18" charset="0"/>
                        </a:rPr>
                        <a:t>Studied about the requirements for habitat monitoring.</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2nd IEEE Saudi International Electronics, Communications and Photonics Conference (SIECPC 13), 2013, Riyadh, Saudi Arabia.</a:t>
                      </a:r>
                    </a:p>
                  </a:txBody>
                  <a:tcPr anchor="ctr"/>
                </a:tc>
                <a:tc>
                  <a:txBody>
                    <a:bodyPr/>
                    <a:lstStyle/>
                    <a:p>
                      <a:pPr marL="0" algn="ctr" defTabSz="457200" rtl="0" eaLnBrk="1" latinLnBrk="0" hangingPunct="1"/>
                      <a:r>
                        <a:rPr lang="en-IN" sz="1400" kern="1200" dirty="0" smtClean="0">
                          <a:solidFill>
                            <a:schemeClr val="tx1"/>
                          </a:solidFill>
                          <a:effectLst/>
                          <a:latin typeface="Times New Roman" pitchFamily="18" charset="0"/>
                          <a:ea typeface="+mn-ea"/>
                          <a:cs typeface="Times New Roman" pitchFamily="18" charset="0"/>
                        </a:rPr>
                        <a:t>N. </a:t>
                      </a:r>
                      <a:r>
                        <a:rPr lang="en-IN" sz="1400" kern="1200" dirty="0" err="1" smtClean="0">
                          <a:solidFill>
                            <a:schemeClr val="tx1"/>
                          </a:solidFill>
                          <a:effectLst/>
                          <a:latin typeface="Times New Roman" pitchFamily="18" charset="0"/>
                          <a:ea typeface="+mn-ea"/>
                          <a:cs typeface="Times New Roman" pitchFamily="18" charset="0"/>
                        </a:rPr>
                        <a:t>Javaid</a:t>
                      </a:r>
                      <a:r>
                        <a:rPr lang="en-IN" sz="1400" kern="1200" dirty="0" smtClean="0">
                          <a:solidFill>
                            <a:schemeClr val="tx1"/>
                          </a:solidFill>
                          <a:effectLst/>
                          <a:latin typeface="Times New Roman" pitchFamily="18" charset="0"/>
                          <a:ea typeface="+mn-ea"/>
                          <a:cs typeface="Times New Roman" pitchFamily="18" charset="0"/>
                        </a:rPr>
                        <a:t>, U. </a:t>
                      </a:r>
                      <a:r>
                        <a:rPr lang="en-IN" sz="1400" kern="1200" dirty="0" err="1" smtClean="0">
                          <a:solidFill>
                            <a:schemeClr val="tx1"/>
                          </a:solidFill>
                          <a:effectLst/>
                          <a:latin typeface="Times New Roman" pitchFamily="18" charset="0"/>
                          <a:ea typeface="+mn-ea"/>
                          <a:cs typeface="Times New Roman" pitchFamily="18" charset="0"/>
                        </a:rPr>
                        <a:t>Qasim</a:t>
                      </a:r>
                      <a:r>
                        <a:rPr lang="en-IN" sz="1400" kern="1200" dirty="0" smtClean="0">
                          <a:solidFill>
                            <a:schemeClr val="tx1"/>
                          </a:solidFill>
                          <a:effectLst/>
                          <a:latin typeface="Times New Roman" pitchFamily="18" charset="0"/>
                          <a:ea typeface="+mn-ea"/>
                          <a:cs typeface="Times New Roman" pitchFamily="18" charset="0"/>
                        </a:rPr>
                        <a:t>, Z. A. Khan, M. A. Khan, K. </a:t>
                      </a:r>
                      <a:r>
                        <a:rPr lang="en-IN" sz="1400" kern="1200" dirty="0" err="1" smtClean="0">
                          <a:solidFill>
                            <a:schemeClr val="tx1"/>
                          </a:solidFill>
                          <a:effectLst/>
                          <a:latin typeface="Times New Roman" pitchFamily="18" charset="0"/>
                          <a:ea typeface="+mn-ea"/>
                          <a:cs typeface="Times New Roman" pitchFamily="18" charset="0"/>
                        </a:rPr>
                        <a:t>Latif</a:t>
                      </a:r>
                      <a:r>
                        <a:rPr lang="en-IN" sz="1400" kern="1200" dirty="0" smtClean="0">
                          <a:solidFill>
                            <a:schemeClr val="tx1"/>
                          </a:solidFill>
                          <a:effectLst/>
                          <a:latin typeface="Times New Roman" pitchFamily="18" charset="0"/>
                          <a:ea typeface="+mn-ea"/>
                          <a:cs typeface="Times New Roman" pitchFamily="18" charset="0"/>
                        </a:rPr>
                        <a:t> and A. </a:t>
                      </a:r>
                      <a:r>
                        <a:rPr lang="en-IN" sz="1400" kern="1200" dirty="0" err="1" smtClean="0">
                          <a:solidFill>
                            <a:schemeClr val="tx1"/>
                          </a:solidFill>
                          <a:effectLst/>
                          <a:latin typeface="Times New Roman" pitchFamily="18" charset="0"/>
                          <a:ea typeface="+mn-ea"/>
                          <a:cs typeface="Times New Roman" pitchFamily="18" charset="0"/>
                        </a:rPr>
                        <a:t>Javaid</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marL="0" algn="ctr" defTabSz="457200" rtl="0" eaLnBrk="1" latinLnBrk="0" hangingPunct="1"/>
                      <a:r>
                        <a:rPr lang="en-US" sz="1400" kern="1200" dirty="0" smtClean="0">
                          <a:solidFill>
                            <a:schemeClr val="tx1"/>
                          </a:solidFill>
                          <a:effectLst/>
                          <a:latin typeface="Times New Roman" pitchFamily="18" charset="0"/>
                          <a:ea typeface="+mn-ea"/>
                          <a:cs typeface="Times New Roman" pitchFamily="18" charset="0"/>
                        </a:rPr>
                        <a:t>On Energy Efficiency and Delay Minimization in Reactive Protocols in Wireless Multi-hop Network</a:t>
                      </a:r>
                      <a:endParaRPr lang="en-US" sz="1400" kern="1200" dirty="0">
                        <a:solidFill>
                          <a:schemeClr val="tx1"/>
                        </a:solidFill>
                        <a:effectLst/>
                        <a:latin typeface="Times New Roman" pitchFamily="18" charset="0"/>
                        <a:ea typeface="+mn-ea"/>
                        <a:cs typeface="Times New Roman" pitchFamily="18" charset="0"/>
                      </a:endParaRPr>
                    </a:p>
                  </a:txBody>
                  <a:tcPr anchor="ctr"/>
                </a:tc>
                <a:tc>
                  <a:txBody>
                    <a:bodyPr/>
                    <a:lstStyle/>
                    <a:p>
                      <a:pPr algn="ctr"/>
                      <a:r>
                        <a:rPr lang="en-US" sz="1400" dirty="0" smtClean="0">
                          <a:latin typeface="Times New Roman" pitchFamily="18" charset="0"/>
                          <a:cs typeface="Times New Roman" pitchFamily="18" charset="0"/>
                        </a:rPr>
                        <a:t>Studied</a:t>
                      </a:r>
                      <a:r>
                        <a:rPr lang="en-US" sz="1400" baseline="0" dirty="0" smtClean="0">
                          <a:latin typeface="Times New Roman" pitchFamily="18" charset="0"/>
                          <a:cs typeface="Times New Roman" pitchFamily="18" charset="0"/>
                        </a:rPr>
                        <a:t> about </a:t>
                      </a:r>
                      <a:r>
                        <a:rPr lang="en-US" sz="1400" kern="1200" dirty="0" smtClean="0">
                          <a:solidFill>
                            <a:schemeClr val="tx1"/>
                          </a:solidFill>
                          <a:effectLst/>
                          <a:latin typeface="Times New Roman" pitchFamily="18" charset="0"/>
                          <a:ea typeface="+mn-ea"/>
                          <a:cs typeface="Times New Roman" pitchFamily="18" charset="0"/>
                        </a:rPr>
                        <a:t>NS2 tool, Linear Programming models (</a:t>
                      </a:r>
                      <a:r>
                        <a:rPr lang="en-US" sz="1400" kern="1200" dirty="0" err="1" smtClean="0">
                          <a:solidFill>
                            <a:schemeClr val="tx1"/>
                          </a:solidFill>
                          <a:effectLst/>
                          <a:latin typeface="Times New Roman" pitchFamily="18" charset="0"/>
                          <a:ea typeface="+mn-ea"/>
                          <a:cs typeface="Times New Roman" pitchFamily="18" charset="0"/>
                        </a:rPr>
                        <a:t>LP_models</a:t>
                      </a:r>
                      <a:r>
                        <a:rPr lang="en-US" sz="1400" kern="1200" dirty="0" smtClean="0">
                          <a:solidFill>
                            <a:schemeClr val="tx1"/>
                          </a:solidFill>
                          <a:effectLst/>
                          <a:latin typeface="Times New Roman" pitchFamily="18" charset="0"/>
                          <a:ea typeface="+mn-ea"/>
                          <a:cs typeface="Times New Roman" pitchFamily="18" charset="0"/>
                        </a:rPr>
                        <a:t>) </a:t>
                      </a:r>
                      <a:endParaRPr lang="en-US" sz="1400" dirty="0">
                        <a:latin typeface="Times New Roman" pitchFamily="18" charset="0"/>
                        <a:cs typeface="Times New Roman" pitchFamily="18" charset="0"/>
                      </a:endParaRPr>
                    </a:p>
                  </a:txBody>
                  <a:tcPr anchor="ctr"/>
                </a:tc>
                <a:extLst>
                  <a:ext uri="{0D108BD9-81ED-4DB2-BD59-A6C34878D82A}">
                    <a16:rowId xmlns="" xmlns:a16="http://schemas.microsoft.com/office/drawing/2014/main" val="10005"/>
                  </a:ext>
                </a:extLst>
              </a:tr>
            </a:tbl>
          </a:graphicData>
        </a:graphic>
      </p:graphicFrame>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40024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132763"/>
            <a:ext cx="8915400" cy="5445457"/>
          </a:xfrm>
        </p:spPr>
        <p:txBody>
          <a:bodyPr>
            <a:normAutofit/>
          </a:bodyPr>
          <a:lstStyle/>
          <a:p>
            <a:pPr>
              <a:lnSpc>
                <a:spcPct val="150000"/>
              </a:lnSpc>
              <a:buFont typeface="Wingdings" pitchFamily="2" charset="2"/>
              <a:buChar char="§"/>
            </a:pPr>
            <a:r>
              <a:rPr lang="en-IN" sz="1400" dirty="0">
                <a:latin typeface="Times New Roman" pitchFamily="18" charset="0"/>
                <a:cs typeface="Times New Roman" pitchFamily="18" charset="0"/>
              </a:rPr>
              <a:t>Improved energy-efficient clustering protocol (IEECP) </a:t>
            </a:r>
            <a:r>
              <a:rPr lang="en-US" sz="1400" dirty="0">
                <a:latin typeface="Times New Roman" pitchFamily="18" charset="0"/>
                <a:cs typeface="Times New Roman" pitchFamily="18" charset="0"/>
              </a:rPr>
              <a:t>The proposed protocol reduces and balances the energy consumption of nodes by improving the clustering structure, where IEECP is suitable for networks that require a long lifetime. The evaluation results prove that the IEECP performs better than existing protocols.</a:t>
            </a:r>
          </a:p>
          <a:p>
            <a:pPr>
              <a:lnSpc>
                <a:spcPct val="150000"/>
              </a:lnSpc>
              <a:buFont typeface="Wingdings" pitchFamily="2" charset="2"/>
              <a:buChar char="§"/>
            </a:pPr>
            <a:r>
              <a:rPr lang="en-US" sz="1400" dirty="0">
                <a:latin typeface="Times New Roman" pitchFamily="18" charset="0"/>
                <a:cs typeface="Times New Roman" pitchFamily="18" charset="0"/>
              </a:rPr>
              <a:t>First, an optimal number of clusters is determined for the overlapping balanced clusters. Then, the balanced-static clusters are formed on the basis of a modified fuzzy C-means algorithm by combining this algorithm with a mechanism to reduce and balance the energy consumption of the sensor nodes. Lastly, cluster heads (CHs) are selected in optimal locations with rotation of the CH function among members of the cluster based on a new CH selection-rotation algorithm by integrating a back-off timer mechanism for CH selection and rotation mechanism for CH rotation.</a:t>
            </a:r>
          </a:p>
          <a:p>
            <a:pPr>
              <a:lnSpc>
                <a:spcPct val="150000"/>
              </a:lnSpc>
              <a:buFont typeface="Wingdings" pitchFamily="2" charset="2"/>
              <a:buChar char="§"/>
            </a:pPr>
            <a:r>
              <a:rPr lang="en-US" sz="1400" dirty="0">
                <a:latin typeface="Times New Roman" pitchFamily="18" charset="0"/>
                <a:cs typeface="Times New Roman" pitchFamily="18" charset="0"/>
              </a:rPr>
              <a:t>The proposed protocol which consists of three parts: determination of the optimal number of clusters based on a modified mathematical model, formation of balanced clusters based on a modified Fuzzy C-means (M-FCM) and selection and rotation of the CH for clusters based on the </a:t>
            </a:r>
            <a:r>
              <a:rPr lang="en-IN" sz="1400" dirty="0">
                <a:latin typeface="Times New Roman" pitchFamily="18" charset="0"/>
                <a:cs typeface="Times New Roman" pitchFamily="18" charset="0"/>
              </a:rPr>
              <a:t>CH selection-rotation algorithm (CHSRA).</a:t>
            </a:r>
          </a:p>
        </p:txBody>
      </p:sp>
      <p:pic>
        <p:nvPicPr>
          <p:cNvPr id="5" name="Picture 4"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5993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a:t>
            </a:r>
            <a:r>
              <a:rPr lang="en-US" sz="2400" b="1" dirty="0" smtClean="0">
                <a:latin typeface="Times New Roman" panose="02020603050405020304" pitchFamily="18" charset="0"/>
                <a:cs typeface="Times New Roman" panose="02020603050405020304" pitchFamily="18" charset="0"/>
              </a:rPr>
              <a:t>methods: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389220" y="1188667"/>
            <a:ext cx="10229994" cy="51400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buNone/>
            </a:pPr>
            <a:endParaRPr lang="en-US" sz="1500" dirty="0" smtClean="0">
              <a:latin typeface="Times New Roman" pitchFamily="18" charset="0"/>
              <a:cs typeface="Times New Roman" pitchFamily="18" charset="0"/>
            </a:endParaRPr>
          </a:p>
          <a:p>
            <a:r>
              <a:rPr lang="en-IN" sz="1700" dirty="0">
                <a:latin typeface="Times New Roman" pitchFamily="18" charset="0"/>
                <a:cs typeface="Times New Roman" pitchFamily="18" charset="0"/>
              </a:rPr>
              <a:t>1. Complexity.</a:t>
            </a:r>
            <a:endParaRPr lang="en-GB" sz="1700" dirty="0">
              <a:latin typeface="Times New Roman" pitchFamily="18" charset="0"/>
              <a:cs typeface="Times New Roman" pitchFamily="18" charset="0"/>
            </a:endParaRPr>
          </a:p>
          <a:p>
            <a:r>
              <a:rPr lang="en-IN" sz="1700" dirty="0">
                <a:latin typeface="Times New Roman" pitchFamily="18" charset="0"/>
                <a:cs typeface="Times New Roman" pitchFamily="18" charset="0"/>
              </a:rPr>
              <a:t>2. More energy consumption</a:t>
            </a:r>
            <a:r>
              <a:rPr lang="en-IN" sz="2000" dirty="0" smtClean="0"/>
              <a:t>.</a:t>
            </a:r>
            <a:endParaRPr lang="en-US" sz="2000" dirty="0">
              <a:latin typeface="Times New Roman" pitchFamily="18" charset="0"/>
              <a:cs typeface="Times New Roman" pitchFamily="18" charset="0"/>
            </a:endParaRPr>
          </a:p>
          <a:p>
            <a:pPr marL="0" lvl="0" indent="0" algn="just">
              <a:lnSpc>
                <a:spcPct val="150000"/>
              </a:lnSpc>
              <a:buNone/>
            </a:pPr>
            <a:endParaRPr lang="en-US" sz="2000" dirty="0">
              <a:latin typeface="Times New Roman" pitchFamily="18" charset="0"/>
              <a:cs typeface="Times New Roman" pitchFamily="18" charset="0"/>
            </a:endParaRPr>
          </a:p>
          <a:p>
            <a:pPr marL="0" lv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endParaRPr>
          </a:p>
          <a:p>
            <a:pPr marL="0" indent="0">
              <a:buFont typeface="Wingdings 3" charset="2"/>
              <a:buNone/>
            </a:pPr>
            <a:endParaRPr lang="en-US" dirty="0"/>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868269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92925" y="624110"/>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
        <p:nvSpPr>
          <p:cNvPr id="3" name="Content Placeholder 2"/>
          <p:cNvSpPr>
            <a:spLocks noGrp="1"/>
          </p:cNvSpPr>
          <p:nvPr>
            <p:ph idx="1"/>
          </p:nvPr>
        </p:nvSpPr>
        <p:spPr>
          <a:xfrm>
            <a:off x="1177636" y="1392900"/>
            <a:ext cx="10326976" cy="5326555"/>
          </a:xfrm>
        </p:spPr>
        <p:txBody>
          <a:bodyPr>
            <a:normAutofit/>
          </a:bodyPr>
          <a:lstStyle/>
          <a:p>
            <a:pPr>
              <a:lnSpc>
                <a:spcPct val="150000"/>
              </a:lnSpc>
              <a:buFont typeface="Wingdings" pitchFamily="2" charset="2"/>
              <a:buChar char="§"/>
            </a:pPr>
            <a:endParaRPr lang="en-US" sz="2000" dirty="0">
              <a:latin typeface="Times New Roman" pitchFamily="18" charset="0"/>
              <a:cs typeface="Times New Roman" pitchFamily="18" charset="0"/>
            </a:endParaRPr>
          </a:p>
          <a:p>
            <a:pPr algn="just">
              <a:lnSpc>
                <a:spcPct val="150000"/>
              </a:lnSpc>
            </a:pPr>
            <a:endParaRPr lang="en-IN" sz="1400" dirty="0">
              <a:latin typeface="Times New Roman" pitchFamily="18" charset="0"/>
              <a:cs typeface="Times New Roman" pitchFamily="18" charset="0"/>
            </a:endParaRPr>
          </a:p>
        </p:txBody>
      </p:sp>
      <p:sp>
        <p:nvSpPr>
          <p:cNvPr id="9" name="Rectangle 8"/>
          <p:cNvSpPr/>
          <p:nvPr/>
        </p:nvSpPr>
        <p:spPr>
          <a:xfrm>
            <a:off x="2308194" y="1392900"/>
            <a:ext cx="6835806" cy="5124480"/>
          </a:xfrm>
          <a:prstGeom prst="rect">
            <a:avLst/>
          </a:prstGeom>
        </p:spPr>
        <p:txBody>
          <a:bodyPr wrap="square">
            <a:spAutoFit/>
          </a:bodyPr>
          <a:lstStyle/>
          <a:p>
            <a:pPr marL="342900" lvl="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A new technique to reduce energy use while increasing throughput.</a:t>
            </a:r>
          </a:p>
          <a:p>
            <a:pPr marL="342900" lvl="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 Our contribution consists of the following:</a:t>
            </a:r>
          </a:p>
          <a:p>
            <a:pPr marL="342900" lvl="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The stability period of our proposed scheme is longer. Nodes are able to stay alive for longer periods of time while using the least amount of energy possible. </a:t>
            </a:r>
          </a:p>
          <a:p>
            <a:pPr marL="342900" lvl="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High throughput is aided by a long stability period and low node energy consumption.</a:t>
            </a:r>
          </a:p>
          <a:p>
            <a:pPr marL="342900" lvl="0" indent="-342900" defTabSz="457200">
              <a:lnSpc>
                <a:spcPct val="150000"/>
              </a:lnSpc>
              <a:spcBef>
                <a:spcPts val="1000"/>
              </a:spcBef>
              <a:buClr>
                <a:schemeClr val="accent1"/>
              </a:buClr>
              <a:buFont typeface="Wingdings" pitchFamily="2" charset="2"/>
              <a:buChar char="§"/>
            </a:pPr>
            <a:r>
              <a:rPr lang="en-US" sz="1400" dirty="0" smtClean="0">
                <a:solidFill>
                  <a:schemeClr val="tx1">
                    <a:lumMod val="75000"/>
                    <a:lumOff val="25000"/>
                  </a:schemeClr>
                </a:solidFill>
                <a:latin typeface="Times New Roman" pitchFamily="18" charset="0"/>
                <a:cs typeface="Times New Roman" pitchFamily="18" charset="0"/>
              </a:rPr>
              <a:t>We </a:t>
            </a:r>
            <a:r>
              <a:rPr lang="en-US" sz="1400" dirty="0">
                <a:solidFill>
                  <a:schemeClr val="tx1">
                    <a:lumMod val="75000"/>
                    <a:lumOff val="25000"/>
                  </a:schemeClr>
                </a:solidFill>
                <a:latin typeface="Times New Roman" pitchFamily="18" charset="0"/>
                <a:cs typeface="Times New Roman" pitchFamily="18" charset="0"/>
              </a:rPr>
              <a:t>deploy numerous nodes in a region under this scheme. The power and compute capability of all sensor nodes are identical. </a:t>
            </a:r>
          </a:p>
          <a:p>
            <a:pPr marL="342900" lvl="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Two nodes are chosen, and these two nodes will transport data directly to the sink</a:t>
            </a:r>
          </a:p>
          <a:p>
            <a:pPr marL="342900" lvl="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A. Proposed Protocol:</a:t>
            </a:r>
          </a:p>
          <a:p>
            <a:pPr marL="342900" indent="-342900" defTabSz="457200">
              <a:lnSpc>
                <a:spcPct val="150000"/>
              </a:lnSpc>
              <a:spcBef>
                <a:spcPts val="1000"/>
              </a:spcBef>
              <a:buClr>
                <a:schemeClr val="accent1"/>
              </a:buClr>
              <a:buFont typeface="Wingdings" pitchFamily="2" charset="2"/>
              <a:buChar char="§"/>
            </a:pPr>
            <a:r>
              <a:rPr lang="en-US" sz="1400" dirty="0" smtClean="0">
                <a:solidFill>
                  <a:schemeClr val="tx1">
                    <a:lumMod val="75000"/>
                    <a:lumOff val="25000"/>
                  </a:schemeClr>
                </a:solidFill>
                <a:latin typeface="Times New Roman" pitchFamily="18" charset="0"/>
                <a:cs typeface="Times New Roman" pitchFamily="18" charset="0"/>
              </a:rPr>
              <a:t>First </a:t>
            </a:r>
            <a:r>
              <a:rPr lang="en-US" sz="1400" dirty="0">
                <a:solidFill>
                  <a:schemeClr val="tx1">
                    <a:lumMod val="75000"/>
                    <a:lumOff val="25000"/>
                  </a:schemeClr>
                </a:solidFill>
                <a:latin typeface="Times New Roman" pitchFamily="18" charset="0"/>
                <a:cs typeface="Times New Roman" pitchFamily="18" charset="0"/>
              </a:rPr>
              <a:t>Phase</a:t>
            </a:r>
          </a:p>
          <a:p>
            <a:pPr marL="34290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Forwarder Node </a:t>
            </a:r>
            <a:r>
              <a:rPr lang="en-US" sz="1400" dirty="0" smtClean="0">
                <a:solidFill>
                  <a:schemeClr val="tx1">
                    <a:lumMod val="75000"/>
                    <a:lumOff val="25000"/>
                  </a:schemeClr>
                </a:solidFill>
                <a:latin typeface="Times New Roman" pitchFamily="18" charset="0"/>
                <a:cs typeface="Times New Roman" pitchFamily="18" charset="0"/>
              </a:rPr>
              <a:t>Selection</a:t>
            </a:r>
            <a:endParaRPr lang="en-US" sz="1400" dirty="0">
              <a:solidFill>
                <a:schemeClr val="tx1">
                  <a:lumMod val="75000"/>
                  <a:lumOff val="25000"/>
                </a:schemeClr>
              </a:solidFill>
              <a:latin typeface="Times New Roman" pitchFamily="18" charset="0"/>
              <a:cs typeface="Times New Roman" pitchFamily="18" charset="0"/>
            </a:endParaRPr>
          </a:p>
          <a:p>
            <a:pPr marL="342900" indent="-342900" defTabSz="457200">
              <a:lnSpc>
                <a:spcPct val="150000"/>
              </a:lnSpc>
              <a:spcBef>
                <a:spcPts val="1000"/>
              </a:spcBef>
              <a:buClr>
                <a:schemeClr val="accent1"/>
              </a:buClr>
              <a:buFont typeface="Wingdings" pitchFamily="2" charset="2"/>
              <a:buChar char="§"/>
            </a:pPr>
            <a:r>
              <a:rPr lang="en-US" sz="1400" dirty="0">
                <a:solidFill>
                  <a:schemeClr val="tx1">
                    <a:lumMod val="75000"/>
                    <a:lumOff val="25000"/>
                  </a:schemeClr>
                </a:solidFill>
                <a:latin typeface="Times New Roman" pitchFamily="18" charset="0"/>
                <a:cs typeface="Times New Roman" pitchFamily="18" charset="0"/>
              </a:rPr>
              <a:t>Scheduling</a:t>
            </a:r>
          </a:p>
        </p:txBody>
      </p:sp>
    </p:spTree>
    <p:extLst>
      <p:ext uri="{BB962C8B-B14F-4D97-AF65-F5344CB8AC3E}">
        <p14:creationId xmlns:p14="http://schemas.microsoft.com/office/powerpoint/2010/main" val="501360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F</a:t>
            </a:r>
            <a:r>
              <a:rPr lang="en-US" sz="4000" b="1" dirty="0" smtClean="0"/>
              <a:t>irst Phase</a:t>
            </a:r>
            <a:r>
              <a:rPr lang="en-US" sz="4000" b="1" dirty="0"/>
              <a:t/>
            </a:r>
            <a:br>
              <a:rPr lang="en-US" sz="4000" b="1" dirty="0"/>
            </a:br>
            <a:endParaRPr lang="en-US" sz="4000" b="1" dirty="0"/>
          </a:p>
        </p:txBody>
      </p:sp>
      <p:sp>
        <p:nvSpPr>
          <p:cNvPr id="3" name="Content Placeholder 2"/>
          <p:cNvSpPr>
            <a:spLocks noGrp="1"/>
          </p:cNvSpPr>
          <p:nvPr>
            <p:ph idx="1"/>
          </p:nvPr>
        </p:nvSpPr>
        <p:spPr/>
        <p:txBody>
          <a:bodyPr>
            <a:normAutofit/>
          </a:bodyPr>
          <a:lstStyle/>
          <a:p>
            <a:pPr algn="just">
              <a:buClr>
                <a:schemeClr val="accent1"/>
              </a:buClr>
              <a:buFont typeface="Wingdings" pitchFamily="2" charset="2"/>
              <a:buChar char="§"/>
            </a:pPr>
            <a:r>
              <a:rPr lang="en-US" sz="1900" dirty="0">
                <a:latin typeface="Times New Roman" pitchFamily="18" charset="0"/>
                <a:cs typeface="Times New Roman" pitchFamily="18" charset="0"/>
              </a:rPr>
              <a:t>Sink broadcasts its location through short information packet</a:t>
            </a:r>
          </a:p>
          <a:p>
            <a:pPr algn="just">
              <a:buClr>
                <a:schemeClr val="accent1"/>
              </a:buClr>
              <a:buFont typeface="Wingdings" pitchFamily="2" charset="2"/>
              <a:buChar char="§"/>
            </a:pPr>
            <a:r>
              <a:rPr lang="en-US" sz="1900" dirty="0">
                <a:latin typeface="Times New Roman" pitchFamily="18" charset="0"/>
                <a:cs typeface="Times New Roman" pitchFamily="18" charset="0"/>
              </a:rPr>
              <a:t>Sensor nodes store the location of sink</a:t>
            </a:r>
          </a:p>
          <a:p>
            <a:pPr algn="just">
              <a:buClr>
                <a:schemeClr val="accent1"/>
              </a:buClr>
              <a:buFont typeface="Wingdings" pitchFamily="2" charset="2"/>
              <a:buChar char="§"/>
            </a:pPr>
            <a:r>
              <a:rPr lang="en-US" sz="1900" dirty="0">
                <a:latin typeface="Times New Roman" pitchFamily="18" charset="0"/>
                <a:cs typeface="Times New Roman" pitchFamily="18" charset="0"/>
              </a:rPr>
              <a:t>Each sensor transmits short information packet to sink which contains node ID, its residual energy and location</a:t>
            </a:r>
          </a:p>
          <a:p>
            <a:pPr algn="just">
              <a:buClr>
                <a:schemeClr val="accent1"/>
              </a:buClr>
              <a:buFont typeface="Wingdings" pitchFamily="2" charset="2"/>
              <a:buChar char="§"/>
            </a:pPr>
            <a:r>
              <a:rPr lang="en-US" sz="1900" dirty="0">
                <a:latin typeface="Times New Roman" pitchFamily="18" charset="0"/>
                <a:cs typeface="Times New Roman" pitchFamily="18" charset="0"/>
              </a:rPr>
              <a:t>Sink broadcasts information to all sensors</a:t>
            </a:r>
          </a:p>
        </p:txBody>
      </p:sp>
    </p:spTree>
    <p:extLst>
      <p:ext uri="{BB962C8B-B14F-4D97-AF65-F5344CB8AC3E}">
        <p14:creationId xmlns:p14="http://schemas.microsoft.com/office/powerpoint/2010/main" val="2152247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2165</TotalTime>
  <Words>1623</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Droid Sans Fallback</vt:lpstr>
      <vt:lpstr>Times New Roman</vt:lpstr>
      <vt:lpstr>Wingdings</vt:lpstr>
      <vt:lpstr>Wingdings 3</vt:lpstr>
      <vt:lpstr>Wisp</vt:lpstr>
      <vt:lpstr>PowerPoint Presentation</vt:lpstr>
      <vt:lpstr>Index </vt:lpstr>
      <vt:lpstr>Abstract</vt:lpstr>
      <vt:lpstr>Introduction:   </vt:lpstr>
      <vt:lpstr>Literature review:  </vt:lpstr>
      <vt:lpstr>Existing methods: </vt:lpstr>
      <vt:lpstr>PowerPoint Presentation</vt:lpstr>
      <vt:lpstr>Proposed method:</vt:lpstr>
      <vt:lpstr>First Phase </vt:lpstr>
      <vt:lpstr>Forwarder Node Selection  </vt:lpstr>
      <vt:lpstr>Scheduling </vt:lpstr>
      <vt:lpstr>BLOCK DIAGRAM</vt:lpstr>
      <vt:lpstr>Advantages of Proposed method: </vt:lpstr>
      <vt:lpstr>Applications:</vt:lpstr>
      <vt:lpstr>Hardware and Software Requirements: </vt:lpstr>
      <vt:lpstr>Results and Discussions:</vt:lpstr>
      <vt:lpstr>CONCLUSION:</vt:lpstr>
      <vt:lpstr>References: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259</cp:revision>
  <dcterms:created xsi:type="dcterms:W3CDTF">2020-06-29T09:16:21Z</dcterms:created>
  <dcterms:modified xsi:type="dcterms:W3CDTF">2023-04-06T09:22:44Z</dcterms:modified>
</cp:coreProperties>
</file>