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58" r:id="rId4"/>
    <p:sldId id="259" r:id="rId5"/>
    <p:sldId id="282" r:id="rId6"/>
    <p:sldId id="270" r:id="rId7"/>
    <p:sldId id="262" r:id="rId8"/>
    <p:sldId id="263" r:id="rId9"/>
    <p:sldId id="291" r:id="rId10"/>
    <p:sldId id="264" r:id="rId11"/>
    <p:sldId id="290" r:id="rId12"/>
    <p:sldId id="273"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5018" autoAdjust="0"/>
  </p:normalViewPr>
  <p:slideViewPr>
    <p:cSldViewPr snapToGrid="0">
      <p:cViewPr varScale="1">
        <p:scale>
          <a:sx n="70" d="100"/>
          <a:sy n="70"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13-01-2023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1/13/2023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423780" y="1994144"/>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b="1" dirty="0" smtClean="0">
                <a:solidFill>
                  <a:schemeClr val="accent2">
                    <a:lumMod val="75000"/>
                  </a:schemeClr>
                </a:solidFill>
                <a:latin typeface="Times New Roman" panose="02020603050405020304" pitchFamily="18" charset="0"/>
                <a:cs typeface="Times New Roman" panose="02020603050405020304" pitchFamily="18" charset="0"/>
              </a:rPr>
              <a:t>DIGITAL SIGNAL PROCESSING TECHNIQUES FOR REMOVING NOISE FROM ECG SIGNAL</a:t>
            </a:r>
            <a:endParaRPr lang="en-US" altLang="en-US" b="1" dirty="0">
              <a:solidFill>
                <a:schemeClr val="accent2">
                  <a:lumMod val="75000"/>
                </a:schemeClr>
              </a:solidFill>
              <a:latin typeface="Arial" panose="020B0604020202020204" pitchFamily="34"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77090"/>
            <a:ext cx="8911687" cy="831273"/>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1482438" y="1163471"/>
            <a:ext cx="10709562" cy="1509196"/>
          </a:xfrm>
          <a:prstGeom prst="rect">
            <a:avLst/>
          </a:prstGeom>
          <a:noFill/>
        </p:spPr>
        <p:txBody>
          <a:bodyPr wrap="square" rtlCol="0">
            <a:spAutoFit/>
          </a:bodyPr>
          <a:lstStyle/>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The </a:t>
            </a:r>
            <a:r>
              <a:rPr lang="en-US" sz="2000" dirty="0">
                <a:solidFill>
                  <a:schemeClr val="tx1">
                    <a:lumMod val="75000"/>
                    <a:lumOff val="25000"/>
                  </a:schemeClr>
                </a:solidFill>
                <a:latin typeface="Times New Roman" pitchFamily="18" charset="0"/>
                <a:cs typeface="Times New Roman" pitchFamily="18" charset="0"/>
              </a:rPr>
              <a:t>SFPE algorithm is quite good at thresholding.</a:t>
            </a:r>
          </a:p>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SFPE </a:t>
            </a:r>
            <a:r>
              <a:rPr lang="en-US" sz="2000" dirty="0">
                <a:solidFill>
                  <a:schemeClr val="tx1">
                    <a:lumMod val="75000"/>
                    <a:lumOff val="25000"/>
                  </a:schemeClr>
                </a:solidFill>
                <a:latin typeface="Times New Roman" pitchFamily="18" charset="0"/>
                <a:cs typeface="Times New Roman" pitchFamily="18" charset="0"/>
              </a:rPr>
              <a:t>algorithm is effective in the case of low amplitude peaks.</a:t>
            </a:r>
          </a:p>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SFPE </a:t>
            </a:r>
            <a:r>
              <a:rPr lang="en-US" sz="2000" dirty="0">
                <a:solidFill>
                  <a:schemeClr val="tx1">
                    <a:lumMod val="75000"/>
                    <a:lumOff val="25000"/>
                  </a:schemeClr>
                </a:solidFill>
                <a:latin typeface="Times New Roman" pitchFamily="18" charset="0"/>
                <a:cs typeface="Times New Roman" pitchFamily="18" charset="0"/>
              </a:rPr>
              <a:t>algorithm is also effective in the case of removing noise that degrades the signal.</a:t>
            </a: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itchFamily="2" charset="2"/>
              <a:buChar char="§"/>
            </a:pPr>
            <a:r>
              <a:rPr lang="en-US" sz="2100" dirty="0">
                <a:latin typeface="Times New Roman" pitchFamily="18" charset="0"/>
                <a:cs typeface="Times New Roman" pitchFamily="18" charset="0"/>
              </a:rPr>
              <a:t>Applied in DSP </a:t>
            </a:r>
            <a:r>
              <a:rPr lang="en-US" sz="2100" dirty="0" smtClean="0">
                <a:latin typeface="Times New Roman" pitchFamily="18" charset="0"/>
                <a:cs typeface="Times New Roman" pitchFamily="18" charset="0"/>
              </a:rPr>
              <a:t>applications</a:t>
            </a:r>
            <a:endParaRPr lang="en-US" sz="2100" dirty="0">
              <a:latin typeface="Times New Roman" pitchFamily="18" charset="0"/>
              <a:cs typeface="Times New Roman" pitchFamily="18" charset="0"/>
            </a:endParaRPr>
          </a:p>
          <a:p>
            <a:pPr>
              <a:lnSpc>
                <a:spcPct val="130000"/>
              </a:lnSpc>
              <a:buFont typeface="Wingdings" pitchFamily="2" charset="2"/>
              <a:buChar char="§"/>
            </a:pPr>
            <a:r>
              <a:rPr lang="en-US" sz="2100" dirty="0" smtClean="0">
                <a:latin typeface="Times New Roman" pitchFamily="18" charset="0"/>
                <a:cs typeface="Times New Roman" pitchFamily="18" charset="0"/>
              </a:rPr>
              <a:t>ECG </a:t>
            </a:r>
            <a:r>
              <a:rPr lang="en-US" sz="2100" dirty="0">
                <a:latin typeface="Times New Roman" pitchFamily="18" charset="0"/>
                <a:cs typeface="Times New Roman" pitchFamily="18" charset="0"/>
              </a:rPr>
              <a:t>Peak </a:t>
            </a:r>
            <a:r>
              <a:rPr lang="en-US" sz="2100" dirty="0" smtClean="0">
                <a:latin typeface="Times New Roman" pitchFamily="18" charset="0"/>
                <a:cs typeface="Times New Roman" pitchFamily="18" charset="0"/>
              </a:rPr>
              <a:t>Detection</a:t>
            </a:r>
            <a:endParaRPr lang="en-US" sz="2100" dirty="0">
              <a:latin typeface="Times New Roman" pitchFamily="18" charset="0"/>
              <a:cs typeface="Times New Roman" pitchFamily="18" charset="0"/>
            </a:endParaRPr>
          </a:p>
          <a:p>
            <a:pPr>
              <a:lnSpc>
                <a:spcPct val="130000"/>
              </a:lnSpc>
              <a:buFont typeface="Wingdings" pitchFamily="2" charset="2"/>
              <a:buChar char="§"/>
            </a:pPr>
            <a:r>
              <a:rPr lang="en-US" sz="2100" dirty="0" smtClean="0">
                <a:latin typeface="Times New Roman" pitchFamily="18" charset="0"/>
                <a:cs typeface="Times New Roman" pitchFamily="18" charset="0"/>
              </a:rPr>
              <a:t>Bio-Medical </a:t>
            </a:r>
            <a:r>
              <a:rPr lang="en-US" sz="2100" dirty="0">
                <a:latin typeface="Times New Roman" pitchFamily="18" charset="0"/>
                <a:cs typeface="Times New Roman" pitchFamily="18" charset="0"/>
              </a:rPr>
              <a:t>Signal </a:t>
            </a:r>
            <a:r>
              <a:rPr lang="en-US" sz="2100" dirty="0" smtClean="0">
                <a:latin typeface="Times New Roman" pitchFamily="18" charset="0"/>
                <a:cs typeface="Times New Roman" pitchFamily="18" charset="0"/>
              </a:rPr>
              <a:t>Processing</a:t>
            </a:r>
            <a:endParaRPr lang="en-US" sz="2100" dirty="0">
              <a:latin typeface="Times New Roman" pitchFamily="18" charset="0"/>
              <a:cs typeface="Times New Roman" pitchFamily="18" charset="0"/>
            </a:endParaRPr>
          </a:p>
          <a:p>
            <a:pPr>
              <a:lnSpc>
                <a:spcPct val="130000"/>
              </a:lnSpc>
              <a:buFont typeface="Wingdings" pitchFamily="2" charset="2"/>
              <a:buChar char="§"/>
            </a:pPr>
            <a:r>
              <a:rPr lang="en-US" sz="2100" dirty="0" smtClean="0">
                <a:latin typeface="Times New Roman" pitchFamily="18" charset="0"/>
                <a:cs typeface="Times New Roman" pitchFamily="18" charset="0"/>
              </a:rPr>
              <a:t>Image Processing</a:t>
            </a:r>
            <a:endParaRPr lang="en-US" sz="2100" dirty="0">
              <a:latin typeface="Times New Roman" pitchFamily="18" charset="0"/>
              <a:cs typeface="Times New Roman" pitchFamily="18" charset="0"/>
            </a:endParaRPr>
          </a:p>
          <a:p>
            <a:pPr>
              <a:lnSpc>
                <a:spcPct val="130000"/>
              </a:lnSpc>
              <a:buFont typeface="Wingdings" pitchFamily="2" charset="2"/>
              <a:buChar char="§"/>
            </a:pPr>
            <a:endParaRPr lang="en-IN" sz="2100" dirty="0" smtClean="0">
              <a:latin typeface="Times New Roman" pitchFamily="18" charset="0"/>
              <a:cs typeface="Times New Roman" pitchFamily="18" charset="0"/>
            </a:endParaRPr>
          </a:p>
          <a:p>
            <a:pPr>
              <a:lnSpc>
                <a:spcPct val="130000"/>
              </a:lnSpc>
              <a:buFont typeface="Wingdings" pitchFamily="2" charset="2"/>
              <a:buChar char="§"/>
            </a:pPr>
            <a:endParaRPr lang="en-IN" dirty="0"/>
          </a:p>
        </p:txBody>
      </p:sp>
    </p:spTree>
    <p:extLst>
      <p:ext uri="{BB962C8B-B14F-4D97-AF65-F5344CB8AC3E}">
        <p14:creationId xmlns:p14="http://schemas.microsoft.com/office/powerpoint/2010/main" val="247767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67008" y="678874"/>
            <a:ext cx="10612580" cy="5299810"/>
          </a:xfrm>
        </p:spPr>
        <p:txBody>
          <a:bodyPr>
            <a:noAutofit/>
          </a:bodyPr>
          <a:lstStyle/>
          <a:p>
            <a:pPr algn="just">
              <a:lnSpc>
                <a:spcPct val="150000"/>
              </a:lnSpc>
            </a:pPr>
            <a:r>
              <a:rPr lang="en-IN" dirty="0">
                <a:latin typeface="Times New Roman" pitchFamily="18" charset="0"/>
                <a:cs typeface="Times New Roman" pitchFamily="18" charset="0"/>
              </a:rPr>
              <a:t>[1] T. Sharma and K. K. Sharma, ‘‘QRS complex detection in ECG signals using locally adaptive weighted total variation </a:t>
            </a:r>
            <a:r>
              <a:rPr lang="en-IN" dirty="0" err="1">
                <a:latin typeface="Times New Roman" pitchFamily="18" charset="0"/>
                <a:cs typeface="Times New Roman" pitchFamily="18" charset="0"/>
              </a:rPr>
              <a:t>denoising</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Comput</a:t>
            </a:r>
            <a:r>
              <a:rPr lang="en-IN" dirty="0">
                <a:latin typeface="Times New Roman" pitchFamily="18" charset="0"/>
                <a:cs typeface="Times New Roman" pitchFamily="18" charset="0"/>
              </a:rPr>
              <a:t>. Biol. Med., vol. 87, pp. 187–199, Aug. 2017. </a:t>
            </a:r>
          </a:p>
          <a:p>
            <a:pPr algn="just">
              <a:lnSpc>
                <a:spcPct val="150000"/>
              </a:lnSpc>
            </a:pPr>
            <a:r>
              <a:rPr lang="en-IN" dirty="0">
                <a:latin typeface="Times New Roman" pitchFamily="18" charset="0"/>
                <a:cs typeface="Times New Roman" pitchFamily="18" charset="0"/>
              </a:rPr>
              <a:t> [2] B.-U. Kohler, C. </a:t>
            </a:r>
            <a:r>
              <a:rPr lang="en-IN" dirty="0" err="1">
                <a:latin typeface="Times New Roman" pitchFamily="18" charset="0"/>
                <a:cs typeface="Times New Roman" pitchFamily="18" charset="0"/>
              </a:rPr>
              <a:t>Hennig</a:t>
            </a:r>
            <a:r>
              <a:rPr lang="en-IN" dirty="0">
                <a:latin typeface="Times New Roman" pitchFamily="18" charset="0"/>
                <a:cs typeface="Times New Roman" pitchFamily="18" charset="0"/>
              </a:rPr>
              <a:t>, and R. </a:t>
            </a:r>
            <a:r>
              <a:rPr lang="en-IN" dirty="0" err="1">
                <a:latin typeface="Times New Roman" pitchFamily="18" charset="0"/>
                <a:cs typeface="Times New Roman" pitchFamily="18" charset="0"/>
              </a:rPr>
              <a:t>Orglmeister</a:t>
            </a:r>
            <a:r>
              <a:rPr lang="en-IN" dirty="0">
                <a:latin typeface="Times New Roman" pitchFamily="18" charset="0"/>
                <a:cs typeface="Times New Roman" pitchFamily="18" charset="0"/>
              </a:rPr>
              <a:t>, ‘‘The principles of software QRS detection,’’ IEEE Eng. Med. Biol. Mag., vol. 21, no. 1, pp. 42–57, Aug. 2002R. Nicole, “Title of paper with only first word capitalized,” J. Name Stand. Abbrev., in press.</a:t>
            </a:r>
          </a:p>
          <a:p>
            <a:pPr algn="just">
              <a:lnSpc>
                <a:spcPct val="150000"/>
              </a:lnSpc>
            </a:pPr>
            <a:r>
              <a:rPr lang="en-IN" dirty="0">
                <a:latin typeface="Times New Roman" pitchFamily="18" charset="0"/>
                <a:cs typeface="Times New Roman" pitchFamily="18" charset="0"/>
              </a:rPr>
              <a:t>[3] K X. Lu, M. Pan, Y. Yu, QRS detection based on improved adaptive threshold, J. </a:t>
            </a:r>
            <a:r>
              <a:rPr lang="en-IN" dirty="0" err="1">
                <a:latin typeface="Times New Roman" pitchFamily="18" charset="0"/>
                <a:cs typeface="Times New Roman" pitchFamily="18" charset="0"/>
              </a:rPr>
              <a:t>Healthc</a:t>
            </a:r>
            <a:r>
              <a:rPr lang="en-IN" dirty="0">
                <a:latin typeface="Times New Roman" pitchFamily="18" charset="0"/>
                <a:cs typeface="Times New Roman" pitchFamily="18" charset="0"/>
              </a:rPr>
              <a:t>. Eng. 2018 (2018).</a:t>
            </a:r>
          </a:p>
          <a:p>
            <a:pPr algn="just">
              <a:lnSpc>
                <a:spcPct val="150000"/>
              </a:lnSpc>
            </a:pPr>
            <a:r>
              <a:rPr lang="en-IN" dirty="0">
                <a:latin typeface="Times New Roman" pitchFamily="18" charset="0"/>
                <a:cs typeface="Times New Roman" pitchFamily="18" charset="0"/>
              </a:rPr>
              <a:t>[</a:t>
            </a:r>
            <a:r>
              <a:rPr lang="en-IN" dirty="0" smtClean="0">
                <a:latin typeface="Times New Roman" pitchFamily="18" charset="0"/>
                <a:cs typeface="Times New Roman" pitchFamily="18" charset="0"/>
              </a:rPr>
              <a:t>4] R. M. </a:t>
            </a:r>
            <a:r>
              <a:rPr lang="en-IN" dirty="0" err="1" smtClean="0">
                <a:latin typeface="Times New Roman" pitchFamily="18" charset="0"/>
                <a:cs typeface="Times New Roman" pitchFamily="18" charset="0"/>
              </a:rPr>
              <a:t>Rangayyan</a:t>
            </a:r>
            <a:r>
              <a:rPr lang="en-IN" dirty="0" smtClean="0">
                <a:latin typeface="Times New Roman" pitchFamily="18" charset="0"/>
                <a:cs typeface="Times New Roman" pitchFamily="18" charset="0"/>
              </a:rPr>
              <a:t>, Biomedical </a:t>
            </a:r>
            <a:r>
              <a:rPr lang="en-IN" dirty="0">
                <a:latin typeface="Times New Roman" pitchFamily="18" charset="0"/>
                <a:cs typeface="Times New Roman" pitchFamily="18" charset="0"/>
              </a:rPr>
              <a:t>Signal Analysis, 33, John Wiley &amp; sons, 2015.</a:t>
            </a:r>
          </a:p>
          <a:p>
            <a:pPr algn="just">
              <a:lnSpc>
                <a:spcPct val="150000"/>
              </a:lnSpc>
            </a:pPr>
            <a:r>
              <a:rPr lang="en-IN" dirty="0">
                <a:latin typeface="Times New Roman" pitchFamily="18" charset="0"/>
                <a:cs typeface="Times New Roman" pitchFamily="18" charset="0"/>
              </a:rPr>
              <a:t>[5] J. Pan, W.J. Tompkins, A real-time QRS detection algorithm, IEEE Trans. Biomed. Eng. (3) (1985) 230-236.</a:t>
            </a:r>
          </a:p>
          <a:p>
            <a:pPr algn="just">
              <a:lnSpc>
                <a:spcPct val="150000"/>
              </a:lnSpc>
            </a:pPr>
            <a:r>
              <a:rPr lang="en-IN" dirty="0">
                <a:latin typeface="Times New Roman" pitchFamily="18" charset="0"/>
                <a:cs typeface="Times New Roman" pitchFamily="18" charset="0"/>
              </a:rPr>
              <a:t>[6] J.D. Drake, J.P. Callaghan, Elimination of electrocardiogram contamination from electromyogram signals: an evaluation of currently used removal techniques, J. </a:t>
            </a:r>
            <a:r>
              <a:rPr lang="en-IN" dirty="0" err="1">
                <a:latin typeface="Times New Roman" pitchFamily="18" charset="0"/>
                <a:cs typeface="Times New Roman" pitchFamily="18" charset="0"/>
              </a:rPr>
              <a:t>Electromyogr</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Kinesiol</a:t>
            </a:r>
            <a:r>
              <a:rPr lang="en-IN" dirty="0">
                <a:latin typeface="Times New Roman" pitchFamily="18" charset="0"/>
                <a:cs typeface="Times New Roman" pitchFamily="18" charset="0"/>
              </a:rPr>
              <a:t>. 16 (2) (2006) 175-187. </a:t>
            </a:r>
          </a:p>
          <a:p>
            <a:pPr marL="0" indent="0" algn="just">
              <a:lnSpc>
                <a:spcPct val="150000"/>
              </a:lnSpc>
              <a:buNone/>
            </a:pPr>
            <a:endParaRPr lang="en-IN" sz="14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fontScale="25000" lnSpcReduction="20000"/>
          </a:bodyPr>
          <a:lstStyle/>
          <a:p>
            <a:pPr marL="0" indent="0" algn="just">
              <a:lnSpc>
                <a:spcPct val="170000"/>
              </a:lnSpc>
              <a:buNone/>
            </a:pPr>
            <a:r>
              <a:rPr lang="en-US" sz="6800" dirty="0">
                <a:latin typeface="Times New Roman" pitchFamily="18" charset="0"/>
                <a:cs typeface="Times New Roman" pitchFamily="18" charset="0"/>
              </a:rPr>
              <a:t>In the great majority of systems today, signal processing is used for ECG analysis and interpretation. An ECG measures the electrical signal from the heart and can reveal important details about heart functionality in addition to detecting various heart diseases. </a:t>
            </a:r>
            <a:r>
              <a:rPr lang="en-US" sz="6800" dirty="0" smtClean="0">
                <a:latin typeface="Times New Roman" pitchFamily="18" charset="0"/>
                <a:cs typeface="Times New Roman" pitchFamily="18" charset="0"/>
              </a:rPr>
              <a:t>But, ECG </a:t>
            </a:r>
            <a:r>
              <a:rPr lang="en-US" sz="6800" dirty="0">
                <a:latin typeface="Times New Roman" pitchFamily="18" charset="0"/>
                <a:cs typeface="Times New Roman" pitchFamily="18" charset="0"/>
              </a:rPr>
              <a:t>signals are sensitive to disturbances during this process. Its amplitude and duration can be distorted by different disturbances, which might occasionally result in a wrong diagnosis. So noise reduction serves as yet another crucial goal of ECG signal processing. MATLAB software can be used to eliminate Baseline Wander, Powerline Interface, and Electrode Motion Artifact noises in this project. Baseline Wander is a 0.5–0.6 Hz low-frequency </a:t>
            </a:r>
            <a:r>
              <a:rPr lang="en-US" sz="6800" dirty="0" smtClean="0">
                <a:latin typeface="Times New Roman" pitchFamily="18" charset="0"/>
                <a:cs typeface="Times New Roman" pitchFamily="18" charset="0"/>
              </a:rPr>
              <a:t>noise.</a:t>
            </a:r>
            <a:r>
              <a:rPr lang="en-US" sz="6800" dirty="0">
                <a:latin typeface="Times New Roman" pitchFamily="18" charset="0"/>
                <a:cs typeface="Times New Roman" pitchFamily="18" charset="0"/>
              </a:rPr>
              <a:t> </a:t>
            </a:r>
            <a:r>
              <a:rPr lang="en-US" sz="6800" dirty="0" smtClean="0">
                <a:latin typeface="Times New Roman" pitchFamily="18" charset="0"/>
                <a:cs typeface="Times New Roman" pitchFamily="18" charset="0"/>
              </a:rPr>
              <a:t>In </a:t>
            </a:r>
            <a:r>
              <a:rPr lang="en-US" sz="6800" dirty="0">
                <a:latin typeface="Times New Roman" pitchFamily="18" charset="0"/>
                <a:cs typeface="Times New Roman" pitchFamily="18" charset="0"/>
              </a:rPr>
              <a:t>order to improve peak detection performance, this study introduces a new peak detection method that can suppress noise and adjust to variations in ECG signal morphology. The suggested approach is founded on segmentation, time and amplitude thresholds, statistical false peak elimination, and median and moving average (MA) filtering (SFPE). To eliminate undesired noise and interference, the filters are first applied during preprocessing. A time axis (x-axis) threshold and an amplitude (y-axis) threshold are used to examine each segment of the data after it has been separated into smaller segments. Next, the erroneous peaks caused by any remaining noise are removed using the average peak-to-peak interval. Any peak that is spotted twice is removed, and a post-processing stage is introduced to look for missed low-amplitude peaks. The suggested strategy outperforms a number of cutting-edge approaches in the field when tested on the MIT-BIH arrhythmia and Fantasia </a:t>
            </a:r>
            <a:r>
              <a:rPr lang="en-US" sz="6800" dirty="0" smtClean="0">
                <a:latin typeface="Times New Roman" pitchFamily="18" charset="0"/>
                <a:cs typeface="Times New Roman" pitchFamily="18" charset="0"/>
              </a:rPr>
              <a:t>databases</a:t>
            </a:r>
            <a:r>
              <a:rPr lang="en-US" sz="45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77636"/>
            <a:ext cx="10840629" cy="5264728"/>
          </a:xfrm>
        </p:spPr>
        <p:txBody>
          <a:bodyPr>
            <a:normAutofit fontScale="85000" lnSpcReduction="20000"/>
          </a:bodyPr>
          <a:lstStyle/>
          <a:p>
            <a:pPr marL="0" indent="0" algn="just">
              <a:lnSpc>
                <a:spcPct val="160000"/>
              </a:lnSpc>
              <a:buNone/>
            </a:pPr>
            <a:r>
              <a:rPr lang="en-US" sz="2000" dirty="0">
                <a:latin typeface="Times New Roman" pitchFamily="18" charset="0"/>
                <a:cs typeface="Times New Roman" pitchFamily="18" charset="0"/>
              </a:rPr>
              <a:t>Heart is the one organ that is responsible for almost all of the processes in the Human Body. Major work of a Human Heart is pumping of Blood, Blood is the one thing that is responsible for every process in the entire Human Body. Blood contains Hemoglobin which is oxygen carrying protein, oxygen is the single most important thing that is required by the Human Body. So, the oxygen is supplied to various parts of the body through Blood. Without the Blood many organs that may be from the Brain to Hair everything will not work. We can’t put it in words, of “How much our Body depended on the Heart”, so, a healthy and hygienic lifestyle to be followed for a better working of the Heart. Health and many diseases are depended on functioning of the Heart, so, it became very essential task to record the functioning of Heart, for that, scientists came up with the idea of Electro-Cardiogram (ECG) Signals which records the activity of the Human Heart</a:t>
            </a:r>
            <a:r>
              <a:rPr lang="en-US" sz="2000" dirty="0" smtClean="0">
                <a:latin typeface="Times New Roman" pitchFamily="18" charset="0"/>
                <a:cs typeface="Times New Roman" pitchFamily="18" charset="0"/>
              </a:rPr>
              <a:t>.</a:t>
            </a:r>
          </a:p>
          <a:p>
            <a:pPr marL="0" indent="0" algn="just">
              <a:lnSpc>
                <a:spcPct val="160000"/>
              </a:lnSpc>
              <a:buNone/>
            </a:pPr>
            <a:r>
              <a:rPr lang="en-US" sz="2000" dirty="0">
                <a:latin typeface="Times New Roman" pitchFamily="18" charset="0"/>
                <a:cs typeface="Times New Roman" pitchFamily="18" charset="0"/>
              </a:rPr>
              <a:t>Electro-Cardiogram or ECG records the electrical activity of the Human Heart using the electrical signals produced by the Heart. Even though the ECG produces the electrical activity of the Heart, the resultant signal extraction become a hard and complex task where we are losing the vital information related to the Heart. So, there exists a number of techniques and methods for extracting the important information from the ECG signal. A typical ECG signal contains PQRST waves of which QRS are the most significant waves, so, extracting at least these three peaks are is an important task.</a:t>
            </a:r>
            <a:endParaRPr lang="en-US" sz="2000" dirty="0" smtClean="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987962"/>
              </p:ext>
            </p:extLst>
          </p:nvPr>
        </p:nvGraphicFramePr>
        <p:xfrm>
          <a:off x="690047" y="1237621"/>
          <a:ext cx="10877630" cy="5322267"/>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xmlns="" val="20000"/>
                    </a:ext>
                  </a:extLst>
                </a:gridCol>
                <a:gridCol w="2879678">
                  <a:extLst>
                    <a:ext uri="{9D8B030D-6E8A-4147-A177-3AD203B41FA5}">
                      <a16:colId xmlns:a16="http://schemas.microsoft.com/office/drawing/2014/main" xmlns="" val="20001"/>
                    </a:ext>
                  </a:extLst>
                </a:gridCol>
                <a:gridCol w="2089961">
                  <a:extLst>
                    <a:ext uri="{9D8B030D-6E8A-4147-A177-3AD203B41FA5}">
                      <a16:colId xmlns:a16="http://schemas.microsoft.com/office/drawing/2014/main" xmlns="" val="20002"/>
                    </a:ext>
                  </a:extLst>
                </a:gridCol>
                <a:gridCol w="3546564">
                  <a:extLst>
                    <a:ext uri="{9D8B030D-6E8A-4147-A177-3AD203B41FA5}">
                      <a16:colId xmlns:a16="http://schemas.microsoft.com/office/drawing/2014/main" xmlns="" val="20003"/>
                    </a:ext>
                  </a:extLst>
                </a:gridCol>
                <a:gridCol w="1692687">
                  <a:extLst>
                    <a:ext uri="{9D8B030D-6E8A-4147-A177-3AD203B41FA5}">
                      <a16:colId xmlns:a16="http://schemas.microsoft.com/office/drawing/2014/main" xmlns=""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smtClean="0">
                          <a:latin typeface="Times New Roman" panose="02020603050405020304" pitchFamily="18" charset="0"/>
                          <a:cs typeface="Times New Roman" panose="02020603050405020304" pitchFamily="18" charset="0"/>
                        </a:rPr>
                        <a:t>Authors</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Comput. Biol. Med., vol. 87, pp. 187–199</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dirty="0" smtClean="0">
                          <a:latin typeface="Times New Roman" pitchFamily="18" charset="0"/>
                          <a:cs typeface="Times New Roman" pitchFamily="18" charset="0"/>
                        </a:rPr>
                        <a:t>T. Sharma and K. K. Sharma</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QRS complex detection in ECG signals using locally adaptive weighted total variation denoising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QRS detection using locally adaptive weighted denoising</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IEEE Eng. Med. Biol. Mag., vol. 21, no. 1, pp. 42–57, Aug. 2002R</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a:t>
                      </a:r>
                      <a:r>
                        <a:rPr lang="de-DE" sz="1400" kern="1200" dirty="0" smtClean="0">
                          <a:solidFill>
                            <a:schemeClr val="tx1"/>
                          </a:solidFill>
                          <a:effectLst/>
                          <a:latin typeface="Times New Roman" pitchFamily="18" charset="0"/>
                          <a:ea typeface="+mn-ea"/>
                          <a:cs typeface="Times New Roman" pitchFamily="18" charset="0"/>
                        </a:rPr>
                        <a:t>B.-U. Kohler, C. Hennig, and R. Orglmeister</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The principles of software QRS detection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a:t>
                      </a:r>
                      <a:r>
                        <a:rPr lang="en-US" sz="1400" kern="1200" dirty="0" smtClean="0">
                          <a:solidFill>
                            <a:schemeClr val="tx1"/>
                          </a:solidFill>
                          <a:effectLst/>
                          <a:latin typeface="Times New Roman" pitchFamily="18" charset="0"/>
                          <a:ea typeface="+mn-ea"/>
                          <a:cs typeface="Times New Roman" pitchFamily="18" charset="0"/>
                        </a:rPr>
                        <a:t>the principles of software QRS detection</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J. </a:t>
                      </a:r>
                      <a:r>
                        <a:rPr lang="en-IN" sz="1400" kern="1200" dirty="0" err="1" smtClean="0">
                          <a:solidFill>
                            <a:schemeClr val="tx1"/>
                          </a:solidFill>
                          <a:effectLst/>
                          <a:latin typeface="Times New Roman" pitchFamily="18" charset="0"/>
                          <a:ea typeface="+mn-ea"/>
                          <a:cs typeface="Times New Roman" pitchFamily="18" charset="0"/>
                        </a:rPr>
                        <a:t>Healthc</a:t>
                      </a:r>
                      <a:r>
                        <a:rPr lang="en-IN" sz="1400" kern="1200" dirty="0" smtClean="0">
                          <a:solidFill>
                            <a:schemeClr val="tx1"/>
                          </a:solidFill>
                          <a:effectLst/>
                          <a:latin typeface="Times New Roman" pitchFamily="18" charset="0"/>
                          <a:ea typeface="+mn-ea"/>
                          <a:cs typeface="Times New Roman" pitchFamily="18" charset="0"/>
                        </a:rPr>
                        <a:t>. Eng. 2018</a:t>
                      </a:r>
                      <a:endParaRPr lang="en-US" sz="1400" dirty="0">
                        <a:latin typeface="Times New Roman" pitchFamily="18" charset="0"/>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 </a:t>
                      </a:r>
                      <a:r>
                        <a:rPr lang="pl-PL" sz="1400" kern="1200" dirty="0" smtClean="0">
                          <a:solidFill>
                            <a:schemeClr val="tx1"/>
                          </a:solidFill>
                          <a:effectLst/>
                          <a:latin typeface="Times New Roman" pitchFamily="18" charset="0"/>
                          <a:ea typeface="+mn-ea"/>
                          <a:cs typeface="Times New Roman" pitchFamily="18" charset="0"/>
                        </a:rPr>
                        <a:t>K X. Lu, M. Pan, Y. Yu</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QRS detection based on improved adaptive threshold</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a:t>
                      </a:r>
                      <a:r>
                        <a:rPr lang="en-US" sz="1400" kern="1200" baseline="0" dirty="0" smtClean="0">
                          <a:solidFill>
                            <a:schemeClr val="tx1"/>
                          </a:solidFill>
                          <a:effectLst/>
                          <a:latin typeface="Times New Roman" pitchFamily="18" charset="0"/>
                          <a:ea typeface="+mn-ea"/>
                          <a:cs typeface="Times New Roman" pitchFamily="18" charset="0"/>
                        </a:rPr>
                        <a:t>QRS detection based on improved adaptive threshold</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 John Wiley &amp; sons, 2015</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 R. M. Rangayyan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Biomedical Signal Analysis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the</a:t>
                      </a:r>
                      <a:r>
                        <a:rPr lang="en-IN" sz="1400" kern="1200" baseline="0" dirty="0" smtClean="0">
                          <a:solidFill>
                            <a:schemeClr val="tx1"/>
                          </a:solidFill>
                          <a:effectLst/>
                          <a:latin typeface="Times New Roman" pitchFamily="18" charset="0"/>
                          <a:ea typeface="+mn-ea"/>
                          <a:cs typeface="Times New Roman" pitchFamily="18" charset="0"/>
                        </a:rPr>
                        <a:t> Biomedical Signal Analysis</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 IEEE Trans. Biomed. Eng. (3) (1985) 230-236</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J. Pan, W.J. Tompkins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 real-time QRS detection algorithm</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dirty="0" smtClean="0">
                          <a:latin typeface="Times New Roman" pitchFamily="18" charset="0"/>
                          <a:cs typeface="Times New Roman" pitchFamily="18" charset="0"/>
                        </a:rPr>
                        <a:t>Studied</a:t>
                      </a:r>
                      <a:r>
                        <a:rPr lang="en-US" sz="1400" baseline="0" dirty="0" smtClean="0">
                          <a:latin typeface="Times New Roman" pitchFamily="18" charset="0"/>
                          <a:cs typeface="Times New Roman" pitchFamily="18" charset="0"/>
                        </a:rPr>
                        <a:t> about a real-time QRS detection algorithm</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132763"/>
            <a:ext cx="8915400" cy="5445457"/>
          </a:xfrm>
        </p:spPr>
        <p:txBody>
          <a:bodyPr>
            <a:normAutofit/>
          </a:bodyPr>
          <a:lstStyle/>
          <a:p>
            <a:pPr marL="0" indent="0" algn="just">
              <a:lnSpc>
                <a:spcPct val="150000"/>
              </a:lnSpc>
              <a:buNone/>
            </a:pPr>
            <a:r>
              <a:rPr lang="en-US" sz="2000" dirty="0">
                <a:latin typeface="Times New Roman" pitchFamily="18" charset="0"/>
                <a:cs typeface="Times New Roman" pitchFamily="18" charset="0"/>
              </a:rPr>
              <a:t>Similar to most other QRS detection techniques, the proposed method consists of two stages: a preprocessing stage and a peak detection stage, as shown in the block diagram in Fig. 1. The preprocessing is carried out block-by-block, the size of each block being N, to have a local estimate of noise in the denoising operation. The preprocessing is carried out in a series of steps that aim at suppressing the noise peaks and the P- and </a:t>
            </a:r>
            <a:r>
              <a:rPr lang="en-US" sz="2000" dirty="0" smtClean="0">
                <a:latin typeface="Times New Roman" pitchFamily="18" charset="0"/>
                <a:cs typeface="Times New Roman" pitchFamily="18" charset="0"/>
              </a:rPr>
              <a:t>T waves</a:t>
            </a:r>
            <a:r>
              <a:rPr lang="en-US" sz="2000" dirty="0">
                <a:latin typeface="Times New Roman" pitchFamily="18" charset="0"/>
                <a:cs typeface="Times New Roman" pitchFamily="18" charset="0"/>
              </a:rPr>
              <a:t>, and accentuating the QRS complexes. Since the preprocessing is done block-by-block, edge effects can occur after filtering, because of abrupt truncation, and hence, false peaks can be detected at the block boundaries. To avoid this issue, symmetric padding is done on the blocks on both sides before filtering, by using reflecting boundary conditions.</a:t>
            </a:r>
            <a:endParaRPr lang="en-IN"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80089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27018" y="1233055"/>
            <a:ext cx="10229994" cy="5140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gn="just">
              <a:lnSpc>
                <a:spcPct val="170000"/>
              </a:lnSpc>
            </a:pPr>
            <a:r>
              <a:rPr lang="en-US" sz="2600" dirty="0">
                <a:latin typeface="Times New Roman" pitchFamily="18" charset="0"/>
                <a:cs typeface="Times New Roman" pitchFamily="18" charset="0"/>
              </a:rPr>
              <a:t>	The method is not very good extracting peaks.</a:t>
            </a:r>
          </a:p>
          <a:p>
            <a:pPr algn="just">
              <a:lnSpc>
                <a:spcPct val="170000"/>
              </a:lnSpc>
            </a:pPr>
            <a:r>
              <a:rPr lang="en-US" sz="2600" dirty="0">
                <a:latin typeface="Times New Roman" pitchFamily="18" charset="0"/>
                <a:cs typeface="Times New Roman" pitchFamily="18" charset="0"/>
              </a:rPr>
              <a:t>	The method doesn’t consider of very low peaks.</a:t>
            </a:r>
          </a:p>
          <a:p>
            <a:pPr algn="just">
              <a:lnSpc>
                <a:spcPct val="170000"/>
              </a:lnSpc>
            </a:pPr>
            <a:r>
              <a:rPr lang="en-US" sz="2600" dirty="0">
                <a:latin typeface="Times New Roman" pitchFamily="18" charset="0"/>
                <a:cs typeface="Times New Roman" pitchFamily="18" charset="0"/>
              </a:rPr>
              <a:t>	The method is not effective at detection of q and s peaks.</a:t>
            </a: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392900"/>
            <a:ext cx="10326976" cy="5326555"/>
          </a:xfrm>
        </p:spPr>
        <p:txBody>
          <a:bodyPr>
            <a:normAutofit fontScale="55000" lnSpcReduction="20000"/>
          </a:bodyPr>
          <a:lstStyle/>
          <a:p>
            <a:pPr marL="0" indent="0" algn="just">
              <a:lnSpc>
                <a:spcPct val="150000"/>
              </a:lnSpc>
              <a:buNone/>
            </a:pPr>
            <a:r>
              <a:rPr lang="en-US" sz="3600" dirty="0">
                <a:latin typeface="Times New Roman" pitchFamily="18" charset="0"/>
                <a:cs typeface="Times New Roman" pitchFamily="18" charset="0"/>
              </a:rPr>
              <a:t>The noise filtered ECG signal will be sent to the Peak detection stage where the peaks are detected using Amplitude and Time Thresholds. The thresholds for estimating the QRS peaks. The thresholds are done based on the statistical analysis of the ECG signal. The thresholds are the values that result in the typical QRS peaks or waves. The particular Q peak or R peak or S peak will have a regular time instants or lengths or heights. These can be used to threshold to extract the near exact Q or R or S peaks. The peak detection will be more better whenever there is better thresholds. For that we have to remove the noise at a greater value. The R peaks are the most and easily detectable among all of the ECG peaks. The typical tallest peak or that which peak that has highest amplitude in an ECG signal is always an R peak. So, the R peaks are easily be extracted and can be used for reference in estimating the other peaks. Like the difference between the two R peaks and the threshold difference between the QR peaks as well as RS peaks. So, the threshold will result in better way, if the R peaks are detected perfectly. </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half" idx="2"/>
          </p:nvPr>
        </p:nvSpPr>
        <p:spPr>
          <a:xfrm>
            <a:off x="4711597" y="5703523"/>
            <a:ext cx="3117272" cy="540327"/>
          </a:xfrm>
        </p:spPr>
        <p:txBody>
          <a:bodyPr>
            <a:normAutofit/>
          </a:bodyPr>
          <a:lstStyle/>
          <a:p>
            <a:r>
              <a:rPr lang="en-US" dirty="0">
                <a:solidFill>
                  <a:schemeClr val="tx1">
                    <a:lumMod val="75000"/>
                    <a:lumOff val="25000"/>
                  </a:schemeClr>
                </a:solidFill>
                <a:latin typeface="Times New Roman" pitchFamily="18" charset="0"/>
                <a:cs typeface="Times New Roman" pitchFamily="18" charset="0"/>
              </a:rPr>
              <a:t>Flow of the </a:t>
            </a:r>
            <a:r>
              <a:rPr lang="en-US" dirty="0" smtClean="0">
                <a:solidFill>
                  <a:schemeClr val="tx1">
                    <a:lumMod val="75000"/>
                    <a:lumOff val="25000"/>
                  </a:schemeClr>
                </a:solidFill>
                <a:latin typeface="Times New Roman" pitchFamily="18" charset="0"/>
                <a:cs typeface="Times New Roman" pitchFamily="18" charset="0"/>
              </a:rPr>
              <a:t>proposed method</a:t>
            </a:r>
            <a:endParaRPr lang="en-IN" dirty="0">
              <a:solidFill>
                <a:schemeClr val="tx1">
                  <a:lumMod val="75000"/>
                  <a:lumOff val="25000"/>
                </a:schemeClr>
              </a:solidFill>
              <a:latin typeface="Times New Roman" pitchFamily="18" charset="0"/>
              <a:cs typeface="Times New Roman" pitchFamily="18" charset="0"/>
            </a:endParaRPr>
          </a:p>
        </p:txBody>
      </p:sp>
      <p:pic>
        <p:nvPicPr>
          <p:cNvPr id="3" name="Picture 2"/>
          <p:cNvPicPr>
            <a:picLocks noChangeAspect="1"/>
          </p:cNvPicPr>
          <p:nvPr/>
        </p:nvPicPr>
        <p:blipFill>
          <a:blip r:embed="rId2"/>
          <a:stretch>
            <a:fillRect/>
          </a:stretch>
        </p:blipFill>
        <p:spPr>
          <a:xfrm>
            <a:off x="4080681" y="497671"/>
            <a:ext cx="4379104" cy="5024184"/>
          </a:xfrm>
          <a:prstGeom prst="rect">
            <a:avLst/>
          </a:prstGeom>
        </p:spPr>
      </p:pic>
    </p:spTree>
    <p:extLst>
      <p:ext uri="{BB962C8B-B14F-4D97-AF65-F5344CB8AC3E}">
        <p14:creationId xmlns:p14="http://schemas.microsoft.com/office/powerpoint/2010/main" val="37917977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2551</TotalTime>
  <Words>1579</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Droid Sans Fallback</vt:lpstr>
      <vt:lpstr>Times New Roman</vt:lpstr>
      <vt:lpstr>Wingdings</vt:lpstr>
      <vt:lpstr>Wingdings 3</vt:lpstr>
      <vt:lpstr>Wisp</vt:lpstr>
      <vt:lpstr>PowerPoint Presentation</vt:lpstr>
      <vt:lpstr>Index </vt:lpstr>
      <vt:lpstr>Abstract</vt:lpstr>
      <vt:lpstr>Introduction:   </vt:lpstr>
      <vt:lpstr>Literature review:  </vt:lpstr>
      <vt:lpstr>Existing methods: </vt:lpstr>
      <vt:lpstr>PowerPoint Presentation</vt:lpstr>
      <vt:lpstr>Proposed method:</vt:lpstr>
      <vt:lpstr>PowerPoint Presentation</vt:lpstr>
      <vt:lpstr>Advantages of Proposed method: </vt:lpstr>
      <vt:lpstr>Applications:</vt:lpstr>
      <vt:lpstr>Hardware and Software Requirements: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NIKHITESH REDDY</cp:lastModifiedBy>
  <cp:revision>281</cp:revision>
  <dcterms:created xsi:type="dcterms:W3CDTF">2020-06-29T09:16:21Z</dcterms:created>
  <dcterms:modified xsi:type="dcterms:W3CDTF">2023-01-13T05:51:30Z</dcterms:modified>
</cp:coreProperties>
</file>