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8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42" d="100"/>
          <a:sy n="42" d="100"/>
        </p:scale>
        <p:origin x="60" y="6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06-10-2022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10/6/2022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FEATURE EXTRACTION FOR </a:t>
            </a:r>
            <a:r>
              <a:rPr lang="en-US" altLang="en-US" b="1">
                <a:solidFill>
                  <a:schemeClr val="accent2">
                    <a:lumMod val="75000"/>
                  </a:schemeClr>
                </a:solidFill>
                <a:latin typeface="Times New Roman" panose="02020603050405020304" pitchFamily="18" charset="0"/>
                <a:cs typeface="Times New Roman" panose="02020603050405020304" pitchFamily="18" charset="0"/>
              </a:rPr>
              <a:t>SPEECH </a:t>
            </a:r>
            <a:r>
              <a:rPr lang="en-US" altLang="en-US" b="1" smtClean="0">
                <a:solidFill>
                  <a:schemeClr val="accent2">
                    <a:lumMod val="75000"/>
                  </a:schemeClr>
                </a:solidFill>
                <a:latin typeface="Times New Roman" panose="02020603050405020304" pitchFamily="18" charset="0"/>
                <a:cs typeface="Times New Roman" panose="02020603050405020304" pitchFamily="18" charset="0"/>
              </a:rPr>
              <a:t>RECOGNITION</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194925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main advantage is the dimensions are reduced compared to other existing feature generating processes.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Minimizes time for any algorithm or recognition technique’s training.</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Extracting the better features that maximizes the accuracy and sensitivity.</a:t>
            </a: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IN" sz="2100" dirty="0" smtClean="0">
                <a:latin typeface="Times New Roman" pitchFamily="18" charset="0"/>
                <a:cs typeface="Times New Roman" pitchFamily="18" charset="0"/>
              </a:rPr>
              <a:t>Machine Learning based techniques</a:t>
            </a:r>
          </a:p>
          <a:p>
            <a:pPr>
              <a:lnSpc>
                <a:spcPct val="130000"/>
              </a:lnSpc>
              <a:buFont typeface="Wingdings" pitchFamily="2" charset="2"/>
              <a:buChar char="§"/>
            </a:pPr>
            <a:r>
              <a:rPr lang="en-IN" sz="2100" dirty="0" smtClean="0">
                <a:latin typeface="Times New Roman" pitchFamily="18" charset="0"/>
                <a:cs typeface="Times New Roman" pitchFamily="18" charset="0"/>
              </a:rPr>
              <a:t>Deep </a:t>
            </a:r>
            <a:r>
              <a:rPr lang="en-IN" sz="2100" dirty="0">
                <a:latin typeface="Times New Roman" pitchFamily="18" charset="0"/>
                <a:cs typeface="Times New Roman" pitchFamily="18" charset="0"/>
              </a:rPr>
              <a:t>Learning based </a:t>
            </a:r>
            <a:r>
              <a:rPr lang="en-IN" sz="2100" dirty="0" smtClean="0">
                <a:latin typeface="Times New Roman" pitchFamily="18" charset="0"/>
                <a:cs typeface="Times New Roman" pitchFamily="18" charset="0"/>
              </a:rPr>
              <a:t>techniques</a:t>
            </a:r>
          </a:p>
          <a:p>
            <a:pPr>
              <a:lnSpc>
                <a:spcPct val="130000"/>
              </a:lnSpc>
              <a:buFont typeface="Wingdings" pitchFamily="2" charset="2"/>
              <a:buChar char="§"/>
            </a:pPr>
            <a:r>
              <a:rPr lang="en-US" sz="2100" dirty="0" smtClean="0">
                <a:latin typeface="Times New Roman" pitchFamily="18" charset="0"/>
                <a:cs typeface="Times New Roman" pitchFamily="18" charset="0"/>
              </a:rPr>
              <a:t>Detection of objects</a:t>
            </a:r>
          </a:p>
          <a:p>
            <a:pPr>
              <a:lnSpc>
                <a:spcPct val="130000"/>
              </a:lnSpc>
              <a:buFont typeface="Wingdings" pitchFamily="2" charset="2"/>
              <a:buChar char="§"/>
            </a:pPr>
            <a:r>
              <a:rPr lang="en-US" sz="2100" dirty="0" smtClean="0">
                <a:latin typeface="Times New Roman" pitchFamily="18" charset="0"/>
                <a:cs typeface="Times New Roman" pitchFamily="18" charset="0"/>
              </a:rPr>
              <a:t>Classification of objects, signals and images</a:t>
            </a:r>
            <a:endParaRPr lang="en-IN"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significant work, we are implementing a Linear Predictive Coding (LPC) which extracts features from the speech signals. LPC will produce reduced dimension feature vector. The feature vector is used for training and testing the classifiers of neural networks. We can finally conclude that, the features extraction is better with linear predictive coding than any other existing techniques.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sz="2000" dirty="0">
                <a:latin typeface="Times New Roman" pitchFamily="18" charset="0"/>
                <a:cs typeface="Times New Roman" pitchFamily="18" charset="0"/>
              </a:rPr>
              <a:t>[1] J. W. </a:t>
            </a:r>
            <a:r>
              <a:rPr lang="en-IN" sz="2000" dirty="0" err="1">
                <a:latin typeface="Times New Roman" pitchFamily="18" charset="0"/>
                <a:cs typeface="Times New Roman" pitchFamily="18" charset="0"/>
              </a:rPr>
              <a:t>Picone</a:t>
            </a:r>
            <a:r>
              <a:rPr lang="en-IN" sz="2000" dirty="0">
                <a:latin typeface="Times New Roman" pitchFamily="18" charset="0"/>
                <a:cs typeface="Times New Roman" pitchFamily="18" charset="0"/>
              </a:rPr>
              <a:t>, "Signal modelling technique in speech recognition," Proc. Of the IEEE, vol. 81, no.9, pp. 1215-1247, Sep. 1993.</a:t>
            </a:r>
          </a:p>
          <a:p>
            <a:pPr algn="just">
              <a:lnSpc>
                <a:spcPct val="150000"/>
              </a:lnSpc>
            </a:pPr>
            <a:r>
              <a:rPr lang="en-IN" sz="2000" dirty="0">
                <a:latin typeface="Times New Roman" pitchFamily="18" charset="0"/>
                <a:cs typeface="Times New Roman" pitchFamily="18" charset="0"/>
              </a:rPr>
              <a:t>[2] L. R. </a:t>
            </a:r>
            <a:r>
              <a:rPr lang="en-IN" sz="2000" dirty="0" err="1">
                <a:latin typeface="Times New Roman" pitchFamily="18" charset="0"/>
                <a:cs typeface="Times New Roman" pitchFamily="18" charset="0"/>
              </a:rPr>
              <a:t>Rabiner</a:t>
            </a:r>
            <a:r>
              <a:rPr lang="en-IN" sz="2000" dirty="0">
                <a:latin typeface="Times New Roman" pitchFamily="18" charset="0"/>
                <a:cs typeface="Times New Roman" pitchFamily="18" charset="0"/>
              </a:rPr>
              <a:t> and R. W. Schafer, Digital Processing of Speech Signals. Englewood Cliffs, New </a:t>
            </a:r>
            <a:r>
              <a:rPr lang="en-IN" sz="2000" dirty="0" smtClean="0">
                <a:latin typeface="Times New Roman" pitchFamily="18" charset="0"/>
                <a:cs typeface="Times New Roman" pitchFamily="18" charset="0"/>
              </a:rPr>
              <a:t>Jersey: Prentice-Hall</a:t>
            </a:r>
            <a:r>
              <a:rPr lang="en-IN" sz="2000" dirty="0">
                <a:latin typeface="Times New Roman" pitchFamily="18" charset="0"/>
                <a:cs typeface="Times New Roman" pitchFamily="18" charset="0"/>
              </a:rPr>
              <a:t>, 1978.</a:t>
            </a:r>
          </a:p>
          <a:p>
            <a:pPr algn="just">
              <a:lnSpc>
                <a:spcPct val="150000"/>
              </a:lnSpc>
            </a:pPr>
            <a:r>
              <a:rPr lang="en-IN" sz="2000" dirty="0">
                <a:latin typeface="Times New Roman" pitchFamily="18" charset="0"/>
                <a:cs typeface="Times New Roman" pitchFamily="18" charset="0"/>
              </a:rPr>
              <a:t>[3] D.O. Shaughnessy, Speech Communication: Human and Machine. </a:t>
            </a:r>
            <a:r>
              <a:rPr lang="en-IN" sz="2000" dirty="0" smtClean="0">
                <a:latin typeface="Times New Roman" pitchFamily="18" charset="0"/>
                <a:cs typeface="Times New Roman" pitchFamily="18" charset="0"/>
              </a:rPr>
              <a:t>India: University </a:t>
            </a:r>
            <a:r>
              <a:rPr lang="en-IN" sz="2000" dirty="0">
                <a:latin typeface="Times New Roman" pitchFamily="18" charset="0"/>
                <a:cs typeface="Times New Roman" pitchFamily="18" charset="0"/>
              </a:rPr>
              <a:t>Press ,2001.</a:t>
            </a:r>
          </a:p>
          <a:p>
            <a:pPr algn="just">
              <a:lnSpc>
                <a:spcPct val="150000"/>
              </a:lnSpc>
            </a:pPr>
            <a:r>
              <a:rPr lang="en-IN" sz="2000" dirty="0">
                <a:latin typeface="Times New Roman" pitchFamily="18" charset="0"/>
                <a:cs typeface="Times New Roman" pitchFamily="18" charset="0"/>
              </a:rPr>
              <a:t>[4] B. Gold and L. R. </a:t>
            </a:r>
            <a:r>
              <a:rPr lang="en-IN" sz="2000" dirty="0" err="1">
                <a:latin typeface="Times New Roman" pitchFamily="18" charset="0"/>
                <a:cs typeface="Times New Roman" pitchFamily="18" charset="0"/>
              </a:rPr>
              <a:t>Rabiner</a:t>
            </a:r>
            <a:r>
              <a:rPr lang="en-IN" sz="2000" dirty="0">
                <a:latin typeface="Times New Roman" pitchFamily="18" charset="0"/>
                <a:cs typeface="Times New Roman" pitchFamily="18" charset="0"/>
              </a:rPr>
              <a:t>,"Parallel processing techniques for estimating pitch periods of speech in </a:t>
            </a:r>
            <a:r>
              <a:rPr lang="en-IN" sz="2000" dirty="0" smtClean="0">
                <a:latin typeface="Times New Roman" pitchFamily="18" charset="0"/>
                <a:cs typeface="Times New Roman" pitchFamily="18" charset="0"/>
              </a:rPr>
              <a:t>the time </a:t>
            </a:r>
            <a:r>
              <a:rPr lang="en-IN" sz="2000" dirty="0">
                <a:latin typeface="Times New Roman" pitchFamily="18" charset="0"/>
                <a:cs typeface="Times New Roman" pitchFamily="18" charset="0"/>
              </a:rPr>
              <a:t>domain," J. </a:t>
            </a:r>
            <a:r>
              <a:rPr lang="en-IN" sz="2000" dirty="0" err="1">
                <a:latin typeface="Times New Roman" pitchFamily="18" charset="0"/>
                <a:cs typeface="Times New Roman" pitchFamily="18" charset="0"/>
              </a:rPr>
              <a:t>Acoust</a:t>
            </a:r>
            <a:r>
              <a:rPr lang="en-IN" sz="2000" dirty="0">
                <a:latin typeface="Times New Roman" pitchFamily="18" charset="0"/>
                <a:cs typeface="Times New Roman" pitchFamily="18" charset="0"/>
              </a:rPr>
              <a:t>. Soc. America, vol.46, pt. 2, no. 2, </a:t>
            </a:r>
            <a:r>
              <a:rPr lang="en-IN" sz="2000" dirty="0" err="1">
                <a:latin typeface="Times New Roman" pitchFamily="18" charset="0"/>
                <a:cs typeface="Times New Roman" pitchFamily="18" charset="0"/>
              </a:rPr>
              <a:t>pp</a:t>
            </a:r>
            <a:r>
              <a:rPr lang="en-IN" sz="2000" dirty="0">
                <a:latin typeface="Times New Roman" pitchFamily="18" charset="0"/>
                <a:cs typeface="Times New Roman" pitchFamily="18" charset="0"/>
              </a:rPr>
              <a:t> 442-448, Aug. 1969</a:t>
            </a:r>
            <a:r>
              <a:rPr lang="en-IN" sz="2000" dirty="0" smtClean="0">
                <a:latin typeface="Times New Roman" pitchFamily="18" charset="0"/>
                <a:cs typeface="Times New Roman" pitchFamily="18" charset="0"/>
              </a:rPr>
              <a:t>.</a:t>
            </a:r>
          </a:p>
          <a:p>
            <a:pPr algn="just">
              <a:lnSpc>
                <a:spcPct val="150000"/>
              </a:lnSpc>
            </a:pPr>
            <a:r>
              <a:rPr lang="en-IN" sz="2000" dirty="0" smtClean="0">
                <a:latin typeface="Times New Roman" pitchFamily="18" charset="0"/>
                <a:cs typeface="Times New Roman" pitchFamily="18" charset="0"/>
              </a:rPr>
              <a:t>[5] H</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Hermansky</a:t>
            </a:r>
            <a:r>
              <a:rPr lang="en-IN" sz="2000" dirty="0">
                <a:latin typeface="Times New Roman" pitchFamily="18" charset="0"/>
                <a:cs typeface="Times New Roman" pitchFamily="18" charset="0"/>
              </a:rPr>
              <a:t>, B. A. Hanson, and H. </a:t>
            </a:r>
            <a:r>
              <a:rPr lang="en-IN" sz="2000" dirty="0" err="1">
                <a:latin typeface="Times New Roman" pitchFamily="18" charset="0"/>
                <a:cs typeface="Times New Roman" pitchFamily="18" charset="0"/>
              </a:rPr>
              <a:t>Wakita</a:t>
            </a:r>
            <a:r>
              <a:rPr lang="en-IN" sz="2000" dirty="0">
                <a:latin typeface="Times New Roman" pitchFamily="18" charset="0"/>
                <a:cs typeface="Times New Roman" pitchFamily="18" charset="0"/>
              </a:rPr>
              <a:t>, "Perceptually based linear predictive analysis of speech," </a:t>
            </a:r>
            <a:r>
              <a:rPr lang="en-IN" sz="2000" dirty="0" smtClean="0">
                <a:latin typeface="Times New Roman" pitchFamily="18" charset="0"/>
                <a:cs typeface="Times New Roman" pitchFamily="18" charset="0"/>
              </a:rPr>
              <a:t>Proc</a:t>
            </a:r>
            <a:r>
              <a:rPr lang="en-IN" sz="2000" dirty="0">
                <a:latin typeface="Times New Roman" pitchFamily="18" charset="0"/>
                <a:cs typeface="Times New Roman" pitchFamily="18" charset="0"/>
              </a:rPr>
              <a:t>. IEEE Int. Conf. on Acoustic, speech, and Signal Processing," pp. 509-512, Aug.1985</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7500" lnSpcReduction="20000"/>
          </a:bodyPr>
          <a:lstStyle/>
          <a:p>
            <a:pPr marL="0" indent="0" algn="just">
              <a:lnSpc>
                <a:spcPct val="170000"/>
              </a:lnSpc>
              <a:buNone/>
            </a:pPr>
            <a:r>
              <a:rPr lang="en-US" sz="4500" dirty="0">
                <a:latin typeface="Times New Roman" pitchFamily="18" charset="0"/>
                <a:cs typeface="Times New Roman" pitchFamily="18" charset="0"/>
              </a:rPr>
              <a:t>With the advancement of digital signal processing hardware and software, automatic speech recognition (ASR) has advanced significantly. But even with all these advancements, machines still fall short of human performance in terms of accuracy and speed, particularly when it comes to speaker-independent speech recognition. Therefore, speaker independent speech is the subject of a sizable percentage of speech recognition research </a:t>
            </a:r>
            <a:r>
              <a:rPr lang="en-US" sz="4500" dirty="0" smtClean="0">
                <a:latin typeface="Times New Roman" pitchFamily="18" charset="0"/>
                <a:cs typeface="Times New Roman" pitchFamily="18" charset="0"/>
              </a:rPr>
              <a:t>nowadays recognizing </a:t>
            </a:r>
            <a:r>
              <a:rPr lang="en-US" sz="4500" dirty="0">
                <a:latin typeface="Times New Roman" pitchFamily="18" charset="0"/>
                <a:cs typeface="Times New Roman" pitchFamily="18" charset="0"/>
              </a:rPr>
              <a:t>difficulty. Due to the complexity of its applications and the limits of current methods </a:t>
            </a:r>
            <a:r>
              <a:rPr lang="en-US" sz="4500" dirty="0" smtClean="0">
                <a:latin typeface="Times New Roman" pitchFamily="18" charset="0"/>
                <a:cs typeface="Times New Roman" pitchFamily="18" charset="0"/>
              </a:rPr>
              <a:t>of speech </a:t>
            </a:r>
            <a:r>
              <a:rPr lang="en-US" sz="4500" dirty="0">
                <a:latin typeface="Times New Roman" pitchFamily="18" charset="0"/>
                <a:cs typeface="Times New Roman" pitchFamily="18" charset="0"/>
              </a:rPr>
              <a:t>synthesis. In this paper, we briefly go over the speech recognition method known as signal modelling. It </a:t>
            </a:r>
            <a:r>
              <a:rPr lang="en-US" sz="4500" dirty="0" smtClean="0">
                <a:latin typeface="Times New Roman" pitchFamily="18" charset="0"/>
                <a:cs typeface="Times New Roman" pitchFamily="18" charset="0"/>
              </a:rPr>
              <a:t>is then </a:t>
            </a:r>
            <a:r>
              <a:rPr lang="en-US" sz="4500" dirty="0">
                <a:latin typeface="Times New Roman" pitchFamily="18" charset="0"/>
                <a:cs typeface="Times New Roman" pitchFamily="18" charset="0"/>
              </a:rPr>
              <a:t>a summary of the fundamental techniques used in signal modelling. Additional frequently used temporal </a:t>
            </a:r>
            <a:r>
              <a:rPr lang="en-US" sz="4500" dirty="0" smtClean="0">
                <a:latin typeface="Times New Roman" pitchFamily="18" charset="0"/>
                <a:cs typeface="Times New Roman" pitchFamily="18" charset="0"/>
              </a:rPr>
              <a:t>and we </a:t>
            </a:r>
            <a:r>
              <a:rPr lang="en-US" sz="4500" dirty="0">
                <a:latin typeface="Times New Roman" pitchFamily="18" charset="0"/>
                <a:cs typeface="Times New Roman" pitchFamily="18" charset="0"/>
              </a:rPr>
              <a:t>go into great length about spectral analysis feature extraction strategies.</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10000"/>
          </a:bodyPr>
          <a:lstStyle/>
          <a:p>
            <a:pPr marL="0" indent="0" algn="just">
              <a:lnSpc>
                <a:spcPct val="160000"/>
              </a:lnSpc>
              <a:buNone/>
            </a:pPr>
            <a:r>
              <a:rPr lang="en-US" sz="2000" dirty="0">
                <a:latin typeface="Times New Roman" pitchFamily="18" charset="0"/>
                <a:cs typeface="Times New Roman" pitchFamily="18" charset="0"/>
              </a:rPr>
              <a:t>Four fundamental processes are involved in signal modelling: feature extraction, parametric transformation, spectral shaping, and statistical modelling. The act of transforming a spoken signal from a sound pressure wave to a digital stream and accentuating key frequency components is known as spectral shaping. The process of extracting different aspects from a speech signal includes power, pitch, and vocal tract configuration. By using a process of differentiation and concatenation, parameter transformation transforms these traits into signal parameters. Conversion of parameters in signal observation vectors is a necessary step in statistical modelling. This report focuses on feature extraction analysis </a:t>
            </a:r>
            <a:r>
              <a:rPr lang="en-US" sz="2000" dirty="0" smtClean="0">
                <a:latin typeface="Times New Roman" pitchFamily="18" charset="0"/>
                <a:cs typeface="Times New Roman" pitchFamily="18" charset="0"/>
              </a:rPr>
              <a:t>approaches concisely. Explains </a:t>
            </a:r>
            <a:r>
              <a:rPr lang="en-US" sz="2000" dirty="0">
                <a:latin typeface="Times New Roman" pitchFamily="18" charset="0"/>
                <a:cs typeface="Times New Roman" pitchFamily="18" charset="0"/>
              </a:rPr>
              <a:t>the fundamental spectrum shaping operations. in-depth discussion of spectrum analysis feature extraction approaches. An emphasis is made on extracting features in speaker independent speech recognition that are somewhat resilient to changes in the speaker. Therefore, feature extraction involves speech synthesis analysis. The two main categories for feature extraction approaches are temporal analysis and spectral analysis. The speech waveform itself is </a:t>
            </a:r>
            <a:r>
              <a:rPr lang="en-US" sz="2000" dirty="0" smtClean="0">
                <a:latin typeface="Times New Roman" pitchFamily="18" charset="0"/>
                <a:cs typeface="Times New Roman" pitchFamily="18" charset="0"/>
              </a:rPr>
              <a:t>analyzed </a:t>
            </a:r>
            <a:r>
              <a:rPr lang="en-US" sz="2000" dirty="0">
                <a:latin typeface="Times New Roman" pitchFamily="18" charset="0"/>
                <a:cs typeface="Times New Roman" pitchFamily="18" charset="0"/>
              </a:rPr>
              <a:t>in temporal analysis. The spectral representation of a spoken signal is examined in spectral analysis.</a:t>
            </a:r>
            <a:endParaRPr lang="en-US" sz="2000"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7827964"/>
              </p:ext>
            </p:extLst>
          </p:nvPr>
        </p:nvGraphicFramePr>
        <p:xfrm>
          <a:off x="690047" y="1237621"/>
          <a:ext cx="10877630" cy="5249250"/>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 Of the IEEE, vol. 81, no.9, pp. 1215-1247, Sep. 1993.</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a:t>
                      </a:r>
                      <a:r>
                        <a:rPr lang="en-US" sz="1400" kern="1200" baseline="0" dirty="0" smtClean="0">
                          <a:solidFill>
                            <a:schemeClr val="tx1"/>
                          </a:solidFill>
                          <a:effectLst/>
                          <a:latin typeface="Times New Roman" pitchFamily="18" charset="0"/>
                          <a:ea typeface="+mn-ea"/>
                          <a:cs typeface="Times New Roman" pitchFamily="18" charset="0"/>
                        </a:rPr>
                        <a:t> W. </a:t>
                      </a:r>
                      <a:r>
                        <a:rPr lang="en-US" sz="1400" kern="1200" baseline="0" dirty="0" err="1" smtClean="0">
                          <a:solidFill>
                            <a:schemeClr val="tx1"/>
                          </a:solidFill>
                          <a:effectLst/>
                          <a:latin typeface="Times New Roman" pitchFamily="18" charset="0"/>
                          <a:ea typeface="+mn-ea"/>
                          <a:cs typeface="Times New Roman" pitchFamily="18" charset="0"/>
                        </a:rPr>
                        <a:t>Picone</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Signal modelling technique in speech recognition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Signal modelling technique in speech recognition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Englewood Cliffs, New Jersey:</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Prentice-Hall, 1978.</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smtClean="0">
                          <a:solidFill>
                            <a:schemeClr val="tx1"/>
                          </a:solidFill>
                          <a:effectLst/>
                          <a:latin typeface="Times New Roman" pitchFamily="18" charset="0"/>
                          <a:ea typeface="+mn-ea"/>
                          <a:cs typeface="Times New Roman" pitchFamily="18" charset="0"/>
                        </a:rPr>
                        <a:t>L. R. Rabiner and R. W. Schafer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Digital Processing of Speech Signals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Digital Processing of Speech Signals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India : University Press, 2001 </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D.O. Shaughnessy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Speech Communication: Human and Machine</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smtClean="0">
                          <a:solidFill>
                            <a:schemeClr val="tx1"/>
                          </a:solidFill>
                          <a:effectLst/>
                          <a:latin typeface="Times New Roman" pitchFamily="18" charset="0"/>
                          <a:ea typeface="+mn-ea"/>
                          <a:cs typeface="Times New Roman" pitchFamily="18" charset="0"/>
                        </a:rPr>
                        <a:t>Speech Communication: Human and Machine</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 J. </a:t>
                      </a:r>
                      <a:r>
                        <a:rPr lang="en-US" sz="1400" kern="1200" dirty="0" err="1" smtClean="0">
                          <a:solidFill>
                            <a:schemeClr val="tx1"/>
                          </a:solidFill>
                          <a:effectLst/>
                          <a:latin typeface="Times New Roman" pitchFamily="18" charset="0"/>
                          <a:ea typeface="+mn-ea"/>
                          <a:cs typeface="Times New Roman" pitchFamily="18" charset="0"/>
                        </a:rPr>
                        <a:t>Acoust</a:t>
                      </a:r>
                      <a:r>
                        <a:rPr lang="en-US" sz="1400" kern="1200" dirty="0" smtClean="0">
                          <a:solidFill>
                            <a:schemeClr val="tx1"/>
                          </a:solidFill>
                          <a:effectLst/>
                          <a:latin typeface="Times New Roman" pitchFamily="18" charset="0"/>
                          <a:ea typeface="+mn-ea"/>
                          <a:cs typeface="Times New Roman" pitchFamily="18" charset="0"/>
                        </a:rPr>
                        <a:t>. Soc. America, vol.46, pt. 2, no. 2, </a:t>
                      </a:r>
                      <a:r>
                        <a:rPr lang="en-US" sz="1400" kern="1200" dirty="0" err="1" smtClean="0">
                          <a:solidFill>
                            <a:schemeClr val="tx1"/>
                          </a:solidFill>
                          <a:effectLst/>
                          <a:latin typeface="Times New Roman" pitchFamily="18" charset="0"/>
                          <a:ea typeface="+mn-ea"/>
                          <a:cs typeface="Times New Roman" pitchFamily="18" charset="0"/>
                        </a:rPr>
                        <a:t>pp</a:t>
                      </a:r>
                      <a:r>
                        <a:rPr lang="en-US" sz="1400" kern="1200" dirty="0" smtClean="0">
                          <a:solidFill>
                            <a:schemeClr val="tx1"/>
                          </a:solidFill>
                          <a:effectLst/>
                          <a:latin typeface="Times New Roman" pitchFamily="18" charset="0"/>
                          <a:ea typeface="+mn-ea"/>
                          <a:cs typeface="Times New Roman" pitchFamily="18" charset="0"/>
                        </a:rPr>
                        <a:t> 442-448, Aug. 1969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B. Gold and L. R. </a:t>
                      </a:r>
                      <a:r>
                        <a:rPr lang="en-US" sz="1400" kern="1200" dirty="0" err="1" smtClean="0">
                          <a:solidFill>
                            <a:schemeClr val="tx1"/>
                          </a:solidFill>
                          <a:effectLst/>
                          <a:latin typeface="Times New Roman" pitchFamily="18" charset="0"/>
                          <a:ea typeface="+mn-ea"/>
                          <a:cs typeface="Times New Roman" pitchFamily="18" charset="0"/>
                        </a:rPr>
                        <a:t>Rabiner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Modulation recognition using artificial </a:t>
                      </a:r>
                    </a:p>
                    <a:p>
                      <a:pPr algn="ctr"/>
                      <a:r>
                        <a:rPr lang="en-US" sz="1400" kern="1200" dirty="0" smtClean="0">
                          <a:solidFill>
                            <a:schemeClr val="tx1"/>
                          </a:solidFill>
                          <a:effectLst/>
                          <a:latin typeface="Times New Roman" pitchFamily="18" charset="0"/>
                          <a:ea typeface="+mn-ea"/>
                          <a:cs typeface="Times New Roman" pitchFamily="18" charset="0"/>
                        </a:rPr>
                        <a:t>neural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recognition of modulation using ANN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a:t>
                      </a:r>
                      <a:r>
                        <a:rPr lang="en-US" sz="1400" kern="1200" dirty="0" smtClean="0">
                          <a:solidFill>
                            <a:schemeClr val="tx1"/>
                          </a:solidFill>
                          <a:effectLst/>
                          <a:latin typeface="Times New Roman" pitchFamily="18" charset="0"/>
                          <a:ea typeface="+mn-ea"/>
                          <a:cs typeface="Times New Roman" pitchFamily="18" charset="0"/>
                        </a:rPr>
                        <a:t>Proc. IEEE Int. Conf. on Acoustic, speech, and Signal Processing," pp. 509-512, Aug.1985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H. </a:t>
                      </a:r>
                      <a:r>
                        <a:rPr lang="en-US" sz="1400" kern="1200" dirty="0" err="1" smtClean="0">
                          <a:solidFill>
                            <a:schemeClr val="tx1"/>
                          </a:solidFill>
                          <a:effectLst/>
                          <a:latin typeface="Times New Roman" pitchFamily="18" charset="0"/>
                          <a:ea typeface="+mn-ea"/>
                          <a:cs typeface="Times New Roman" pitchFamily="18" charset="0"/>
                        </a:rPr>
                        <a:t>Hermansky</a:t>
                      </a:r>
                      <a:r>
                        <a:rPr lang="en-US" sz="1400" kern="1200" dirty="0" smtClean="0">
                          <a:solidFill>
                            <a:schemeClr val="tx1"/>
                          </a:solidFill>
                          <a:effectLst/>
                          <a:latin typeface="Times New Roman" pitchFamily="18" charset="0"/>
                          <a:ea typeface="+mn-ea"/>
                          <a:cs typeface="Times New Roman" pitchFamily="18" charset="0"/>
                        </a:rPr>
                        <a:t>, B. A. Hanson, and H. </a:t>
                      </a:r>
                      <a:r>
                        <a:rPr lang="en-US" sz="1400" kern="1200" dirty="0" err="1" smtClean="0">
                          <a:solidFill>
                            <a:schemeClr val="tx1"/>
                          </a:solidFill>
                          <a:effectLst/>
                          <a:latin typeface="Times New Roman" pitchFamily="18" charset="0"/>
                          <a:ea typeface="+mn-ea"/>
                          <a:cs typeface="Times New Roman" pitchFamily="18" charset="0"/>
                        </a:rPr>
                        <a:t>Wakita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Automatic modulation classification </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zero crossing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modulation classification using zero crossing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gn="just">
              <a:lnSpc>
                <a:spcPct val="150000"/>
              </a:lnSpc>
              <a:buFont typeface="Wingdings" pitchFamily="2" charset="2"/>
              <a:buChar char="§"/>
            </a:pPr>
            <a:r>
              <a:rPr lang="en-US" sz="2000" dirty="0">
                <a:latin typeface="Times New Roman" pitchFamily="18" charset="0"/>
                <a:cs typeface="Times New Roman" pitchFamily="18" charset="0"/>
              </a:rPr>
              <a:t>One of the most basic ideas in voice processing is this. It can be viewed as an imperfect representation of the early phases of transduction in the human </a:t>
            </a:r>
            <a:r>
              <a:rPr lang="en-US" sz="2000" dirty="0" smtClean="0">
                <a:latin typeface="Times New Roman" pitchFamily="18" charset="0"/>
                <a:cs typeface="Times New Roman" pitchFamily="18" charset="0"/>
              </a:rPr>
              <a:t>auditory system. Motives </a:t>
            </a:r>
            <a:r>
              <a:rPr lang="en-US" sz="2000" dirty="0">
                <a:latin typeface="Times New Roman" pitchFamily="18" charset="0"/>
                <a:cs typeface="Times New Roman" pitchFamily="18" charset="0"/>
              </a:rPr>
              <a:t>for representing filter banks According to "place theory," the position of the basilar membrane's maximal displacement for stimuli like pure tones is inversely correlated with the tone's frequency logarithm. Human perception research have revealed that, unless one of the components of a complex sound goes beyond the bandwidth, its frequencies cannot be independently detected within the range of some nominal frequency. Critical bandwidth is the name given to this bandwidth.</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IN" sz="2600" dirty="0" smtClean="0">
                <a:latin typeface="Times New Roman" pitchFamily="18" charset="0"/>
                <a:cs typeface="Times New Roman" pitchFamily="18" charset="0"/>
              </a:rPr>
              <a:t>Feature extraction using Band filter bank analysis is a complex process.</a:t>
            </a:r>
          </a:p>
          <a:p>
            <a:pPr algn="just">
              <a:lnSpc>
                <a:spcPct val="170000"/>
              </a:lnSpc>
            </a:pPr>
            <a:r>
              <a:rPr lang="en-US" sz="2600" dirty="0" smtClean="0">
                <a:latin typeface="Times New Roman" pitchFamily="18" charset="0"/>
                <a:cs typeface="Times New Roman" pitchFamily="18" charset="0"/>
              </a:rPr>
              <a:t>Features extracted using filter bank analysis will generates very complex vector.</a:t>
            </a:r>
          </a:p>
          <a:p>
            <a:pPr algn="just">
              <a:lnSpc>
                <a:spcPct val="170000"/>
              </a:lnSpc>
            </a:pPr>
            <a:r>
              <a:rPr lang="en-US" sz="2600" dirty="0" smtClean="0">
                <a:latin typeface="Times New Roman" pitchFamily="18" charset="0"/>
                <a:cs typeface="Times New Roman" pitchFamily="18" charset="0"/>
              </a:rPr>
              <a:t>Feature vector size determines the efficiency of training and testing, filter bank analysis feature vector results in time consuming for training and not that accurate at test results.</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62500" lnSpcReduction="20000"/>
          </a:bodyPr>
          <a:lstStyle/>
          <a:p>
            <a:pPr algn="just">
              <a:lnSpc>
                <a:spcPct val="150000"/>
              </a:lnSpc>
              <a:buFont typeface="Wingdings" pitchFamily="2" charset="2"/>
              <a:buChar char="§"/>
            </a:pPr>
            <a:r>
              <a:rPr lang="en-US" sz="3600" dirty="0">
                <a:latin typeface="Times New Roman" pitchFamily="18" charset="0"/>
                <a:cs typeface="Times New Roman" pitchFamily="18" charset="0"/>
              </a:rPr>
              <a:t>A voice sample can be roughly represented as a linear combination of prior speech samples, according to the fundamental principle behind the linear predictive coding (LPC</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A distinct set of predictor coefficients is established by </a:t>
            </a:r>
            <a:r>
              <a:rPr lang="en-US" sz="3600" dirty="0" smtClean="0">
                <a:latin typeface="Times New Roman" pitchFamily="18" charset="0"/>
                <a:cs typeface="Times New Roman" pitchFamily="18" charset="0"/>
              </a:rPr>
              <a:t>minimizing </a:t>
            </a:r>
            <a:r>
              <a:rPr lang="en-US" sz="3600" dirty="0">
                <a:latin typeface="Times New Roman" pitchFamily="18" charset="0"/>
                <a:cs typeface="Times New Roman" pitchFamily="18" charset="0"/>
              </a:rPr>
              <a:t>the sum of the squared discrepancies (during a finite period) between the actual speech samples and the ones that were linearly predicted. The output of a linear, time-varying system triggered by either random noise or quasi-periodic pulses is used to model speech (during unvoiced speech). The robust, trustworthy, and accurate linear prediction approach offers a way for predicting the variables that define the linear time-varying system that represents the vocal </a:t>
            </a:r>
            <a:r>
              <a:rPr lang="en-US" sz="3600" dirty="0" smtClean="0">
                <a:latin typeface="Times New Roman" pitchFamily="18" charset="0"/>
                <a:cs typeface="Times New Roman" pitchFamily="18" charset="0"/>
              </a:rPr>
              <a:t>track. The </a:t>
            </a:r>
            <a:r>
              <a:rPr lang="en-US" sz="3600" dirty="0">
                <a:latin typeface="Times New Roman" pitchFamily="18" charset="0"/>
                <a:cs typeface="Times New Roman" pitchFamily="18" charset="0"/>
              </a:rPr>
              <a:t>majority of recognition systems use the auto-regressive all-pole model (AR</a:t>
            </a:r>
            <a:r>
              <a:rPr lang="en-US" sz="36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554476" y="5921888"/>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718" y="729095"/>
            <a:ext cx="3124200" cy="5048250"/>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2718</TotalTime>
  <Words>1195</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264</cp:revision>
  <dcterms:created xsi:type="dcterms:W3CDTF">2020-06-29T09:16:21Z</dcterms:created>
  <dcterms:modified xsi:type="dcterms:W3CDTF">2022-10-06T10:29:30Z</dcterms:modified>
</cp:coreProperties>
</file>