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59" r:id="rId5"/>
    <p:sldId id="282" r:id="rId6"/>
    <p:sldId id="270" r:id="rId7"/>
    <p:sldId id="291" r:id="rId8"/>
    <p:sldId id="262" r:id="rId9"/>
    <p:sldId id="263" r:id="rId10"/>
    <p:sldId id="275" r:id="rId11"/>
    <p:sldId id="264" r:id="rId12"/>
    <p:sldId id="290" r:id="rId13"/>
    <p:sldId id="27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29-11-2022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11/29/2022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smtClean="0">
                <a:solidFill>
                  <a:schemeClr val="accent2">
                    <a:lumMod val="75000"/>
                  </a:schemeClr>
                </a:solidFill>
                <a:latin typeface="Times New Roman" panose="02020603050405020304" pitchFamily="18" charset="0"/>
                <a:cs typeface="Times New Roman" panose="02020603050405020304" pitchFamily="18" charset="0"/>
              </a:rPr>
              <a:t>A </a:t>
            </a:r>
            <a:r>
              <a:rPr lang="en-US" b="1" dirty="0">
                <a:solidFill>
                  <a:schemeClr val="accent2">
                    <a:lumMod val="75000"/>
                  </a:schemeClr>
                </a:solidFill>
                <a:latin typeface="Times New Roman" panose="02020603050405020304" pitchFamily="18" charset="0"/>
                <a:cs typeface="Times New Roman" panose="02020603050405020304" pitchFamily="18" charset="0"/>
              </a:rPr>
              <a:t>NEW CHANNEL ESTIMATION TECHNIQUE FOR 5G MIMO COMMUNICATION SYSTEMS</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Proposed method:</a:t>
            </a:r>
            <a:endParaRPr lang="en-IN" sz="2400" dirty="0"/>
          </a:p>
        </p:txBody>
      </p:sp>
      <p:sp>
        <p:nvSpPr>
          <p:cNvPr id="9" name="Rectangle 8"/>
          <p:cNvSpPr/>
          <p:nvPr/>
        </p:nvSpPr>
        <p:spPr>
          <a:xfrm>
            <a:off x="3990741" y="5648325"/>
            <a:ext cx="3071675" cy="307777"/>
          </a:xfrm>
          <a:prstGeom prst="rect">
            <a:avLst/>
          </a:prstGeom>
        </p:spPr>
        <p:txBody>
          <a:bodyPr wrap="none">
            <a:spAutoFit/>
          </a:bodyPr>
          <a:lstStyle/>
          <a:p>
            <a:pPr algn="ctr"/>
            <a:r>
              <a:rPr lang="en-US" sz="1400" dirty="0">
                <a:solidFill>
                  <a:prstClr val="black">
                    <a:lumMod val="75000"/>
                    <a:lumOff val="25000"/>
                  </a:prstClr>
                </a:solidFill>
                <a:latin typeface="Times New Roman" pitchFamily="18" charset="0"/>
                <a:cs typeface="Times New Roman" pitchFamily="18" charset="0"/>
              </a:rPr>
              <a:t>Fig: Block diagram of Proposed method</a:t>
            </a:r>
            <a:endParaRPr lang="en-GB" sz="1400" dirty="0">
              <a:solidFill>
                <a:prstClr val="black">
                  <a:lumMod val="75000"/>
                  <a:lumOff val="25000"/>
                </a:prstClr>
              </a:solidFill>
              <a:latin typeface="Times New Roman" pitchFamily="18" charset="0"/>
              <a:cs typeface="Times New Roman" pitchFamily="18" charset="0"/>
            </a:endParaRPr>
          </a:p>
        </p:txBody>
      </p:sp>
      <p:pic>
        <p:nvPicPr>
          <p:cNvPr id="6" name="Picture 5"/>
          <p:cNvPicPr/>
          <p:nvPr/>
        </p:nvPicPr>
        <p:blipFill>
          <a:blip r:embed="rId2"/>
          <a:stretch>
            <a:fillRect/>
          </a:stretch>
        </p:blipFill>
        <p:spPr>
          <a:xfrm>
            <a:off x="3778740" y="1769523"/>
            <a:ext cx="3495675" cy="3743325"/>
          </a:xfrm>
          <a:prstGeom prst="rect">
            <a:avLst/>
          </a:prstGeom>
        </p:spPr>
      </p:pic>
    </p:spTree>
    <p:extLst>
      <p:ext uri="{BB962C8B-B14F-4D97-AF65-F5344CB8AC3E}">
        <p14:creationId xmlns:p14="http://schemas.microsoft.com/office/powerpoint/2010/main" val="2711592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969818"/>
            <a:ext cx="8911687" cy="1025237"/>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2592925" y="1547446"/>
            <a:ext cx="8229600" cy="1015663"/>
          </a:xfrm>
          <a:prstGeom prst="rect">
            <a:avLst/>
          </a:prstGeom>
          <a:noFill/>
        </p:spPr>
        <p:txBody>
          <a:bodyPr wrap="square" rtlCol="0">
            <a:spAutoFit/>
          </a:bodyPr>
          <a:lstStyle/>
          <a:p>
            <a:pPr>
              <a:lnSpc>
                <a:spcPct val="150000"/>
              </a:lnSpc>
            </a:pPr>
            <a:r>
              <a:rPr lang="en-US" sz="2000" dirty="0" smtClean="0"/>
              <a:t>1.Gives </a:t>
            </a:r>
            <a:r>
              <a:rPr lang="en-US" sz="2000" dirty="0"/>
              <a:t>the better results of channel estimation</a:t>
            </a:r>
            <a:r>
              <a:rPr lang="en-US" sz="2000" dirty="0" smtClean="0"/>
              <a:t>.</a:t>
            </a:r>
          </a:p>
          <a:p>
            <a:pPr>
              <a:lnSpc>
                <a:spcPct val="150000"/>
              </a:lnSpc>
            </a:pPr>
            <a:r>
              <a:rPr lang="en-IN" sz="2000" dirty="0" smtClean="0"/>
              <a:t>2.</a:t>
            </a:r>
            <a:r>
              <a:rPr lang="en-US" sz="2000" dirty="0" smtClean="0"/>
              <a:t>Less </a:t>
            </a:r>
            <a:r>
              <a:rPr lang="en-US" sz="2000" dirty="0"/>
              <a:t>complex than the Least Squares (LS) Method.</a:t>
            </a:r>
            <a:endParaRPr lang="en-US" sz="2000" dirty="0" smtClean="0"/>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a:bodyPr>
          <a:lstStyle/>
          <a:p>
            <a:pPr marL="0" defTabSz="914400">
              <a:lnSpc>
                <a:spcPct val="150000"/>
              </a:lnSpc>
            </a:pPr>
            <a:r>
              <a:rPr lang="en-US" sz="1900" dirty="0" smtClean="0">
                <a:latin typeface="Times New Roman" pitchFamily="18" charset="0"/>
                <a:cs typeface="Times New Roman" pitchFamily="18" charset="0"/>
              </a:rPr>
              <a:t>There </a:t>
            </a:r>
            <a:r>
              <a:rPr lang="en-US" sz="1900" dirty="0">
                <a:latin typeface="Times New Roman" pitchFamily="18" charset="0"/>
                <a:cs typeface="Times New Roman" pitchFamily="18" charset="0"/>
              </a:rPr>
              <a:t>are numerous applications for the use of Biometric Technology, but the most common ones are as follows:</a:t>
            </a:r>
          </a:p>
          <a:p>
            <a:pPr marL="0" defTabSz="914400">
              <a:lnSpc>
                <a:spcPct val="150000"/>
              </a:lnSpc>
            </a:pPr>
            <a:r>
              <a:rPr lang="en-US" sz="1900" dirty="0" smtClean="0">
                <a:latin typeface="Times New Roman" pitchFamily="18" charset="0"/>
                <a:cs typeface="Times New Roman" pitchFamily="18" charset="0"/>
              </a:rPr>
              <a:t>5G </a:t>
            </a:r>
            <a:r>
              <a:rPr lang="en-US" sz="1900" dirty="0">
                <a:latin typeface="Times New Roman" pitchFamily="18" charset="0"/>
                <a:cs typeface="Times New Roman" pitchFamily="18" charset="0"/>
              </a:rPr>
              <a:t>MIMO</a:t>
            </a:r>
          </a:p>
          <a:p>
            <a:pPr marL="0" defTabSz="914400">
              <a:lnSpc>
                <a:spcPct val="150000"/>
              </a:lnSpc>
            </a:pPr>
            <a:r>
              <a:rPr lang="en-US" sz="1900" dirty="0" smtClean="0">
                <a:latin typeface="Times New Roman" pitchFamily="18" charset="0"/>
                <a:cs typeface="Times New Roman" pitchFamily="18" charset="0"/>
              </a:rPr>
              <a:t>5G </a:t>
            </a:r>
            <a:r>
              <a:rPr lang="en-US" sz="1900" dirty="0">
                <a:latin typeface="Times New Roman" pitchFamily="18" charset="0"/>
                <a:cs typeface="Times New Roman" pitchFamily="18" charset="0"/>
              </a:rPr>
              <a:t>MISO</a:t>
            </a:r>
          </a:p>
          <a:p>
            <a:pPr marL="0" defTabSz="914400">
              <a:lnSpc>
                <a:spcPct val="150000"/>
              </a:lnSpc>
            </a:pPr>
            <a:r>
              <a:rPr lang="en-US" sz="1900" dirty="0" smtClean="0">
                <a:latin typeface="Times New Roman" pitchFamily="18" charset="0"/>
                <a:cs typeface="Times New Roman" pitchFamily="18" charset="0"/>
              </a:rPr>
              <a:t>Channel </a:t>
            </a:r>
            <a:r>
              <a:rPr lang="en-US" sz="1900" dirty="0">
                <a:latin typeface="Times New Roman" pitchFamily="18" charset="0"/>
                <a:cs typeface="Times New Roman" pitchFamily="18" charset="0"/>
              </a:rPr>
              <a:t>Estimations</a:t>
            </a:r>
          </a:p>
        </p:txBody>
      </p:sp>
    </p:spTree>
    <p:extLst>
      <p:ext uri="{BB962C8B-B14F-4D97-AF65-F5344CB8AC3E}">
        <p14:creationId xmlns:p14="http://schemas.microsoft.com/office/powerpoint/2010/main" val="17979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79996" y="1592032"/>
            <a:ext cx="10612580" cy="4239492"/>
          </a:xfrm>
        </p:spPr>
        <p:txBody>
          <a:bodyPr>
            <a:noAutofit/>
          </a:bodyPr>
          <a:lstStyle/>
          <a:p>
            <a:pPr algn="just">
              <a:lnSpc>
                <a:spcPct val="150000"/>
              </a:lnSpc>
            </a:pPr>
            <a:r>
              <a:rPr lang="en-US" sz="1600" dirty="0">
                <a:latin typeface="Times New Roman" pitchFamily="18" charset="0"/>
                <a:cs typeface="Times New Roman" pitchFamily="18" charset="0"/>
              </a:rPr>
              <a:t> [ I.] </a:t>
            </a:r>
            <a:r>
              <a:rPr lang="en-US" sz="1600" dirty="0" smtClean="0">
                <a:latin typeface="Times New Roman" pitchFamily="18" charset="0"/>
                <a:cs typeface="Times New Roman" pitchFamily="18" charset="0"/>
              </a:rPr>
              <a:t>Y</a:t>
            </a:r>
            <a:r>
              <a:rPr lang="en-US" sz="1600" dirty="0">
                <a:latin typeface="Times New Roman" pitchFamily="18" charset="0"/>
                <a:cs typeface="Times New Roman" pitchFamily="18" charset="0"/>
              </a:rPr>
              <a:t>. Li, L. J. </a:t>
            </a:r>
            <a:r>
              <a:rPr lang="en-US" sz="1600" dirty="0" err="1">
                <a:latin typeface="Times New Roman" pitchFamily="18" charset="0"/>
                <a:cs typeface="Times New Roman" pitchFamily="18" charset="0"/>
              </a:rPr>
              <a:t>Cimini</a:t>
            </a:r>
            <a:r>
              <a:rPr lang="en-US" sz="1600" dirty="0">
                <a:latin typeface="Times New Roman" pitchFamily="18" charset="0"/>
                <a:cs typeface="Times New Roman" pitchFamily="18" charset="0"/>
              </a:rPr>
              <a:t> and N.R. </a:t>
            </a:r>
            <a:r>
              <a:rPr lang="en-US" sz="1600" dirty="0" err="1">
                <a:latin typeface="Times New Roman" pitchFamily="18" charset="0"/>
                <a:cs typeface="Times New Roman" pitchFamily="18" charset="0"/>
              </a:rPr>
              <a:t>Sollenberger</a:t>
            </a:r>
            <a:r>
              <a:rPr lang="en-US" sz="1600" dirty="0">
                <a:latin typeface="Times New Roman" pitchFamily="18" charset="0"/>
                <a:cs typeface="Times New Roman" pitchFamily="18" charset="0"/>
              </a:rPr>
              <a:t>, “Robust channel estimation for OFDM systems with rapid dispersive fading channels,” IEEE Trans. Comm., vol. 46, pp. 902-915, 1998.</a:t>
            </a:r>
          </a:p>
          <a:p>
            <a:pPr algn="just">
              <a:lnSpc>
                <a:spcPct val="150000"/>
              </a:lnSpc>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II] F</a:t>
            </a:r>
            <a:r>
              <a:rPr lang="en-US" sz="1600" dirty="0">
                <a:latin typeface="Times New Roman" pitchFamily="18" charset="0"/>
                <a:cs typeface="Times New Roman" pitchFamily="18" charset="0"/>
              </a:rPr>
              <a:t>. R. </a:t>
            </a:r>
            <a:r>
              <a:rPr lang="en-US" sz="1600" dirty="0" err="1">
                <a:latin typeface="Times New Roman" pitchFamily="18" charset="0"/>
                <a:cs typeface="Times New Roman" pitchFamily="18" charset="0"/>
              </a:rPr>
              <a:t>Hampel</a:t>
            </a:r>
            <a:r>
              <a:rPr lang="en-US" sz="1600" dirty="0">
                <a:latin typeface="Times New Roman" pitchFamily="18" charset="0"/>
                <a:cs typeface="Times New Roman" pitchFamily="18" charset="0"/>
              </a:rPr>
              <a:t>, E. M. </a:t>
            </a:r>
            <a:r>
              <a:rPr lang="en-US" sz="1600" dirty="0" err="1">
                <a:latin typeface="Times New Roman" pitchFamily="18" charset="0"/>
                <a:cs typeface="Times New Roman" pitchFamily="18" charset="0"/>
              </a:rPr>
              <a:t>Ronchetti</a:t>
            </a:r>
            <a:r>
              <a:rPr lang="en-US" sz="1600" dirty="0">
                <a:latin typeface="Times New Roman" pitchFamily="18" charset="0"/>
                <a:cs typeface="Times New Roman" pitchFamily="18" charset="0"/>
              </a:rPr>
              <a:t>, P. J. </a:t>
            </a:r>
            <a:r>
              <a:rPr lang="en-US" sz="1600" dirty="0" err="1">
                <a:latin typeface="Times New Roman" pitchFamily="18" charset="0"/>
                <a:cs typeface="Times New Roman" pitchFamily="18" charset="0"/>
              </a:rPr>
              <a:t>Rousseeuw</a:t>
            </a:r>
            <a:r>
              <a:rPr lang="en-US" sz="1600" dirty="0">
                <a:latin typeface="Times New Roman" pitchFamily="18" charset="0"/>
                <a:cs typeface="Times New Roman" pitchFamily="18" charset="0"/>
              </a:rPr>
              <a:t>, and W. A. </a:t>
            </a:r>
            <a:r>
              <a:rPr lang="en-US" sz="1600" dirty="0" err="1">
                <a:latin typeface="Times New Roman" pitchFamily="18" charset="0"/>
                <a:cs typeface="Times New Roman" pitchFamily="18" charset="0"/>
              </a:rPr>
              <a:t>Stahel</a:t>
            </a:r>
            <a:r>
              <a:rPr lang="en-US" sz="1600" dirty="0">
                <a:latin typeface="Times New Roman" pitchFamily="18" charset="0"/>
                <a:cs typeface="Times New Roman" pitchFamily="18" charset="0"/>
              </a:rPr>
              <a:t>, Robust Statistics: The Approach Based on Influence Functions, Wiley, New York, 1986</a:t>
            </a:r>
            <a:r>
              <a:rPr lang="en-US" sz="1600" dirty="0" smtClean="0">
                <a:latin typeface="Times New Roman" pitchFamily="18" charset="0"/>
                <a:cs typeface="Times New Roman" pitchFamily="18" charset="0"/>
              </a:rPr>
              <a:t>.</a:t>
            </a:r>
          </a:p>
          <a:p>
            <a:pPr algn="just">
              <a:lnSpc>
                <a:spcPct val="150000"/>
              </a:lnSpc>
            </a:pPr>
            <a:r>
              <a:rPr lang="en-US" sz="1600" dirty="0">
                <a:latin typeface="Times New Roman" pitchFamily="18" charset="0"/>
                <a:cs typeface="Times New Roman" pitchFamily="18" charset="0"/>
              </a:rPr>
              <a:t> [ III.] 	T. Anil Kumar and K. </a:t>
            </a:r>
            <a:r>
              <a:rPr lang="en-US" sz="1600" dirty="0" err="1">
                <a:latin typeface="Times New Roman" pitchFamily="18" charset="0"/>
                <a:cs typeface="Times New Roman" pitchFamily="18" charset="0"/>
              </a:rPr>
              <a:t>Deergha</a:t>
            </a:r>
            <a:r>
              <a:rPr lang="en-US" sz="1600" dirty="0">
                <a:latin typeface="Times New Roman" pitchFamily="18" charset="0"/>
                <a:cs typeface="Times New Roman" pitchFamily="18" charset="0"/>
              </a:rPr>
              <a:t> Rao, “A New M-estimator Based Robust Multiuser Detection in Flat-fading Non-Gaussian Channels,” IEEE Trans. </a:t>
            </a:r>
            <a:r>
              <a:rPr lang="en-US" sz="1600" dirty="0" err="1">
                <a:latin typeface="Times New Roman" pitchFamily="18" charset="0"/>
                <a:cs typeface="Times New Roman" pitchFamily="18" charset="0"/>
              </a:rPr>
              <a:t>Comm</a:t>
            </a:r>
            <a:r>
              <a:rPr lang="en-US" sz="1600" dirty="0">
                <a:latin typeface="Times New Roman" pitchFamily="18" charset="0"/>
                <a:cs typeface="Times New Roman" pitchFamily="18" charset="0"/>
              </a:rPr>
              <a:t>, vol. 57, no. 7, pp. 1908-1913, 2009.</a:t>
            </a:r>
          </a:p>
          <a:p>
            <a:pPr algn="just">
              <a:lnSpc>
                <a:spcPct val="150000"/>
              </a:lnSpc>
            </a:pPr>
            <a:r>
              <a:rPr lang="en-US" sz="1600" dirty="0">
                <a:latin typeface="Times New Roman" pitchFamily="18" charset="0"/>
                <a:cs typeface="Times New Roman" pitchFamily="18" charset="0"/>
              </a:rPr>
              <a:t>[</a:t>
            </a:r>
            <a:r>
              <a:rPr lang="en-US" sz="1600" dirty="0" smtClean="0">
                <a:latin typeface="Times New Roman" pitchFamily="18" charset="0"/>
                <a:cs typeface="Times New Roman" pitchFamily="18" charset="0"/>
              </a:rPr>
              <a:t>IV] Michel </a:t>
            </a:r>
            <a:r>
              <a:rPr lang="en-US" sz="1600" dirty="0" err="1">
                <a:latin typeface="Times New Roman" pitchFamily="18" charset="0"/>
                <a:cs typeface="Times New Roman" pitchFamily="18" charset="0"/>
              </a:rPr>
              <a:t>Saideh</a:t>
            </a:r>
            <a:r>
              <a:rPr lang="en-US" sz="1600" dirty="0">
                <a:latin typeface="Times New Roman" pitchFamily="18" charset="0"/>
                <a:cs typeface="Times New Roman" pitchFamily="18" charset="0"/>
              </a:rPr>
              <a:t>, Marion </a:t>
            </a:r>
            <a:r>
              <a:rPr lang="en-US" sz="1600" dirty="0" err="1">
                <a:latin typeface="Times New Roman" pitchFamily="18" charset="0"/>
                <a:cs typeface="Times New Roman" pitchFamily="18" charset="0"/>
              </a:rPr>
              <a:t>Berbineau</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Iyad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Dayoub</a:t>
            </a:r>
            <a:r>
              <a:rPr lang="en-US" sz="1600" dirty="0">
                <a:latin typeface="Times New Roman" pitchFamily="18" charset="0"/>
                <a:cs typeface="Times New Roman" pitchFamily="18" charset="0"/>
              </a:rPr>
              <a:t>, “On the performance of Sliding Window TD-LMMSE Channel Estimation for 5G Waveforms in High Mobility Scenario,” IEEE Trans. Vehicular Technology, Vol. 67, No.9, pp. 8974- 8977, Sept 2018</a:t>
            </a:r>
            <a:r>
              <a:rPr lang="en-US" sz="1600" dirty="0" smtClean="0">
                <a:latin typeface="Times New Roman" pitchFamily="18" charset="0"/>
                <a:cs typeface="Times New Roman" pitchFamily="18" charset="0"/>
              </a:rPr>
              <a:t>.</a:t>
            </a:r>
          </a:p>
          <a:p>
            <a:pPr algn="just">
              <a:lnSpc>
                <a:spcPct val="150000"/>
              </a:lnSpc>
            </a:pP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V</a:t>
            </a:r>
            <a:r>
              <a:rPr lang="en-US" sz="1600" dirty="0" smtClean="0">
                <a:latin typeface="Times New Roman" pitchFamily="18" charset="0"/>
                <a:cs typeface="Times New Roman" pitchFamily="18" charset="0"/>
              </a:rPr>
              <a:t>.] O</a:t>
            </a:r>
            <a:r>
              <a:rPr lang="en-US" sz="1600" dirty="0">
                <a:latin typeface="Times New Roman" pitchFamily="18" charset="0"/>
                <a:cs typeface="Times New Roman" pitchFamily="18" charset="0"/>
              </a:rPr>
              <a:t>. E. </a:t>
            </a:r>
            <a:r>
              <a:rPr lang="en-US" sz="1600" dirty="0" err="1">
                <a:latin typeface="Times New Roman" pitchFamily="18" charset="0"/>
                <a:cs typeface="Times New Roman" pitchFamily="18" charset="0"/>
              </a:rPr>
              <a:t>Ijiga</a:t>
            </a:r>
            <a:r>
              <a:rPr lang="en-US" sz="1600" dirty="0">
                <a:latin typeface="Times New Roman" pitchFamily="18" charset="0"/>
                <a:cs typeface="Times New Roman" pitchFamily="18" charset="0"/>
              </a:rPr>
              <a:t>, “Review of channel estimation for candidate waveforms of next generation networks,” J. Electronics, Vol. 8, pp. 1-50, 2019.</a:t>
            </a:r>
          </a:p>
          <a:p>
            <a:pPr algn="just">
              <a:lnSpc>
                <a:spcPct val="150000"/>
              </a:lnSpc>
            </a:pPr>
            <a:r>
              <a:rPr lang="en-US" sz="1600"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Applications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Conclusion</a:t>
            </a:r>
          </a:p>
          <a:p>
            <a:r>
              <a:rPr lang="en-US" sz="200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928254"/>
            <a:ext cx="9966757" cy="928255"/>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731818"/>
            <a:ext cx="11315049" cy="4156364"/>
          </a:xfrm>
        </p:spPr>
        <p:txBody>
          <a:bodyPr>
            <a:normAutofit/>
          </a:bodyPr>
          <a:lstStyle/>
          <a:p>
            <a:pPr algn="just">
              <a:lnSpc>
                <a:spcPct val="150000"/>
              </a:lnSpc>
            </a:pPr>
            <a:r>
              <a:rPr lang="en-US" dirty="0" smtClean="0">
                <a:latin typeface="Times New Roman" pitchFamily="18" charset="0"/>
                <a:cs typeface="Times New Roman" pitchFamily="18" charset="0"/>
              </a:rPr>
              <a:t>One </a:t>
            </a:r>
            <a:r>
              <a:rPr lang="en-US" dirty="0">
                <a:latin typeface="Times New Roman" pitchFamily="18" charset="0"/>
                <a:cs typeface="Times New Roman" pitchFamily="18" charset="0"/>
              </a:rPr>
              <a:t>of the key areas where Internet of Things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is facilitating the use of numerous transmitters on board and enabling the use of Multiple Input Multiple Output (MIMO) systems for improved communications is the health care sector. It can be difficult to use 5G MIMO systems with quality of performance (</a:t>
            </a:r>
            <a:r>
              <a:rPr lang="en-US" dirty="0" err="1">
                <a:latin typeface="Times New Roman" pitchFamily="18" charset="0"/>
                <a:cs typeface="Times New Roman" pitchFamily="18" charset="0"/>
              </a:rPr>
              <a:t>QoP</a:t>
            </a:r>
            <a:r>
              <a:rPr lang="en-US" dirty="0">
                <a:latin typeface="Times New Roman" pitchFamily="18" charset="0"/>
                <a:cs typeface="Times New Roman" pitchFamily="18" charset="0"/>
              </a:rPr>
              <a:t>) that are appropriate for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applications. For 5G MIMO wireless communication systems for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applications, a training symbol-based channel estimation approach is defined, proposed, and studied in this study. For refining the proposed channel estimator, an M-estimator is recommended. Comparing simulation results with Least Squares (LS) channel estimation with and without Discrete Fourier Transform allows for an evaluation of the suggested technique's performance (DFT).</a:t>
            </a:r>
          </a:p>
          <a:p>
            <a:pPr algn="just">
              <a:lnSpc>
                <a:spcPct val="150000"/>
              </a:lnSpc>
            </a:pPr>
            <a:r>
              <a:rPr lang="en-US" dirty="0">
                <a:latin typeface="Times New Roman" pitchFamily="18" charset="0"/>
                <a:cs typeface="Times New Roman" pitchFamily="18" charset="0"/>
              </a:rPr>
              <a:t>Keywords: ECG Biometric, Authentication</a:t>
            </a:r>
          </a:p>
          <a:p>
            <a:pPr algn="just">
              <a:lnSpc>
                <a:spcPct val="150000"/>
              </a:lnSpc>
            </a:pPr>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36072"/>
            <a:ext cx="10840629" cy="5306291"/>
          </a:xfrm>
        </p:spPr>
        <p:txBody>
          <a:bodyPr>
            <a:normAutofit/>
          </a:bodyPr>
          <a:lstStyle/>
          <a:p>
            <a:pPr algn="just">
              <a:lnSpc>
                <a:spcPct val="150000"/>
              </a:lnSpc>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Existing cellular networks face numerous practical challenges as a result of the exponentially increasing demand for higher data rates and the rapidly expanding number of mobile users. These networks must also develop in order to meet the demands of the upcoming 5G networks by having a high network capacity and wide area coverage. The main drawbacks of current networks are their low data rates, minimal quality of experience (</a:t>
            </a:r>
            <a:r>
              <a:rPr lang="en-US" dirty="0" err="1">
                <a:latin typeface="Times New Roman" pitchFamily="18" charset="0"/>
                <a:cs typeface="Times New Roman" pitchFamily="18" charset="0"/>
              </a:rPr>
              <a:t>QoE</a:t>
            </a:r>
            <a:r>
              <a:rPr lang="en-US" dirty="0">
                <a:latin typeface="Times New Roman" pitchFamily="18" charset="0"/>
                <a:cs typeface="Times New Roman" pitchFamily="18" charset="0"/>
              </a:rPr>
              <a:t>), poor end-to-end performance, limited indoor coverage, and subpar mobility performance, which prevents them from offering services like high spectral efficiency, large network capacity, wide spectrum availability, low latency, and low energy consumption. The 5G MIMO communication system needs plans for spectral efficiency enhancement, scheduling for channel information, coding, and adaptive modulation in order to meet both of the specified goals. All of these strategies require correct channel state information, or CSI, which is available at the transmitter end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5649280"/>
              </p:ext>
            </p:extLst>
          </p:nvPr>
        </p:nvGraphicFramePr>
        <p:xfrm>
          <a:off x="327547" y="1187356"/>
          <a:ext cx="11735647" cy="5366170"/>
        </p:xfrm>
        <a:graphic>
          <a:graphicData uri="http://schemas.openxmlformats.org/drawingml/2006/table">
            <a:tbl>
              <a:tblPr firstRow="1" bandRow="1">
                <a:tableStyleId>{5940675A-B579-460E-94D1-54222C63F5DA}</a:tableStyleId>
              </a:tblPr>
              <a:tblGrid>
                <a:gridCol w="721489">
                  <a:extLst>
                    <a:ext uri="{9D8B030D-6E8A-4147-A177-3AD203B41FA5}">
                      <a16:colId xmlns="" xmlns:a16="http://schemas.microsoft.com/office/drawing/2014/main" val="20000"/>
                    </a:ext>
                  </a:extLst>
                </a:gridCol>
                <a:gridCol w="3106825">
                  <a:extLst>
                    <a:ext uri="{9D8B030D-6E8A-4147-A177-3AD203B41FA5}">
                      <a16:colId xmlns="" xmlns:a16="http://schemas.microsoft.com/office/drawing/2014/main" val="20001"/>
                    </a:ext>
                  </a:extLst>
                </a:gridCol>
                <a:gridCol w="2254815">
                  <a:extLst>
                    <a:ext uri="{9D8B030D-6E8A-4147-A177-3AD203B41FA5}">
                      <a16:colId xmlns="" xmlns:a16="http://schemas.microsoft.com/office/drawing/2014/main" val="20002"/>
                    </a:ext>
                  </a:extLst>
                </a:gridCol>
                <a:gridCol w="3826313">
                  <a:extLst>
                    <a:ext uri="{9D8B030D-6E8A-4147-A177-3AD203B41FA5}">
                      <a16:colId xmlns="" xmlns:a16="http://schemas.microsoft.com/office/drawing/2014/main" val="20003"/>
                    </a:ext>
                  </a:extLst>
                </a:gridCol>
                <a:gridCol w="1826205">
                  <a:extLst>
                    <a:ext uri="{9D8B030D-6E8A-4147-A177-3AD203B41FA5}">
                      <a16:colId xmlns="" xmlns:a16="http://schemas.microsoft.com/office/drawing/2014/main" val="20004"/>
                    </a:ext>
                  </a:extLst>
                </a:gridCol>
              </a:tblGrid>
              <a:tr h="251881">
                <a:tc>
                  <a:txBody>
                    <a:bodyPr/>
                    <a:lstStyle/>
                    <a:p>
                      <a:pPr algn="ctr"/>
                      <a:r>
                        <a:rPr lang="en-US" sz="1150" b="1" dirty="0">
                          <a:latin typeface="Times New Roman" panose="02020603050405020304" pitchFamily="18" charset="0"/>
                          <a:cs typeface="Times New Roman" panose="02020603050405020304" pitchFamily="18" charset="0"/>
                        </a:rPr>
                        <a:t>S. NO</a:t>
                      </a:r>
                    </a:p>
                  </a:txBody>
                  <a:tcPr/>
                </a:tc>
                <a:tc>
                  <a:txBody>
                    <a:bodyPr/>
                    <a:lstStyle/>
                    <a:p>
                      <a:pPr algn="ctr"/>
                      <a:r>
                        <a:rPr lang="en-US" sz="1150" b="1" dirty="0">
                          <a:latin typeface="Times New Roman" panose="02020603050405020304" pitchFamily="18" charset="0"/>
                          <a:cs typeface="Times New Roman" panose="02020603050405020304" pitchFamily="18" charset="0"/>
                        </a:rPr>
                        <a:t>Journal Type </a:t>
                      </a:r>
                      <a:r>
                        <a:rPr lang="en-US" sz="1150" b="1" baseline="0" dirty="0">
                          <a:latin typeface="Times New Roman" panose="02020603050405020304" pitchFamily="18" charset="0"/>
                          <a:cs typeface="Times New Roman" panose="02020603050405020304" pitchFamily="18" charset="0"/>
                        </a:rPr>
                        <a:t>with year</a:t>
                      </a:r>
                      <a:endParaRPr lang="en-US" sz="1150" b="1" dirty="0">
                        <a:latin typeface="Times New Roman" panose="02020603050405020304" pitchFamily="18" charset="0"/>
                        <a:cs typeface="Times New Roman" panose="02020603050405020304" pitchFamily="18" charset="0"/>
                      </a:endParaRPr>
                    </a:p>
                  </a:txBody>
                  <a:tcPr/>
                </a:tc>
                <a:tc>
                  <a:txBody>
                    <a:bodyPr/>
                    <a:lstStyle/>
                    <a:p>
                      <a:pPr algn="ctr"/>
                      <a:r>
                        <a:rPr lang="en-US" sz="1150" b="1" dirty="0">
                          <a:latin typeface="Times New Roman" panose="02020603050405020304" pitchFamily="18" charset="0"/>
                          <a:cs typeface="Times New Roman" panose="02020603050405020304" pitchFamily="18" charset="0"/>
                        </a:rPr>
                        <a:t>Authors</a:t>
                      </a:r>
                    </a:p>
                  </a:txBody>
                  <a:tcPr/>
                </a:tc>
                <a:tc>
                  <a:txBody>
                    <a:bodyPr/>
                    <a:lstStyle/>
                    <a:p>
                      <a:pPr algn="ctr"/>
                      <a:r>
                        <a:rPr lang="en-US" sz="1150" b="1" dirty="0">
                          <a:latin typeface="Times New Roman" panose="02020603050405020304" pitchFamily="18" charset="0"/>
                          <a:cs typeface="Times New Roman" panose="02020603050405020304" pitchFamily="18" charset="0"/>
                        </a:rPr>
                        <a:t>Title</a:t>
                      </a:r>
                    </a:p>
                  </a:txBody>
                  <a:tcPr/>
                </a:tc>
                <a:tc>
                  <a:txBody>
                    <a:bodyPr/>
                    <a:lstStyle/>
                    <a:p>
                      <a:pPr algn="ctr"/>
                      <a:r>
                        <a:rPr lang="en-US" sz="115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825120">
                <a:tc>
                  <a:txBody>
                    <a:bodyPr/>
                    <a:lstStyle/>
                    <a:p>
                      <a:pPr algn="ctr"/>
                      <a:r>
                        <a:rPr lang="en-US" sz="115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nl-NL" sz="1150" kern="1200" dirty="0" smtClean="0">
                          <a:solidFill>
                            <a:schemeClr val="tx1"/>
                          </a:solidFill>
                          <a:effectLst/>
                          <a:latin typeface="Times New Roman" pitchFamily="18" charset="0"/>
                          <a:ea typeface="+mn-ea"/>
                          <a:cs typeface="Times New Roman" pitchFamily="18" charset="0"/>
                        </a:rPr>
                        <a:t>IJRTE, vol. 8, pp. 1776-1778, 2019.</a:t>
                      </a:r>
                      <a:r>
                        <a:rPr lang="it-IT" sz="1150" kern="1200" dirty="0" smtClean="0">
                          <a:solidFill>
                            <a:schemeClr val="tx1"/>
                          </a:solidFill>
                          <a:effectLst/>
                          <a:latin typeface="Times New Roman" pitchFamily="18" charset="0"/>
                          <a:ea typeface="+mn-ea"/>
                          <a:cs typeface="Times New Roman" pitchFamily="18" charset="0"/>
                        </a:rPr>
                        <a:t>. </a:t>
                      </a:r>
                      <a:endParaRPr lang="en-IN" sz="1150" kern="1200" dirty="0" smtClean="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 </a:t>
                      </a:r>
                      <a:r>
                        <a:rPr lang="en-US" sz="1150" kern="1200" dirty="0" smtClean="0">
                          <a:solidFill>
                            <a:schemeClr val="tx1"/>
                          </a:solidFill>
                          <a:effectLst/>
                          <a:latin typeface="Times New Roman" pitchFamily="18" charset="0"/>
                          <a:ea typeface="+mn-ea"/>
                          <a:cs typeface="Times New Roman" pitchFamily="18" charset="0"/>
                        </a:rPr>
                        <a:t>T. Anil Kumar, </a:t>
                      </a:r>
                      <a:r>
                        <a:rPr lang="en-US" sz="1150" kern="1200" dirty="0" err="1" smtClean="0">
                          <a:solidFill>
                            <a:schemeClr val="tx1"/>
                          </a:solidFill>
                          <a:effectLst/>
                          <a:latin typeface="Times New Roman" pitchFamily="18" charset="0"/>
                          <a:ea typeface="+mn-ea"/>
                          <a:cs typeface="Times New Roman" pitchFamily="18" charset="0"/>
                        </a:rPr>
                        <a:t>Sk</a:t>
                      </a:r>
                      <a:r>
                        <a:rPr lang="en-US" sz="1150" kern="1200" dirty="0" smtClean="0">
                          <a:solidFill>
                            <a:schemeClr val="tx1"/>
                          </a:solidFill>
                          <a:effectLst/>
                          <a:latin typeface="Times New Roman" pitchFamily="18" charset="0"/>
                          <a:ea typeface="+mn-ea"/>
                          <a:cs typeface="Times New Roman" pitchFamily="18" charset="0"/>
                        </a:rPr>
                        <a:t> </a:t>
                      </a:r>
                      <a:r>
                        <a:rPr lang="en-US" sz="1150" kern="1200" dirty="0" err="1" smtClean="0">
                          <a:solidFill>
                            <a:schemeClr val="tx1"/>
                          </a:solidFill>
                          <a:effectLst/>
                          <a:latin typeface="Times New Roman" pitchFamily="18" charset="0"/>
                          <a:ea typeface="+mn-ea"/>
                          <a:cs typeface="Times New Roman" pitchFamily="18" charset="0"/>
                        </a:rPr>
                        <a:t>Nilofer</a:t>
                      </a:r>
                      <a:r>
                        <a:rPr lang="en-US" sz="1150" kern="1200" dirty="0" smtClean="0">
                          <a:solidFill>
                            <a:schemeClr val="tx1"/>
                          </a:solidFill>
                          <a:effectLst/>
                          <a:latin typeface="Times New Roman" pitchFamily="18" charset="0"/>
                          <a:ea typeface="+mn-ea"/>
                          <a:cs typeface="Times New Roman" pitchFamily="18" charset="0"/>
                        </a:rPr>
                        <a:t> and R. </a:t>
                      </a:r>
                      <a:r>
                        <a:rPr lang="en-US" sz="1150" kern="1200" dirty="0" err="1" smtClean="0">
                          <a:solidFill>
                            <a:schemeClr val="tx1"/>
                          </a:solidFill>
                          <a:effectLst/>
                          <a:latin typeface="Times New Roman" pitchFamily="18" charset="0"/>
                          <a:ea typeface="+mn-ea"/>
                          <a:cs typeface="Times New Roman" pitchFamily="18" charset="0"/>
                        </a:rPr>
                        <a:t>Sahithi</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“Channel estimation techniques for OFDM and UFMC systems for 5G communications,” </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Studied about</a:t>
                      </a:r>
                      <a:r>
                        <a:rPr lang="en-US" sz="1150" kern="1200" baseline="0" dirty="0" smtClean="0">
                          <a:solidFill>
                            <a:schemeClr val="tx1"/>
                          </a:solidFill>
                          <a:effectLst/>
                          <a:latin typeface="Times New Roman" pitchFamily="18" charset="0"/>
                          <a:ea typeface="+mn-ea"/>
                          <a:cs typeface="Times New Roman" pitchFamily="18" charset="0"/>
                        </a:rPr>
                        <a:t> </a:t>
                      </a:r>
                      <a:r>
                        <a:rPr lang="en-US" sz="1150" kern="1200" dirty="0" smtClean="0">
                          <a:solidFill>
                            <a:schemeClr val="tx1"/>
                          </a:solidFill>
                          <a:effectLst/>
                          <a:latin typeface="Times New Roman" pitchFamily="18" charset="0"/>
                          <a:ea typeface="+mn-ea"/>
                          <a:cs typeface="Times New Roman" pitchFamily="18" charset="0"/>
                        </a:rPr>
                        <a:t>Channel estimation techniques for OFDM and UFMC systems for 5G communications. </a:t>
                      </a:r>
                    </a:p>
                    <a:p>
                      <a:pPr marL="0" algn="ctr" defTabSz="457200" rtl="0" eaLnBrk="1" latinLnBrk="0" hangingPunct="1"/>
                      <a:endParaRPr lang="en-US" sz="115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2"/>
                  </a:ext>
                </a:extLst>
              </a:tr>
              <a:tr h="921905">
                <a:tc>
                  <a:txBody>
                    <a:bodyPr/>
                    <a:lstStyle/>
                    <a:p>
                      <a:pPr algn="ctr"/>
                      <a:r>
                        <a:rPr lang="en-US" sz="115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IEEE Transactions on Wireless Comm., vol. 9, no. 11, pp. 3590-3600, 2010.</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150" kern="1200" dirty="0" smtClean="0">
                          <a:solidFill>
                            <a:schemeClr val="tx1"/>
                          </a:solidFill>
                          <a:effectLst/>
                          <a:latin typeface="Times New Roman" pitchFamily="18" charset="0"/>
                          <a:ea typeface="+mn-ea"/>
                          <a:cs typeface="Times New Roman" pitchFamily="18" charset="0"/>
                        </a:rPr>
                        <a:t>T. L. </a:t>
                      </a:r>
                      <a:r>
                        <a:rPr lang="en-IN" sz="1150" kern="1200" dirty="0" err="1" smtClean="0">
                          <a:solidFill>
                            <a:schemeClr val="tx1"/>
                          </a:solidFill>
                          <a:effectLst/>
                          <a:latin typeface="Times New Roman" pitchFamily="18" charset="0"/>
                          <a:ea typeface="+mn-ea"/>
                          <a:cs typeface="Times New Roman" pitchFamily="18" charset="0"/>
                        </a:rPr>
                        <a:t>Marzetta</a:t>
                      </a:r>
                      <a:r>
                        <a:rPr lang="en-IN" sz="1150" kern="1200" dirty="0" smtClean="0">
                          <a:solidFill>
                            <a:schemeClr val="tx1"/>
                          </a:solidFill>
                          <a:effectLst/>
                          <a:latin typeface="Times New Roman" pitchFamily="18" charset="0"/>
                          <a:ea typeface="+mn-ea"/>
                          <a:cs typeface="Times New Roman" pitchFamily="18" charset="0"/>
                        </a:rPr>
                        <a:t>, </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a:t>
                      </a:r>
                      <a:r>
                        <a:rPr lang="en-US" sz="1150" kern="1200" dirty="0" err="1" smtClean="0">
                          <a:solidFill>
                            <a:schemeClr val="tx1"/>
                          </a:solidFill>
                          <a:effectLst/>
                          <a:latin typeface="Times New Roman" pitchFamily="18" charset="0"/>
                          <a:ea typeface="+mn-ea"/>
                          <a:cs typeface="Times New Roman" pitchFamily="18" charset="0"/>
                        </a:rPr>
                        <a:t>Noncooperative</a:t>
                      </a:r>
                      <a:r>
                        <a:rPr lang="en-US" sz="1150" kern="1200" dirty="0" smtClean="0">
                          <a:solidFill>
                            <a:schemeClr val="tx1"/>
                          </a:solidFill>
                          <a:effectLst/>
                          <a:latin typeface="Times New Roman" pitchFamily="18" charset="0"/>
                          <a:ea typeface="+mn-ea"/>
                          <a:cs typeface="Times New Roman" pitchFamily="18" charset="0"/>
                        </a:rPr>
                        <a:t> cellular wireless with unlimited number of base station antennas,” </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Studied about the </a:t>
                      </a:r>
                      <a:r>
                        <a:rPr lang="en-US" sz="1150" kern="1200" dirty="0" err="1" smtClean="0">
                          <a:solidFill>
                            <a:schemeClr val="tx1"/>
                          </a:solidFill>
                          <a:effectLst/>
                          <a:latin typeface="Times New Roman" pitchFamily="18" charset="0"/>
                          <a:ea typeface="+mn-ea"/>
                          <a:cs typeface="Times New Roman" pitchFamily="18" charset="0"/>
                        </a:rPr>
                        <a:t>Noncooperative</a:t>
                      </a:r>
                      <a:r>
                        <a:rPr lang="en-US" sz="1150" kern="1200" dirty="0" smtClean="0">
                          <a:solidFill>
                            <a:schemeClr val="tx1"/>
                          </a:solidFill>
                          <a:effectLst/>
                          <a:latin typeface="Times New Roman" pitchFamily="18" charset="0"/>
                          <a:ea typeface="+mn-ea"/>
                          <a:cs typeface="Times New Roman" pitchFamily="18" charset="0"/>
                        </a:rPr>
                        <a:t> cellular wireless with unlimited number of base station antennas.</a:t>
                      </a:r>
                      <a:endParaRPr lang="en-US" sz="115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3"/>
                  </a:ext>
                </a:extLst>
              </a:tr>
              <a:tr h="1133886">
                <a:tc>
                  <a:txBody>
                    <a:bodyPr/>
                    <a:lstStyle/>
                    <a:p>
                      <a:pPr algn="ctr"/>
                      <a:r>
                        <a:rPr lang="en-US" sz="115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 </a:t>
                      </a:r>
                      <a:r>
                        <a:rPr lang="nl-NL" sz="1150" kern="1200" dirty="0" smtClean="0">
                          <a:solidFill>
                            <a:schemeClr val="tx1"/>
                          </a:solidFill>
                          <a:effectLst/>
                          <a:latin typeface="Times New Roman" pitchFamily="18" charset="0"/>
                          <a:ea typeface="+mn-ea"/>
                          <a:cs typeface="Times New Roman" pitchFamily="18" charset="0"/>
                        </a:rPr>
                        <a:t>Engineering Journal, vol. 20, 2015.</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nn-NO" sz="1150" kern="1200" dirty="0" smtClean="0">
                          <a:solidFill>
                            <a:schemeClr val="tx1"/>
                          </a:solidFill>
                          <a:effectLst/>
                          <a:latin typeface="Times New Roman" pitchFamily="18" charset="0"/>
                          <a:ea typeface="+mn-ea"/>
                          <a:cs typeface="Times New Roman" pitchFamily="18" charset="0"/>
                        </a:rPr>
                        <a:t>R. K. Saha, P. Saengudomlert and C. Aswakul</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 “Evolution toward 5G mobile networks – A survey on enabling technologies,”</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Studied about the </a:t>
                      </a:r>
                      <a:r>
                        <a:rPr lang="en-US" sz="1150" kern="1200" baseline="0" dirty="0" smtClean="0">
                          <a:solidFill>
                            <a:schemeClr val="tx1"/>
                          </a:solidFill>
                          <a:effectLst/>
                          <a:latin typeface="Times New Roman" pitchFamily="18" charset="0"/>
                          <a:ea typeface="+mn-ea"/>
                          <a:cs typeface="Times New Roman" pitchFamily="18" charset="0"/>
                        </a:rPr>
                        <a:t> </a:t>
                      </a:r>
                      <a:r>
                        <a:rPr lang="en-US" sz="1150" kern="1200" dirty="0" smtClean="0">
                          <a:solidFill>
                            <a:schemeClr val="tx1"/>
                          </a:solidFill>
                          <a:effectLst/>
                          <a:latin typeface="Times New Roman" pitchFamily="18" charset="0"/>
                          <a:ea typeface="+mn-ea"/>
                          <a:cs typeface="Times New Roman" pitchFamily="18" charset="0"/>
                        </a:rPr>
                        <a:t>Evolution toward 5G mobile networks – A survey on enabling technologies.</a:t>
                      </a:r>
                      <a:endParaRPr lang="en-US" sz="115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4"/>
                  </a:ext>
                </a:extLst>
              </a:tr>
              <a:tr h="887104">
                <a:tc>
                  <a:txBody>
                    <a:bodyPr/>
                    <a:lstStyle/>
                    <a:p>
                      <a:pPr algn="ctr"/>
                      <a:r>
                        <a:rPr lang="en-US" sz="115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J. Wireless Communications and Mobile Computing, pp.1-8, 2019.</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Imran Khan et.al</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“A robust channel estimation scheme for 5G massive MIMO systems,”</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Studied about the </a:t>
                      </a:r>
                      <a:r>
                        <a:rPr lang="en-US" sz="1150" kern="1200" dirty="0" smtClean="0">
                          <a:solidFill>
                            <a:schemeClr val="tx1"/>
                          </a:solidFill>
                          <a:effectLst/>
                          <a:latin typeface="Times New Roman" pitchFamily="18" charset="0"/>
                          <a:ea typeface="+mn-ea"/>
                          <a:cs typeface="Times New Roman" pitchFamily="18" charset="0"/>
                        </a:rPr>
                        <a:t>A robust channel estimation scheme for 5G massive MIMO systems.</a:t>
                      </a:r>
                      <a:endParaRPr lang="en-US" sz="115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5"/>
                  </a:ext>
                </a:extLst>
              </a:tr>
              <a:tr h="795660">
                <a:tc>
                  <a:txBody>
                    <a:bodyPr/>
                    <a:lstStyle/>
                    <a:p>
                      <a:pPr algn="ctr"/>
                      <a:r>
                        <a:rPr lang="en-US" sz="115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nl-NL" sz="1150" kern="1200" dirty="0" smtClean="0">
                          <a:solidFill>
                            <a:schemeClr val="tx1"/>
                          </a:solidFill>
                          <a:effectLst/>
                          <a:latin typeface="Times New Roman" pitchFamily="18" charset="0"/>
                          <a:ea typeface="+mn-ea"/>
                          <a:cs typeface="Times New Roman" pitchFamily="18" charset="0"/>
                        </a:rPr>
                        <a:t>IJPAM, vol. 118, No. 19, 2018.</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de-DE" sz="1150" kern="1200" dirty="0" smtClean="0">
                          <a:solidFill>
                            <a:schemeClr val="tx1"/>
                          </a:solidFill>
                          <a:effectLst/>
                          <a:latin typeface="Times New Roman" pitchFamily="18" charset="0"/>
                          <a:ea typeface="+mn-ea"/>
                          <a:cs typeface="Times New Roman" pitchFamily="18" charset="0"/>
                        </a:rPr>
                        <a:t>G. Rajender, T. Anil Kumar and K. Srinivasa Rao</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“Empirical Analysis of Channel Estimation Procedures with Enhanced </a:t>
                      </a:r>
                      <a:r>
                        <a:rPr lang="en-US" sz="1150" kern="1200" dirty="0" err="1" smtClean="0">
                          <a:solidFill>
                            <a:schemeClr val="tx1"/>
                          </a:solidFill>
                          <a:effectLst/>
                          <a:latin typeface="Times New Roman" pitchFamily="18" charset="0"/>
                          <a:ea typeface="+mn-ea"/>
                          <a:cs typeface="Times New Roman" pitchFamily="18" charset="0"/>
                        </a:rPr>
                        <a:t>Kalman</a:t>
                      </a:r>
                      <a:r>
                        <a:rPr lang="en-US" sz="1150" kern="1200" dirty="0" smtClean="0">
                          <a:solidFill>
                            <a:schemeClr val="tx1"/>
                          </a:solidFill>
                          <a:effectLst/>
                          <a:latin typeface="Times New Roman" pitchFamily="18" charset="0"/>
                          <a:ea typeface="+mn-ea"/>
                          <a:cs typeface="Times New Roman" pitchFamily="18" charset="0"/>
                        </a:rPr>
                        <a:t> Filter Algorithm over MIMO-OFDM Environment,”</a:t>
                      </a:r>
                      <a:endParaRPr lang="en-US" sz="115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150" kern="1200" dirty="0" smtClean="0">
                          <a:solidFill>
                            <a:schemeClr val="tx1"/>
                          </a:solidFill>
                          <a:effectLst/>
                          <a:latin typeface="Times New Roman" pitchFamily="18" charset="0"/>
                          <a:ea typeface="+mn-ea"/>
                          <a:cs typeface="Times New Roman" pitchFamily="18" charset="0"/>
                        </a:rPr>
                        <a:t>Studied about </a:t>
                      </a:r>
                      <a:r>
                        <a:rPr lang="en-US" sz="1150" kern="1200" dirty="0" smtClean="0">
                          <a:solidFill>
                            <a:schemeClr val="tx1"/>
                          </a:solidFill>
                          <a:effectLst/>
                          <a:latin typeface="Times New Roman" pitchFamily="18" charset="0"/>
                          <a:ea typeface="+mn-ea"/>
                          <a:cs typeface="Times New Roman" pitchFamily="18" charset="0"/>
                        </a:rPr>
                        <a:t>the</a:t>
                      </a:r>
                      <a:r>
                        <a:rPr lang="en-US" sz="1150" kern="1200" baseline="0" dirty="0" smtClean="0">
                          <a:solidFill>
                            <a:schemeClr val="tx1"/>
                          </a:solidFill>
                          <a:effectLst/>
                          <a:latin typeface="Times New Roman" pitchFamily="18" charset="0"/>
                          <a:ea typeface="+mn-ea"/>
                          <a:cs typeface="Times New Roman" pitchFamily="18" charset="0"/>
                        </a:rPr>
                        <a:t> </a:t>
                      </a:r>
                      <a:r>
                        <a:rPr lang="en-US" sz="1150" kern="1200" dirty="0" smtClean="0">
                          <a:solidFill>
                            <a:schemeClr val="tx1"/>
                          </a:solidFill>
                          <a:effectLst/>
                          <a:latin typeface="Times New Roman" pitchFamily="18" charset="0"/>
                          <a:ea typeface="+mn-ea"/>
                          <a:cs typeface="Times New Roman" pitchFamily="18" charset="0"/>
                        </a:rPr>
                        <a:t>Empirical Analysis of Channel Estimation Procedures with Enhanced </a:t>
                      </a:r>
                      <a:r>
                        <a:rPr lang="en-US" sz="1150" kern="1200" dirty="0" err="1" smtClean="0">
                          <a:solidFill>
                            <a:schemeClr val="tx1"/>
                          </a:solidFill>
                          <a:effectLst/>
                          <a:latin typeface="Times New Roman" pitchFamily="18" charset="0"/>
                          <a:ea typeface="+mn-ea"/>
                          <a:cs typeface="Times New Roman" pitchFamily="18" charset="0"/>
                        </a:rPr>
                        <a:t>Kalman</a:t>
                      </a:r>
                      <a:r>
                        <a:rPr lang="en-US" sz="1150" kern="1200" dirty="0" smtClean="0">
                          <a:solidFill>
                            <a:schemeClr val="tx1"/>
                          </a:solidFill>
                          <a:effectLst/>
                          <a:latin typeface="Times New Roman" pitchFamily="18" charset="0"/>
                          <a:ea typeface="+mn-ea"/>
                          <a:cs typeface="Times New Roman" pitchFamily="18" charset="0"/>
                        </a:rPr>
                        <a:t> Filter Algorithm over MIMO-OFDM Environment.</a:t>
                      </a:r>
                      <a:endParaRPr lang="en-US" sz="1150" kern="1200" dirty="0">
                        <a:solidFill>
                          <a:schemeClr val="tx1"/>
                        </a:solidFill>
                        <a:effectLst/>
                        <a:latin typeface="Times New Roman" pitchFamily="18" charset="0"/>
                        <a:ea typeface="+mn-ea"/>
                        <a:cs typeface="Times New Roman" pitchFamily="18" charset="0"/>
                      </a:endParaRPr>
                    </a:p>
                  </a:txBody>
                  <a:tcPr anchor="ctr"/>
                </a:tc>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0"/>
            <a:ext cx="11277599" cy="4502728"/>
          </a:xfrm>
        </p:spPr>
        <p:txBody>
          <a:bodyPr>
            <a:normAutofit/>
          </a:bodyPr>
          <a:lstStyle/>
          <a:p>
            <a:pPr marL="0" algn="just">
              <a:lnSpc>
                <a:spcPct val="150000"/>
              </a:lnSpc>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method proposed, pilot-assisted techniques for channel estimation (CE) are simulated for Universal Filtered Multi-Carrier (UFMC) modulation scheme. UFMC aims at replacing orthogonal frequency division multiplexing (OFDM) and improves performance and robustness in the case of time frequency misalignment. These techniques efficiently support Internet of Things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and massive machine type communications (</a:t>
            </a:r>
            <a:r>
              <a:rPr lang="en-US" dirty="0" err="1">
                <a:latin typeface="Times New Roman" pitchFamily="18" charset="0"/>
                <a:cs typeface="Times New Roman" pitchFamily="18" charset="0"/>
              </a:rPr>
              <a:t>mMTC</a:t>
            </a:r>
            <a:r>
              <a:rPr lang="en-US" dirty="0">
                <a:latin typeface="Times New Roman" pitchFamily="18" charset="0"/>
                <a:cs typeface="Times New Roman" pitchFamily="18" charset="0"/>
              </a:rPr>
              <a:t>), which are identified as challenges for 5G wireless communication systems (WCS). Pilot-aided techniques are adopted and applied to OFDM and UFMC. Simulation results are supplemented to compare the performance of UFMC systems with conventional CP-OFDM systems. The flow of the proposed method is shown in figure below:</a:t>
            </a:r>
            <a:endParaRPr lang="en-IN"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2" y="221673"/>
            <a:ext cx="10008322" cy="5792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pic>
        <p:nvPicPr>
          <p:cNvPr id="6" name="Content Placeholder 5"/>
          <p:cNvPicPr>
            <a:picLocks noGrp="1"/>
          </p:cNvPicPr>
          <p:nvPr>
            <p:ph idx="1"/>
          </p:nvPr>
        </p:nvPicPr>
        <p:blipFill>
          <a:blip r:embed="rId3"/>
          <a:stretch>
            <a:fillRect/>
          </a:stretch>
        </p:blipFill>
        <p:spPr>
          <a:xfrm>
            <a:off x="3859671" y="1102561"/>
            <a:ext cx="3592007" cy="4001702"/>
          </a:xfrm>
          <a:prstGeom prst="rect">
            <a:avLst/>
          </a:prstGeom>
        </p:spPr>
      </p:pic>
      <p:sp>
        <p:nvSpPr>
          <p:cNvPr id="8" name="Rectangle 7"/>
          <p:cNvSpPr/>
          <p:nvPr/>
        </p:nvSpPr>
        <p:spPr>
          <a:xfrm>
            <a:off x="3526245" y="5249545"/>
            <a:ext cx="4258858" cy="507831"/>
          </a:xfrm>
          <a:prstGeom prst="rect">
            <a:avLst/>
          </a:prstGeom>
        </p:spPr>
        <p:txBody>
          <a:bodyPr wrap="none">
            <a:spAutoFit/>
          </a:bodyPr>
          <a:lstStyle/>
          <a:p>
            <a:pPr marL="180340" algn="ctr">
              <a:lnSpc>
                <a:spcPct val="150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 Block Diagram of Existing Method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9337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Need </a:t>
            </a:r>
            <a:r>
              <a:rPr lang="en-US" dirty="0">
                <a:latin typeface="Times New Roman" pitchFamily="18" charset="0"/>
                <a:cs typeface="Times New Roman" pitchFamily="18" charset="0"/>
              </a:rPr>
              <a:t>more parameters for the implementation</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Requires </a:t>
            </a:r>
            <a:r>
              <a:rPr lang="en-US" dirty="0">
                <a:latin typeface="Times New Roman" pitchFamily="18" charset="0"/>
                <a:cs typeface="Times New Roman" pitchFamily="18" charset="0"/>
              </a:rPr>
              <a:t>high cost</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Difficult </a:t>
            </a:r>
            <a:r>
              <a:rPr lang="en-US" dirty="0">
                <a:latin typeface="Times New Roman" pitchFamily="18" charset="0"/>
                <a:cs typeface="Times New Roman" pitchFamily="18" charset="0"/>
              </a:rPr>
              <a:t>to implement.</a:t>
            </a: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63236"/>
            <a:ext cx="8911687" cy="1641764"/>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900546"/>
            <a:ext cx="10326976" cy="5818910"/>
          </a:xfrm>
        </p:spPr>
        <p:txBody>
          <a:bodyPr>
            <a:normAutofit/>
          </a:bodyPr>
          <a:lstStyle/>
          <a:p>
            <a:pPr algn="just">
              <a:lnSpc>
                <a:spcPct val="150000"/>
              </a:lnSpc>
            </a:pP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In simulations, channel estimation using LS and Proposed M-estimator (with and without DPT) based techniques are compared and shown in Fig. FFT size is 32 and pilot spacing is 4. For improving the performance of channel estimation technique a DFT-method is been developed by suppressing noise effect outside of the maximum channel delay which is shown in simulations. From the simulation results, an observation is done on the proposed method for channel estimation (with and without DFT) as closely approximation of true channel in both the cases.</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2687</TotalTime>
  <Words>1085</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Droid Sans Fallback</vt:lpstr>
      <vt:lpstr>Times New Roman</vt:lpstr>
      <vt:lpstr>Wingdings 3</vt:lpstr>
      <vt:lpstr>Wisp</vt:lpstr>
      <vt:lpstr>PowerPoint Presentation</vt:lpstr>
      <vt:lpstr>Index </vt:lpstr>
      <vt:lpstr>Abstract</vt:lpstr>
      <vt:lpstr>Introduction:   </vt:lpstr>
      <vt:lpstr>Literature review:  </vt:lpstr>
      <vt:lpstr>Existing method: </vt:lpstr>
      <vt:lpstr>Existing method: </vt:lpstr>
      <vt:lpstr>PowerPoint Presentation</vt:lpstr>
      <vt:lpstr>Proposed method:</vt:lpstr>
      <vt:lpstr>Proposed method:</vt:lpstr>
      <vt:lpstr>Advantages of Proposed method: </vt:lpstr>
      <vt:lpstr>Applications:</vt:lpstr>
      <vt:lpstr>Hardware and Software Requirements: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NIKHITESH REDDY</cp:lastModifiedBy>
  <cp:revision>362</cp:revision>
  <dcterms:created xsi:type="dcterms:W3CDTF">2020-06-29T09:16:21Z</dcterms:created>
  <dcterms:modified xsi:type="dcterms:W3CDTF">2022-11-29T06:23:36Z</dcterms:modified>
</cp:coreProperties>
</file>