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5" r:id="rId7"/>
    <p:sldId id="266" r:id="rId8"/>
    <p:sldId id="274" r:id="rId9"/>
    <p:sldId id="275" r:id="rId10"/>
    <p:sldId id="263" r:id="rId11"/>
    <p:sldId id="267" r:id="rId12"/>
    <p:sldId id="276" r:id="rId13"/>
    <p:sldId id="277" r:id="rId14"/>
    <p:sldId id="278" r:id="rId15"/>
    <p:sldId id="268" r:id="rId16"/>
    <p:sldId id="269" r:id="rId17"/>
    <p:sldId id="271" r:id="rId18"/>
    <p:sldId id="272" r:id="rId19"/>
    <p:sldId id="26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3/31/2023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89947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37145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18250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22331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F32C0-6674-4D15-907C-C74F2F81E1C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47898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F32C0-6674-4D15-907C-C74F2F81E1C8}"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3937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F32C0-6674-4D15-907C-C74F2F81E1C8}"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6451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F32C0-6674-4D15-907C-C74F2F81E1C8}"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4176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32C0-6674-4D15-907C-C74F2F81E1C8}"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019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6FF32C0-6674-4D15-907C-C74F2F81E1C8}"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0442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3/31/2023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95923677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6FF32C0-6674-4D15-907C-C74F2F81E1C8}" type="datetimeFigureOut">
              <a:rPr lang="en-US" smtClean="0"/>
              <a:t>3/31/2023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696389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xmlns="" id="{A920C239-EE04-4216-A2AD-477E7749F509}"/>
              </a:ext>
            </a:extLst>
          </p:cNvPr>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6" name="Text Box 5">
            <a:extLst>
              <a:ext uri="{FF2B5EF4-FFF2-40B4-BE49-F238E27FC236}">
                <a16:creationId xmlns:a16="http://schemas.microsoft.com/office/drawing/2014/main" xmlns="" id="{4ECF4764-5C71-48A5-8C0F-38F467075BC2}"/>
              </a:ext>
            </a:extLst>
          </p:cNvPr>
          <p:cNvSpPr txBox="1">
            <a:spLocks noChangeArrowheads="1"/>
          </p:cNvSpPr>
          <p:nvPr/>
        </p:nvSpPr>
        <p:spPr bwMode="auto">
          <a:xfrm>
            <a:off x="1438267" y="2613817"/>
            <a:ext cx="9647074" cy="141763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chemeClr val="bg1">
                    <a:lumMod val="95000"/>
                  </a:schemeClr>
                </a:solidFill>
                <a:latin typeface="Times New Roman" panose="02020603050405020304" pitchFamily="18" charset="0"/>
                <a:cs typeface="Times New Roman" panose="02020603050405020304" pitchFamily="18" charset="0"/>
              </a:rPr>
              <a:t>Energy Efficient Resource Allocation in Wireless Energy Harvesting Sensor Networks</a:t>
            </a:r>
            <a:endParaRPr lang="en-US" altLang="en-US" sz="3800" b="1" dirty="0">
              <a:solidFill>
                <a:schemeClr val="bg1">
                  <a:lumMod val="95000"/>
                </a:schemeClr>
              </a:solidFill>
              <a:latin typeface="Arial" panose="020B0604020202020204" pitchFamily="34" charset="0"/>
            </a:endParaRPr>
          </a:p>
        </p:txBody>
      </p:sp>
      <p:sp>
        <p:nvSpPr>
          <p:cNvPr id="7" name="Rounded Rectangle 1">
            <a:extLst>
              <a:ext uri="{FF2B5EF4-FFF2-40B4-BE49-F238E27FC236}">
                <a16:creationId xmlns:a16="http://schemas.microsoft.com/office/drawing/2014/main" xmlns="" id="{7885522D-01B1-42F3-81B0-E5451A8D3398}"/>
              </a:ext>
            </a:extLst>
          </p:cNvPr>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a:p>
            <a:pPr>
              <a:buClr>
                <a:srgbClr val="000000"/>
              </a:buClr>
              <a:buSzPct val="100000"/>
            </a:pPr>
            <a:r>
              <a:rPr lang="en-US" altLang="en-US" sz="2400" dirty="0">
                <a:latin typeface="Times New Roman" panose="02020603050405020304" pitchFamily="18" charset="0"/>
                <a:cs typeface="Times New Roman" panose="02020603050405020304" pitchFamily="18" charset="0"/>
              </a:rPr>
              <a:t>(Times New Roman, Font size : 24, Bold)</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takeoff-logo-new.png">
            <a:extLst>
              <a:ext uri="{FF2B5EF4-FFF2-40B4-BE49-F238E27FC236}">
                <a16:creationId xmlns:a16="http://schemas.microsoft.com/office/drawing/2014/main" xmlns="" id="{422D7CDD-6187-4B26-A0AE-4AC948856F05}"/>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4695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E48A7-BC5D-4373-B571-CF1C3ABB89F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xmlns="" id="{D6B86171-5D1F-46FA-A423-1A5A377356B3}"/>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Consider a WEHSN, which consists of one Hybrid Access Point (HAP) plugged to an infinite power supply and M sensors capable of energy harvesting.</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sensors harvest energy in downlink (DL) from a Wireless Energy Transferring (WET), then, they transmit information in uplink (UL) towards a Wireless Information Transmission (WIT). The total time interval for energy harvesting and information transmission is denoted by Tmax.</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DL WET and transmit information in duration of UL WIT. The second interval is divided into M slots belonging to each sensor. The perfect Channel State Information (CSI) is assumed to be available in each sensor for resource allocation.</a:t>
            </a:r>
          </a:p>
        </p:txBody>
      </p:sp>
    </p:spTree>
    <p:extLst>
      <p:ext uri="{BB962C8B-B14F-4D97-AF65-F5344CB8AC3E}">
        <p14:creationId xmlns:p14="http://schemas.microsoft.com/office/powerpoint/2010/main" val="277717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C952F9-07BA-4ABA-92BE-9F93C6B49031}"/>
              </a:ext>
            </a:extLst>
          </p:cNvPr>
          <p:cNvSpPr>
            <a:spLocks noGrp="1"/>
          </p:cNvSpPr>
          <p:nvPr>
            <p:ph idx="1"/>
          </p:nvPr>
        </p:nvSpPr>
        <p:spPr>
          <a:xfrm>
            <a:off x="801858" y="590844"/>
            <a:ext cx="10628523" cy="5187022"/>
          </a:xfrm>
        </p:spPr>
        <p:txBody>
          <a:bodyPr/>
          <a:lstStyle/>
          <a:p>
            <a:r>
              <a:rPr lang="en-US" sz="2000" dirty="0">
                <a:latin typeface="Times New Roman" panose="02020603050405020304" pitchFamily="18" charset="0"/>
                <a:cs typeface="Times New Roman" panose="02020603050405020304" pitchFamily="18" charset="0"/>
              </a:rPr>
              <a:t>The system modal is given as follows:</a:t>
            </a:r>
          </a:p>
          <a:p>
            <a:endParaRPr lang="en-US" dirty="0"/>
          </a:p>
        </p:txBody>
      </p:sp>
      <p:pic>
        <p:nvPicPr>
          <p:cNvPr id="4" name="Picture 3">
            <a:extLst>
              <a:ext uri="{FF2B5EF4-FFF2-40B4-BE49-F238E27FC236}">
                <a16:creationId xmlns:a16="http://schemas.microsoft.com/office/drawing/2014/main" xmlns="" id="{4E4D06B1-5B25-4219-B54F-5603F1A9AAC8}"/>
              </a:ext>
            </a:extLst>
          </p:cNvPr>
          <p:cNvPicPr>
            <a:picLocks noChangeAspect="1"/>
          </p:cNvPicPr>
          <p:nvPr/>
        </p:nvPicPr>
        <p:blipFill>
          <a:blip r:embed="rId2"/>
          <a:stretch>
            <a:fillRect/>
          </a:stretch>
        </p:blipFill>
        <p:spPr>
          <a:xfrm>
            <a:off x="3005668" y="1502970"/>
            <a:ext cx="4968223" cy="3392587"/>
          </a:xfrm>
          <a:prstGeom prst="rect">
            <a:avLst/>
          </a:prstGeom>
        </p:spPr>
      </p:pic>
      <p:sp>
        <p:nvSpPr>
          <p:cNvPr id="6" name="TextBox 5">
            <a:extLst>
              <a:ext uri="{FF2B5EF4-FFF2-40B4-BE49-F238E27FC236}">
                <a16:creationId xmlns:a16="http://schemas.microsoft.com/office/drawing/2014/main" xmlns="" id="{38A5E359-FDC1-498A-8C93-DE877705846B}"/>
              </a:ext>
            </a:extLst>
          </p:cNvPr>
          <p:cNvSpPr txBox="1"/>
          <p:nvPr/>
        </p:nvSpPr>
        <p:spPr>
          <a:xfrm>
            <a:off x="3546876" y="5152045"/>
            <a:ext cx="609834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System modal of proposed method</a:t>
            </a:r>
          </a:p>
        </p:txBody>
      </p:sp>
    </p:spTree>
    <p:extLst>
      <p:ext uri="{BB962C8B-B14F-4D97-AF65-F5344CB8AC3E}">
        <p14:creationId xmlns:p14="http://schemas.microsoft.com/office/powerpoint/2010/main" val="207771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C952F9-07BA-4ABA-92BE-9F93C6B49031}"/>
              </a:ext>
            </a:extLst>
          </p:cNvPr>
          <p:cNvSpPr>
            <a:spLocks noGrp="1"/>
          </p:cNvSpPr>
          <p:nvPr>
            <p:ph idx="1"/>
          </p:nvPr>
        </p:nvSpPr>
        <p:spPr>
          <a:xfrm>
            <a:off x="801858" y="590844"/>
            <a:ext cx="10628523" cy="5187022"/>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Flow chart for the proposed method:</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xmlns="" id="{38A5E359-FDC1-498A-8C93-DE877705846B}"/>
              </a:ext>
            </a:extLst>
          </p:cNvPr>
          <p:cNvSpPr txBox="1"/>
          <p:nvPr/>
        </p:nvSpPr>
        <p:spPr>
          <a:xfrm>
            <a:off x="3519580" y="6029500"/>
            <a:ext cx="6098344" cy="369332"/>
          </a:xfrm>
          <a:prstGeom prst="rect">
            <a:avLst/>
          </a:prstGeom>
          <a:noFill/>
        </p:spPr>
        <p:txBody>
          <a:bodyPr wrap="square">
            <a:spAutoFit/>
          </a:bodyPr>
          <a:lstStyle/>
          <a:p>
            <a:r>
              <a:rPr lang="en-US" sz="1800" b="1" dirty="0" smtClean="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Flow chart for the </a:t>
            </a:r>
            <a:r>
              <a:rPr lang="en-US" sz="1800" b="1" dirty="0" smtClean="0">
                <a:latin typeface="Times New Roman" panose="02020603050405020304" pitchFamily="18" charset="0"/>
                <a:cs typeface="Times New Roman" panose="02020603050405020304" pitchFamily="18" charset="0"/>
              </a:rPr>
              <a:t>proposed </a:t>
            </a:r>
            <a:r>
              <a:rPr lang="en-US" sz="1800" b="1" dirty="0">
                <a:latin typeface="Times New Roman" panose="02020603050405020304" pitchFamily="18" charset="0"/>
                <a:cs typeface="Times New Roman" panose="02020603050405020304" pitchFamily="18" charset="0"/>
              </a:rPr>
              <a:t>method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460" y="1027144"/>
            <a:ext cx="2098036" cy="4964207"/>
          </a:xfrm>
          <a:prstGeom prst="rect">
            <a:avLst/>
          </a:prstGeom>
        </p:spPr>
      </p:pic>
    </p:spTree>
    <p:extLst>
      <p:ext uri="{BB962C8B-B14F-4D97-AF65-F5344CB8AC3E}">
        <p14:creationId xmlns:p14="http://schemas.microsoft.com/office/powerpoint/2010/main" val="80390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B8FAF9-8E54-4292-981C-148B26F0289D}"/>
              </a:ext>
            </a:extLst>
          </p:cNvPr>
          <p:cNvSpPr>
            <a:spLocks noGrp="1"/>
          </p:cNvSpPr>
          <p:nvPr>
            <p:ph idx="1"/>
          </p:nvPr>
        </p:nvSpPr>
        <p:spPr>
          <a:xfrm>
            <a:off x="661182" y="717452"/>
            <a:ext cx="10769199" cy="5060413"/>
          </a:xfrm>
        </p:spPr>
        <p:txBody>
          <a:bodyPr>
            <a:normAutofit fontScale="92500"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Sensing and Data Gathering: The first step in resource allocation is sensing and gathering data from the environment using wireless sensor nodes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Energy Harvesting: The next step is to harvest energy from the environment using energy harvesting techniques such as solar, thermal, and kinetic energy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Energy Management: The harvested energy is stored in batteries and capacitors for future use. Energy management techniques are used to optimize the use of the available energy resources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Communication: Wireless communication is used to transmit the data collected by the sensor nodes to a central node or a base station</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Resource Allocation: The resource allocation algorithm allocates the available energy resources to different sensor nodes based on their energy requirements and the priority of the data they are transmitting.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16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B8FAF9-8E54-4292-981C-148B26F0289D}"/>
              </a:ext>
            </a:extLst>
          </p:cNvPr>
          <p:cNvSpPr>
            <a:spLocks noGrp="1"/>
          </p:cNvSpPr>
          <p:nvPr>
            <p:ph idx="1"/>
          </p:nvPr>
        </p:nvSpPr>
        <p:spPr>
          <a:xfrm>
            <a:off x="661182" y="717452"/>
            <a:ext cx="10769199" cy="5060413"/>
          </a:xfrm>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Energy Efficient Routing: Energy efficient routing techniques are used to minimize the energy consumption during data transmission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Energy Balancing: Energy </a:t>
            </a:r>
            <a:r>
              <a:rPr lang="en-US" sz="2000" dirty="0" smtClean="0">
                <a:latin typeface="Times New Roman" panose="02020603050405020304" pitchFamily="18" charset="0"/>
                <a:cs typeface="Times New Roman" panose="02020603050405020304" pitchFamily="18" charset="0"/>
              </a:rPr>
              <a:t>balancing </a:t>
            </a:r>
            <a:r>
              <a:rPr lang="en-US" sz="2000" dirty="0">
                <a:latin typeface="Times New Roman" panose="02020603050405020304" pitchFamily="18" charset="0"/>
                <a:cs typeface="Times New Roman" panose="02020603050405020304" pitchFamily="18" charset="0"/>
              </a:rPr>
              <a:t>techniques are used to balance the energy consumption across all the sensor nodes to prevent premature depletion of the energy resources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Evaluation: The performance of the resource allocation algorithm is evaluated in terms of energy efficiency, network lifetime, and data transmission reliability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Optimization: The resource allocation algorithm is optimized based on the performance evaluation results to improve the energy efficiency and network performance.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1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B8FAF9-8E54-4292-981C-148B26F0289D}"/>
              </a:ext>
            </a:extLst>
          </p:cNvPr>
          <p:cNvSpPr>
            <a:spLocks noGrp="1"/>
          </p:cNvSpPr>
          <p:nvPr>
            <p:ph idx="1"/>
          </p:nvPr>
        </p:nvSpPr>
        <p:spPr>
          <a:xfrm>
            <a:off x="661182" y="717452"/>
            <a:ext cx="10769199" cy="5060413"/>
          </a:xfrm>
        </p:spPr>
        <p:txBody>
          <a:bodyPr>
            <a:normAutofit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the uplink period, due to TDMA-based WEHSN, each sensor transmits information in allocated time slot.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consumed energy in each sensor during the information transmission will be equal to the sum of power allocated for sensor i in WIT and the circuit power consumption in information transmission period.</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Same as in downlink period, the energy is restricted to certain limited using our process.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uplink and downlink process utilizes Dinkelbach Algorithm in order to increase the energy efficiency.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consideration of system modal, lagrangian functions based algorithms are used for allocating resources using KarushKuhn-Tucke conditions.</a:t>
            </a:r>
          </a:p>
        </p:txBody>
      </p:sp>
    </p:spTree>
    <p:extLst>
      <p:ext uri="{BB962C8B-B14F-4D97-AF65-F5344CB8AC3E}">
        <p14:creationId xmlns:p14="http://schemas.microsoft.com/office/powerpoint/2010/main" val="263070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0285DE-F780-4FD2-AE46-89D5F5614B76}"/>
              </a:ext>
            </a:extLst>
          </p:cNvPr>
          <p:cNvSpPr>
            <a:spLocks noGrp="1"/>
          </p:cNvSpPr>
          <p:nvPr>
            <p:ph idx="1"/>
          </p:nvPr>
        </p:nvSpPr>
        <p:spPr>
          <a:xfrm>
            <a:off x="618978" y="1153551"/>
            <a:ext cx="10811403" cy="4624314"/>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Time-division multiple access (</a:t>
            </a:r>
            <a:r>
              <a:rPr lang="en-US" sz="2000" b="1" i="0" dirty="0">
                <a:solidFill>
                  <a:schemeClr val="tx1"/>
                </a:solidFill>
                <a:effectLst/>
                <a:latin typeface="Times New Roman" panose="02020603050405020304" pitchFamily="18" charset="0"/>
                <a:cs typeface="Times New Roman" panose="02020603050405020304" pitchFamily="18" charset="0"/>
              </a:rPr>
              <a:t>TDMA</a:t>
            </a:r>
            <a:r>
              <a:rPr lang="en-US" sz="2000" b="0" i="0" dirty="0">
                <a:solidFill>
                  <a:schemeClr val="tx1"/>
                </a:solidFill>
                <a:effectLst/>
                <a:latin typeface="Times New Roman" panose="02020603050405020304" pitchFamily="18" charset="0"/>
                <a:cs typeface="Times New Roman" panose="02020603050405020304" pitchFamily="18" charset="0"/>
              </a:rPr>
              <a:t>) is a channel access method for shared-medium networks.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allows several users to share the same frequency channel by dividing the signal into different time slots.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The users transmit in rapid succession, one after the other, each using its own time slot.</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method is used to increase the throughput of overall system and it also used to increase the energy efficiency.</a:t>
            </a:r>
          </a:p>
        </p:txBody>
      </p:sp>
    </p:spTree>
    <p:extLst>
      <p:ext uri="{BB962C8B-B14F-4D97-AF65-F5344CB8AC3E}">
        <p14:creationId xmlns:p14="http://schemas.microsoft.com/office/powerpoint/2010/main" val="152036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0404B-A163-4D29-9C4A-8DEE1BE0848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xmlns="" id="{0957B9C1-8133-4211-840A-EA91974D3499}"/>
              </a:ext>
            </a:extLst>
          </p:cNvPr>
          <p:cNvSpPr>
            <a:spLocks noGrp="1"/>
          </p:cNvSpPr>
          <p:nvPr>
            <p:ph idx="1"/>
          </p:nvPr>
        </p:nvSpPr>
        <p:spPr/>
        <p:txBody>
          <a:bodyPr/>
          <a:lstStyle/>
          <a:p>
            <a:pPr>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Increase the through put.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Reduces complexity and increase the efficiency in energy.</a:t>
            </a:r>
          </a:p>
        </p:txBody>
      </p:sp>
    </p:spTree>
    <p:extLst>
      <p:ext uri="{BB962C8B-B14F-4D97-AF65-F5344CB8AC3E}">
        <p14:creationId xmlns:p14="http://schemas.microsoft.com/office/powerpoint/2010/main" val="279699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CE5B2-C0ED-48FB-8132-6A5B590B2C2B}"/>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xmlns="" id="{A041F1B8-7E13-4B94-9ACE-4F6EFA948929}"/>
              </a:ext>
            </a:extLst>
          </p:cNvPr>
          <p:cNvSpPr>
            <a:spLocks noGrp="1"/>
          </p:cNvSpPr>
          <p:nvPr>
            <p:ph idx="1"/>
          </p:nvPr>
        </p:nvSpPr>
        <p:spPr/>
        <p:txBody>
          <a:bodyPr/>
          <a:lstStyle/>
          <a:p>
            <a:pPr>
              <a:buFont typeface="Arial" panose="020B0604020202020204" pitchFamily="34" charset="0"/>
              <a:buChar char="•"/>
            </a:pPr>
            <a:r>
              <a:rPr lang="en-US" dirty="0"/>
              <a:t> Matlab 2018 a or above versions</a:t>
            </a:r>
          </a:p>
        </p:txBody>
      </p:sp>
    </p:spTree>
    <p:extLst>
      <p:ext uri="{BB962C8B-B14F-4D97-AF65-F5344CB8AC3E}">
        <p14:creationId xmlns:p14="http://schemas.microsoft.com/office/powerpoint/2010/main" val="277000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0352-85AD-4D26-A0EB-6E19CC6A412E}"/>
              </a:ext>
            </a:extLst>
          </p:cNvPr>
          <p:cNvSpPr>
            <a:spLocks noGrp="1"/>
          </p:cNvSpPr>
          <p:nvPr>
            <p:ph type="title"/>
          </p:nvPr>
        </p:nvSpPr>
        <p:spPr>
          <a:xfrm>
            <a:off x="676274" y="499533"/>
            <a:ext cx="10753725" cy="1061981"/>
          </a:xfrm>
        </p:spPr>
        <p:txBody>
          <a:bodyPr/>
          <a:lstStyle/>
          <a:p>
            <a:r>
              <a:rPr lang="en-US" dirty="0"/>
              <a:t>References</a:t>
            </a:r>
          </a:p>
        </p:txBody>
      </p:sp>
      <p:sp>
        <p:nvSpPr>
          <p:cNvPr id="3" name="Content Placeholder 2">
            <a:extLst>
              <a:ext uri="{FF2B5EF4-FFF2-40B4-BE49-F238E27FC236}">
                <a16:creationId xmlns:a16="http://schemas.microsoft.com/office/drawing/2014/main" xmlns="" id="{897290D2-D237-40B0-886B-0F5ED00268D2}"/>
              </a:ext>
            </a:extLst>
          </p:cNvPr>
          <p:cNvSpPr>
            <a:spLocks noGrp="1"/>
          </p:cNvSpPr>
          <p:nvPr>
            <p:ph idx="1"/>
          </p:nvPr>
        </p:nvSpPr>
        <p:spPr/>
        <p:txBody>
          <a:bodyPr>
            <a:normAutofit/>
          </a:bodyPr>
          <a:lstStyle/>
          <a:p>
            <a:pPr marL="0" indent="0" algn="just" latinLnBrk="0">
              <a:lnSpc>
                <a:spcPct val="150000"/>
              </a:lnSpc>
              <a:buNone/>
            </a:pPr>
            <a:r>
              <a:rPr lang="en-US" sz="2000" dirty="0">
                <a:solidFill>
                  <a:srgbClr val="000000"/>
                </a:solidFill>
                <a:latin typeface="STIXGeneral-Regular"/>
                <a:cs typeface="Times New Roman" panose="02020603050405020304" pitchFamily="18" charset="0"/>
              </a:rPr>
              <a:t>[1] </a:t>
            </a:r>
            <a:r>
              <a:rPr lang="en-US" sz="2000" b="0" i="0" dirty="0">
                <a:solidFill>
                  <a:schemeClr val="tx1"/>
                </a:solidFill>
                <a:effectLst/>
                <a:latin typeface="Times New Roman" panose="02020603050405020304" pitchFamily="18" charset="0"/>
                <a:cs typeface="Times New Roman" panose="02020603050405020304" pitchFamily="18" charset="0"/>
              </a:rPr>
              <a:t>K. Kaur and B. Singh, “Wireless sensor network based: design principles &amp; measuring performance of IDS,”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Computer Applications</a:t>
            </a:r>
            <a:r>
              <a:rPr lang="en-US" sz="2000" b="0" i="0" dirty="0">
                <a:solidFill>
                  <a:schemeClr val="tx1"/>
                </a:solidFill>
                <a:effectLst/>
                <a:latin typeface="Times New Roman" panose="02020603050405020304" pitchFamily="18" charset="0"/>
                <a:cs typeface="Times New Roman" panose="02020603050405020304" pitchFamily="18" charset="0"/>
              </a:rPr>
              <a:t>, vol. 1, no. 28, pp. 94–99, 2010.</a:t>
            </a:r>
          </a:p>
          <a:p>
            <a:pPr marL="0" indent="0" algn="just" latinLnBrk="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[2] I. F. </a:t>
            </a:r>
            <a:r>
              <a:rPr lang="en-US" sz="2000" b="0" i="0" dirty="0" err="1">
                <a:solidFill>
                  <a:schemeClr val="tx1"/>
                </a:solidFill>
                <a:effectLst/>
                <a:latin typeface="Times New Roman" panose="02020603050405020304" pitchFamily="18" charset="0"/>
                <a:cs typeface="Times New Roman" panose="02020603050405020304" pitchFamily="18" charset="0"/>
              </a:rPr>
              <a:t>Akyildiz</a:t>
            </a:r>
            <a:r>
              <a:rPr lang="en-US" sz="2000" b="0" i="0" dirty="0">
                <a:solidFill>
                  <a:schemeClr val="tx1"/>
                </a:solidFill>
                <a:effectLst/>
                <a:latin typeface="Times New Roman" panose="02020603050405020304" pitchFamily="18" charset="0"/>
                <a:cs typeface="Times New Roman" panose="02020603050405020304" pitchFamily="18" charset="0"/>
              </a:rPr>
              <a:t>, W. </a:t>
            </a:r>
            <a:r>
              <a:rPr lang="en-US" sz="2000" b="0" i="0" dirty="0" err="1">
                <a:solidFill>
                  <a:schemeClr val="tx1"/>
                </a:solidFill>
                <a:effectLst/>
                <a:latin typeface="Times New Roman" panose="02020603050405020304" pitchFamily="18" charset="0"/>
                <a:cs typeface="Times New Roman" panose="02020603050405020304" pitchFamily="18" charset="0"/>
              </a:rPr>
              <a:t>Su</a:t>
            </a:r>
            <a:r>
              <a:rPr lang="en-US" sz="2000" b="0" i="0" dirty="0">
                <a:solidFill>
                  <a:schemeClr val="tx1"/>
                </a:solidFill>
                <a:effectLst/>
                <a:latin typeface="Times New Roman" panose="02020603050405020304" pitchFamily="18" charset="0"/>
                <a:cs typeface="Times New Roman" panose="02020603050405020304" pitchFamily="18" charset="0"/>
              </a:rPr>
              <a:t>, Y. Sankar Subramaniam, and E. </a:t>
            </a:r>
            <a:r>
              <a:rPr lang="en-US" sz="2000" b="0" i="0" dirty="0" err="1">
                <a:solidFill>
                  <a:schemeClr val="tx1"/>
                </a:solidFill>
                <a:effectLst/>
                <a:latin typeface="Times New Roman" panose="02020603050405020304" pitchFamily="18" charset="0"/>
                <a:cs typeface="Times New Roman" panose="02020603050405020304" pitchFamily="18" charset="0"/>
              </a:rPr>
              <a:t>Cayirci</a:t>
            </a:r>
            <a:r>
              <a:rPr lang="en-US" sz="2000" b="0" i="0" dirty="0">
                <a:solidFill>
                  <a:schemeClr val="tx1"/>
                </a:solidFill>
                <a:effectLst/>
                <a:latin typeface="Times New Roman" panose="02020603050405020304" pitchFamily="18" charset="0"/>
                <a:cs typeface="Times New Roman" panose="02020603050405020304" pitchFamily="18" charset="0"/>
              </a:rPr>
              <a:t>, “A survey on sensor networks,” </a:t>
            </a:r>
            <a:r>
              <a:rPr lang="en-US" sz="2000" b="0" i="1" dirty="0">
                <a:solidFill>
                  <a:schemeClr val="tx1"/>
                </a:solidFill>
                <a:effectLst/>
                <a:latin typeface="Times New Roman" panose="02020603050405020304" pitchFamily="18" charset="0"/>
                <a:cs typeface="Times New Roman" panose="02020603050405020304" pitchFamily="18" charset="0"/>
              </a:rPr>
              <a:t>IEEE Communications Magazine</a:t>
            </a:r>
            <a:r>
              <a:rPr lang="en-US" sz="2000" b="0" i="0" dirty="0">
                <a:solidFill>
                  <a:schemeClr val="tx1"/>
                </a:solidFill>
                <a:effectLst/>
                <a:latin typeface="Times New Roman" panose="02020603050405020304" pitchFamily="18" charset="0"/>
                <a:cs typeface="Times New Roman" panose="02020603050405020304" pitchFamily="18" charset="0"/>
              </a:rPr>
              <a:t>, vol. 40, no. 8, pp. 102–105, 2002.</a:t>
            </a:r>
          </a:p>
          <a:p>
            <a:pPr marL="0" indent="0" algn="just" latinLnBrk="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[3] </a:t>
            </a:r>
            <a:r>
              <a:rPr lang="en-US" sz="2000" b="0" i="0" dirty="0">
                <a:solidFill>
                  <a:schemeClr val="tx1"/>
                </a:solidFill>
                <a:effectLst/>
                <a:latin typeface="Times New Roman" panose="02020603050405020304" pitchFamily="18" charset="0"/>
                <a:cs typeface="Times New Roman" panose="02020603050405020304" pitchFamily="18" charset="0"/>
              </a:rPr>
              <a:t>M. Chu, H. Haussecker, and F. Zhao, “Scalable information-driven sensor querying and routing for ad hoc heterogeneous sensor networks,”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High Performance Computing Applications</a:t>
            </a:r>
            <a:r>
              <a:rPr lang="en-US" sz="2000" b="0" i="0" dirty="0">
                <a:solidFill>
                  <a:schemeClr val="tx1"/>
                </a:solidFill>
                <a:effectLst/>
                <a:latin typeface="Times New Roman" panose="02020603050405020304" pitchFamily="18" charset="0"/>
                <a:cs typeface="Times New Roman" panose="02020603050405020304" pitchFamily="18" charset="0"/>
              </a:rPr>
              <a:t>, vol. 16, no. 3, pp. 293–313, 2002.</a:t>
            </a:r>
          </a:p>
          <a:p>
            <a:endParaRPr lang="en-US" dirty="0"/>
          </a:p>
        </p:txBody>
      </p:sp>
    </p:spTree>
    <p:extLst>
      <p:ext uri="{BB962C8B-B14F-4D97-AF65-F5344CB8AC3E}">
        <p14:creationId xmlns:p14="http://schemas.microsoft.com/office/powerpoint/2010/main" val="173135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EF5036B-B803-48E3-B2D5-DCC8C8F24E5A}"/>
              </a:ext>
            </a:extLst>
          </p:cNvPr>
          <p:cNvSpPr>
            <a:spLocks noGrp="1"/>
          </p:cNvSpPr>
          <p:nvPr>
            <p:ph type="title"/>
          </p:nvPr>
        </p:nvSpPr>
        <p:spPr>
          <a:xfrm>
            <a:off x="313959" y="465968"/>
            <a:ext cx="8911687" cy="128089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Index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xmlns="" id="{CCD01401-39C4-4151-A6C8-C515FD7E514E}"/>
              </a:ext>
            </a:extLst>
          </p:cNvPr>
          <p:cNvSpPr>
            <a:spLocks noGrp="1"/>
          </p:cNvSpPr>
          <p:nvPr>
            <p:ph idx="1"/>
          </p:nvPr>
        </p:nvSpPr>
        <p:spPr>
          <a:xfrm>
            <a:off x="499926" y="1341060"/>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a:t>
            </a:r>
            <a:r>
              <a:rPr lang="en-US" sz="2000" dirty="0" smtClean="0">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a:extLst>
              <a:ext uri="{FF2B5EF4-FFF2-40B4-BE49-F238E27FC236}">
                <a16:creationId xmlns:a16="http://schemas.microsoft.com/office/drawing/2014/main" xmlns="" id="{2762976E-A998-4087-BF1D-C8799C7B8A57}"/>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3302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3119B0-DBD9-4242-BA56-F24D7BDF2123}"/>
              </a:ext>
            </a:extLst>
          </p:cNvPr>
          <p:cNvSpPr>
            <a:spLocks noGrp="1"/>
          </p:cNvSpPr>
          <p:nvPr>
            <p:ph idx="1"/>
          </p:nvPr>
        </p:nvSpPr>
        <p:spPr>
          <a:xfrm>
            <a:off x="576776" y="689318"/>
            <a:ext cx="10860258" cy="5711482"/>
          </a:xfrm>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[4] J. Huang, C. Xing, and C. Wang, “Simultaneous wireless information and power transfer: Technologies, applications, and research challenges,” IEEE Communications Magazine, vol. 55, no. 11, pp. 26–32, Nov 2017. </a:t>
            </a:r>
          </a:p>
          <a:p>
            <a:pPr algn="just">
              <a:lnSpc>
                <a:spcPct val="150000"/>
              </a:lnSpc>
            </a:pPr>
            <a:r>
              <a:rPr lang="en-US" sz="2000" dirty="0">
                <a:latin typeface="Times New Roman" panose="02020603050405020304" pitchFamily="18" charset="0"/>
                <a:cs typeface="Times New Roman" panose="02020603050405020304" pitchFamily="18" charset="0"/>
              </a:rPr>
              <a:t>[5] K. Kang, R. Ye, Z. Pan, J. Liu, and S. Shimamoto, “Full-duplex wireless powered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networks,” IEEE Access, vol. 6, pp. 53 546–53 556, 2018. </a:t>
            </a:r>
          </a:p>
          <a:p>
            <a:pPr algn="just">
              <a:lnSpc>
                <a:spcPct val="150000"/>
              </a:lnSpc>
            </a:pPr>
            <a:r>
              <a:rPr lang="en-US" sz="2000" dirty="0">
                <a:latin typeface="Times New Roman" panose="02020603050405020304" pitchFamily="18" charset="0"/>
                <a:cs typeface="Times New Roman" panose="02020603050405020304" pitchFamily="18" charset="0"/>
              </a:rPr>
              <a:t>[6] Z. Chu, F. Zhou, Z. Zhu, R. Q. Hu, and P. Xiao, “Wireless powered sensor networks for internet of things: Maximum throughput and optimal power allocation,” IEEE Internet of Things Journal, vol. 5, no. 1, pp. 310–321, Feb 2018. </a:t>
            </a:r>
          </a:p>
          <a:p>
            <a:pPr algn="just">
              <a:lnSpc>
                <a:spcPct val="150000"/>
              </a:lnSpc>
            </a:pPr>
            <a:r>
              <a:rPr lang="en-US" sz="2000" dirty="0">
                <a:latin typeface="Times New Roman" panose="02020603050405020304" pitchFamily="18" charset="0"/>
                <a:cs typeface="Times New Roman" panose="02020603050405020304" pitchFamily="18" charset="0"/>
              </a:rPr>
              <a:t>[7] A. Sultana, L. Zhao, and X. Fernando, “Efficient resource allocation in device-to-device communication using cognitive radio technology,” IEEE Transactions on Vehicular Technology, vol. 66, no. 11, pp. 10 024– 10 034, Nov 2017. </a:t>
            </a:r>
          </a:p>
          <a:p>
            <a:pPr algn="just">
              <a:lnSpc>
                <a:spcPct val="150000"/>
              </a:lnSpc>
            </a:pPr>
            <a:r>
              <a:rPr lang="en-US" sz="2000" dirty="0">
                <a:latin typeface="Times New Roman" panose="02020603050405020304" pitchFamily="18" charset="0"/>
                <a:cs typeface="Times New Roman" panose="02020603050405020304" pitchFamily="18" charset="0"/>
              </a:rPr>
              <a:t>[8] S. K. </a:t>
            </a:r>
            <a:r>
              <a:rPr lang="en-US" sz="2000" dirty="0" err="1">
                <a:latin typeface="Times New Roman" panose="02020603050405020304" pitchFamily="18" charset="0"/>
                <a:cs typeface="Times New Roman" panose="02020603050405020304" pitchFamily="18" charset="0"/>
              </a:rPr>
              <a:t>Nobar</a:t>
            </a:r>
            <a:r>
              <a:rPr lang="en-US" sz="2000" dirty="0">
                <a:latin typeface="Times New Roman" panose="02020603050405020304" pitchFamily="18" charset="0"/>
                <a:cs typeface="Times New Roman" panose="02020603050405020304" pitchFamily="18" charset="0"/>
              </a:rPr>
              <a:t>, K. A. </a:t>
            </a:r>
            <a:r>
              <a:rPr lang="en-US" sz="2000" dirty="0" err="1">
                <a:latin typeface="Times New Roman" panose="02020603050405020304" pitchFamily="18" charset="0"/>
                <a:cs typeface="Times New Roman" panose="02020603050405020304" pitchFamily="18" charset="0"/>
              </a:rPr>
              <a:t>Mehr</a:t>
            </a:r>
            <a:r>
              <a:rPr lang="en-US" sz="2000" dirty="0">
                <a:latin typeface="Times New Roman" panose="02020603050405020304" pitchFamily="18" charset="0"/>
                <a:cs typeface="Times New Roman" panose="02020603050405020304" pitchFamily="18" charset="0"/>
              </a:rPr>
              <a:t>, and J. M. </a:t>
            </a:r>
            <a:r>
              <a:rPr lang="en-US" sz="2000" dirty="0" err="1">
                <a:latin typeface="Times New Roman" panose="02020603050405020304" pitchFamily="18" charset="0"/>
                <a:cs typeface="Times New Roman" panose="02020603050405020304" pitchFamily="18" charset="0"/>
              </a:rPr>
              <a:t>Niya</a:t>
            </a:r>
            <a:r>
              <a:rPr lang="en-US" sz="2000" dirty="0">
                <a:latin typeface="Times New Roman" panose="02020603050405020304" pitchFamily="18" charset="0"/>
                <a:cs typeface="Times New Roman" panose="02020603050405020304" pitchFamily="18" charset="0"/>
              </a:rPr>
              <a:t>, “Rf-powered green cognitive radio networks: Architecture and performance analysis,” IEEE Communications Letters, vol. 20, no. 2, pp. 296–299, Feb 2016.</a:t>
            </a:r>
          </a:p>
        </p:txBody>
      </p:sp>
    </p:spTree>
    <p:extLst>
      <p:ext uri="{BB962C8B-B14F-4D97-AF65-F5344CB8AC3E}">
        <p14:creationId xmlns:p14="http://schemas.microsoft.com/office/powerpoint/2010/main" val="11053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BAB99F-43BB-4E3D-97E5-FCE97593CDEE}"/>
              </a:ext>
            </a:extLst>
          </p:cNvPr>
          <p:cNvSpPr>
            <a:spLocks noGrp="1"/>
          </p:cNvSpPr>
          <p:nvPr>
            <p:ph idx="1"/>
          </p:nvPr>
        </p:nvSpPr>
        <p:spPr>
          <a:xfrm>
            <a:off x="518863" y="1589650"/>
            <a:ext cx="11154273" cy="4065563"/>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Extending the sensor life time is one of the most important issues in widespread use of Wireless Sensor Networks (WSNs). The Energy Harvesting (EH) sensors have been proposed to overcome the mentioned problem in recent years. These sensors can harvest their required energy from environment in different methods, resulting in longer life time. We consider a TDMA based Wireless Energy Harvesting Sensor Network (WEHSN) in which the time slot consists of two time intervals; the first one is utilized to absorb energy whereas the second one is used to transmit the sensors’ data. We investigate the energy efficient resource allocation in WEHSN with constraints on time scheduling parameters and transmission power consumption, where an EH sensor is allowed to transmit its data if the amount of its harvested energy is more than the consumption power. We derive the closed form expression for the optimization problem, corresponding to the energy efficiency and convert it to a parametric form, using Dinkelbach method. Then, we solve the new problem using Karush-Kuhn-Tucker (KKT) conditions. The numerical results shows the effectiveness of the proposed method. </a:t>
            </a:r>
          </a:p>
        </p:txBody>
      </p:sp>
      <p:sp>
        <p:nvSpPr>
          <p:cNvPr id="4" name="Title 1">
            <a:extLst>
              <a:ext uri="{FF2B5EF4-FFF2-40B4-BE49-F238E27FC236}">
                <a16:creationId xmlns:a16="http://schemas.microsoft.com/office/drawing/2014/main" xmlns="" id="{C0F0B627-5CFE-42AD-AE3D-5B2EADC94BFB}"/>
              </a:ext>
            </a:extLst>
          </p:cNvPr>
          <p:cNvSpPr txBox="1">
            <a:spLocks/>
          </p:cNvSpPr>
          <p:nvPr/>
        </p:nvSpPr>
        <p:spPr>
          <a:xfrm>
            <a:off x="676656" y="449827"/>
            <a:ext cx="8911687" cy="12808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Abstract</a:t>
            </a:r>
            <a:r>
              <a:rPr lang="en-US" sz="2400" dirty="0">
                <a:solidFill>
                  <a:schemeClr val="tx1"/>
                </a:solidFill>
                <a:latin typeface="Times New Roman" panose="02020603050405020304" pitchFamily="18" charset="0"/>
                <a:cs typeface="Times New Roman" panose="02020603050405020304" pitchFamily="18" charset="0"/>
              </a:rPr>
              <a:t>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akeoff-logo-new.png">
            <a:extLst>
              <a:ext uri="{FF2B5EF4-FFF2-40B4-BE49-F238E27FC236}">
                <a16:creationId xmlns:a16="http://schemas.microsoft.com/office/drawing/2014/main" xmlns="" id="{C48081E9-2945-448E-B951-AA7AA0C9CBA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611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6825B6-B723-446C-9109-488F3865D818}"/>
              </a:ext>
            </a:extLst>
          </p:cNvPr>
          <p:cNvSpPr>
            <a:spLocks noGrp="1"/>
          </p:cNvSpPr>
          <p:nvPr>
            <p:ph idx="1"/>
          </p:nvPr>
        </p:nvSpPr>
        <p:spPr>
          <a:xfrm>
            <a:off x="676656" y="1617785"/>
            <a:ext cx="11013596" cy="4630173"/>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is a known fact that WSN is a resource constrained network in which energy efficiency is always the main issue since the operation of WSN depends heavily on the life span of the sensor nodes’ battery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most energy consuming operation in WSN is the data packet routing activity. The characteristics of the WSN are different from the conventional networks [</a:t>
            </a:r>
            <a:r>
              <a:rPr lang="en-US" sz="2000" dirty="0">
                <a:solidFill>
                  <a:schemeClr val="tx1"/>
                </a:solidFill>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3</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As these wireless sensor networks has many characteristics there is a necessity to increase the lifetime of the sensor.</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efficient resource allocation like power and energy harvesting technology would extend sensors’ life time and play a major role in maximizing system performance.</a:t>
            </a:r>
          </a:p>
          <a:p>
            <a:pPr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CE63553A-62BA-4115-80BE-F3779B979365}"/>
              </a:ext>
            </a:extLst>
          </p:cNvPr>
          <p:cNvSpPr txBox="1">
            <a:spLocks/>
          </p:cNvSpPr>
          <p:nvPr/>
        </p:nvSpPr>
        <p:spPr>
          <a:xfrm>
            <a:off x="676656" y="610042"/>
            <a:ext cx="9424842" cy="128089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900" b="1" dirty="0">
                <a:latin typeface="Times New Roman" panose="02020603050405020304" pitchFamily="18" charset="0"/>
                <a:cs typeface="Times New Roman" panose="02020603050405020304" pitchFamily="18" charset="0"/>
              </a:rPr>
              <a:t>Introduction: </a:t>
            </a:r>
            <a:r>
              <a:rPr lang="en-US" altLang="en-US" sz="2900" b="1" dirty="0">
                <a:latin typeface="Times New Roman" panose="02020603050405020304" pitchFamily="18" charset="0"/>
                <a:cs typeface="Times New Roman" panose="02020603050405020304" pitchFamily="18" charset="0"/>
              </a:rPr>
              <a:t>(Font : Times New Roman, Font size : 24, Bold)</a:t>
            </a:r>
            <a:br>
              <a:rPr lang="en-US" altLang="en-US" sz="29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descr="takeoff-logo-new.png">
            <a:extLst>
              <a:ext uri="{FF2B5EF4-FFF2-40B4-BE49-F238E27FC236}">
                <a16:creationId xmlns:a16="http://schemas.microsoft.com/office/drawing/2014/main" xmlns="" id="{8F8A073A-5419-44DF-A8B0-0503F4AFBA9D}"/>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13158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7288F9-DFCD-4B7B-9072-6AEC76C1B442}"/>
              </a:ext>
            </a:extLst>
          </p:cNvPr>
          <p:cNvSpPr>
            <a:spLocks noGrp="1"/>
          </p:cNvSpPr>
          <p:nvPr>
            <p:ph idx="1"/>
          </p:nvPr>
        </p:nvSpPr>
        <p:spPr>
          <a:xfrm>
            <a:off x="661182" y="773724"/>
            <a:ext cx="10769199" cy="5004142"/>
          </a:xfrm>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consider an energy efficient resource allocation in a TDMA based WEHSN.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Unlike [4], which only has optimized the network throughput, our target is to maximize the energy efficiency by decreasing the total energy consumption in the sensors.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derive the closed form expressions for the optimization problem defined for energy efficiency and then, we apply Dinkelbach algorithm to convert the optimization problem to parametric form and find the optimal resource allocation in the network.</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Using the mentioned algorithm, leads into much decrease in the energy consumption in the network, consequently, yielding better performance.</a:t>
            </a:r>
          </a:p>
        </p:txBody>
      </p:sp>
      <p:pic>
        <p:nvPicPr>
          <p:cNvPr id="4" name="Picture 3" descr="takeoff-logo-new.png">
            <a:extLst>
              <a:ext uri="{FF2B5EF4-FFF2-40B4-BE49-F238E27FC236}">
                <a16:creationId xmlns:a16="http://schemas.microsoft.com/office/drawing/2014/main" xmlns="" id="{4A95F33E-E4B8-486E-B952-A3CE0BC8D9C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2462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sz="2700" b="1" dirty="0">
                <a:latin typeface="Times New Roman" panose="02020603050405020304" pitchFamily="18" charset="0"/>
                <a:cs typeface="Times New Roman" panose="02020603050405020304" pitchFamily="18" charset="0"/>
              </a:rPr>
              <a:t>(Font : Times New Roman, Font size : 24, Bold)</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9783056"/>
              </p:ext>
            </p:extLst>
          </p:nvPr>
        </p:nvGraphicFramePr>
        <p:xfrm>
          <a:off x="892628" y="1508506"/>
          <a:ext cx="10406743" cy="492377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xmlns="" val="20000"/>
                    </a:ext>
                  </a:extLst>
                </a:gridCol>
                <a:gridCol w="2545766">
                  <a:extLst>
                    <a:ext uri="{9D8B030D-6E8A-4147-A177-3AD203B41FA5}">
                      <a16:colId xmlns:a16="http://schemas.microsoft.com/office/drawing/2014/main" xmlns="" val="20001"/>
                    </a:ext>
                  </a:extLst>
                </a:gridCol>
                <a:gridCol w="1701871">
                  <a:extLst>
                    <a:ext uri="{9D8B030D-6E8A-4147-A177-3AD203B41FA5}">
                      <a16:colId xmlns:a16="http://schemas.microsoft.com/office/drawing/2014/main" xmlns="" val="20002"/>
                    </a:ext>
                  </a:extLst>
                </a:gridCol>
                <a:gridCol w="3348111">
                  <a:extLst>
                    <a:ext uri="{9D8B030D-6E8A-4147-A177-3AD203B41FA5}">
                      <a16:colId xmlns:a16="http://schemas.microsoft.com/office/drawing/2014/main" xmlns="" val="20003"/>
                    </a:ext>
                  </a:extLst>
                </a:gridCol>
                <a:gridCol w="1972491">
                  <a:extLst>
                    <a:ext uri="{9D8B030D-6E8A-4147-A177-3AD203B41FA5}">
                      <a16:colId xmlns:a16="http://schemas.microsoft.com/office/drawing/2014/main" xmlns=""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Magazine </a:t>
                      </a:r>
                      <a:r>
                        <a:rPr lang="en-US" sz="1600" baseline="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Huang, C. Xing, and C. Wang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Simultaneous wireless information</a:t>
                      </a: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and power transfer: Technologies, applications, and research challenge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Conducted a study on SWIPT technologies and challenges in implementing it.</a:t>
                      </a:r>
                    </a:p>
                  </a:txBody>
                  <a:tcPr anchor="ctr"/>
                </a:tc>
                <a:extLst>
                  <a:ext uri="{0D108BD9-81ED-4DB2-BD59-A6C34878D82A}">
                    <a16:rowId xmlns:a16="http://schemas.microsoft.com/office/drawing/2014/main" xmlns=""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 K. Kang, R. Ye, Z. Pan, J. Liu, and S. Shimamoto,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Full-duplex wireless powered IOT networks</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Maximize the total surplus energy which is the gap between available energy and consumed energy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322799">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Internet of Things Journal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Z. Chu, F. Zhou, Z. Zhu, R. Q. Hu, and P. Xiao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Wireless powered sensor networks for internet of things: Maximum throughput and optimal power allocation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Proposed a quadratic energy trading based Stackelberg game, linear energy trading based Stackelberg game for better validation purpose.</a:t>
                      </a:r>
                    </a:p>
                  </a:txBody>
                  <a:tcPr anchor="ctr"/>
                </a:tc>
                <a:extLst>
                  <a:ext uri="{0D108BD9-81ED-4DB2-BD59-A6C34878D82A}">
                    <a16:rowId xmlns:a16="http://schemas.microsoft.com/office/drawing/2014/main" xmlns=""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6CCF929-5688-401E-927F-6BE2BC91A6EB}"/>
              </a:ext>
            </a:extLst>
          </p:cNvPr>
          <p:cNvGraphicFramePr>
            <a:graphicFrameLocks noGrp="1"/>
          </p:cNvGraphicFramePr>
          <p:nvPr>
            <p:ph idx="1"/>
            <p:extLst>
              <p:ext uri="{D42A27DB-BD31-4B8C-83A1-F6EECF244321}">
                <p14:modId xmlns:p14="http://schemas.microsoft.com/office/powerpoint/2010/main" val="2854230709"/>
              </p:ext>
            </p:extLst>
          </p:nvPr>
        </p:nvGraphicFramePr>
        <p:xfrm>
          <a:off x="892628" y="1508506"/>
          <a:ext cx="10406743" cy="288161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xmlns="" val="20000"/>
                    </a:ext>
                  </a:extLst>
                </a:gridCol>
                <a:gridCol w="2545766">
                  <a:extLst>
                    <a:ext uri="{9D8B030D-6E8A-4147-A177-3AD203B41FA5}">
                      <a16:colId xmlns:a16="http://schemas.microsoft.com/office/drawing/2014/main" xmlns="" val="20001"/>
                    </a:ext>
                  </a:extLst>
                </a:gridCol>
                <a:gridCol w="1701871">
                  <a:extLst>
                    <a:ext uri="{9D8B030D-6E8A-4147-A177-3AD203B41FA5}">
                      <a16:colId xmlns:a16="http://schemas.microsoft.com/office/drawing/2014/main" xmlns="" val="20002"/>
                    </a:ext>
                  </a:extLst>
                </a:gridCol>
                <a:gridCol w="3348111">
                  <a:extLst>
                    <a:ext uri="{9D8B030D-6E8A-4147-A177-3AD203B41FA5}">
                      <a16:colId xmlns:a16="http://schemas.microsoft.com/office/drawing/2014/main" xmlns="" val="20003"/>
                    </a:ext>
                  </a:extLst>
                </a:gridCol>
                <a:gridCol w="1972491">
                  <a:extLst>
                    <a:ext uri="{9D8B030D-6E8A-4147-A177-3AD203B41FA5}">
                      <a16:colId xmlns:a16="http://schemas.microsoft.com/office/drawing/2014/main" xmlns=""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Transactions on Vehicular Technology, 2017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 Sultana, L. Zhao, and X. Fernando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Efficient resource allocation in device-to-device communication using cognitive radio technology</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two-stage approach is considered to allocate the radio resources efficiently.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Letters, 2016</a:t>
                      </a:r>
                    </a:p>
                  </a:txBody>
                  <a:tcPr anchor="ctr"/>
                </a:tc>
                <a:tc>
                  <a:txBody>
                    <a:bodyPr/>
                    <a:lstStyle/>
                    <a:p>
                      <a:pPr algn="ctr"/>
                      <a:r>
                        <a:rPr lang="de-DE" sz="1600" dirty="0">
                          <a:latin typeface="Times New Roman" panose="02020603050405020304" pitchFamily="18" charset="0"/>
                          <a:cs typeface="Times New Roman" panose="02020603050405020304" pitchFamily="18" charset="0"/>
                        </a:rPr>
                        <a:t>S. K. Nobar, K. A. Mehr, and J. M. Niya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Rf-powered green cognitive radio networks: Architecture and performance analysis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Energy transmission rate is below threshold due to access complexity</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5455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53482"/>
            <a:ext cx="10772775" cy="902112"/>
          </a:xfrm>
        </p:spPr>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Existing Method</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676656" y="1424826"/>
            <a:ext cx="10753725" cy="5207986"/>
          </a:xfrm>
        </p:spPr>
        <p:txBody>
          <a:bodyPr>
            <a:normAutofit fontScale="92500" lnSpcReduction="20000"/>
          </a:bodyPr>
          <a:lstStyle/>
          <a:p>
            <a:pPr algn="just">
              <a:lnSpc>
                <a:spcPct val="110000"/>
              </a:lnSpc>
            </a:pPr>
            <a:r>
              <a:rPr lang="en-US" dirty="0">
                <a:latin typeface="Times New Roman" panose="02020603050405020304" pitchFamily="18" charset="0"/>
                <a:cs typeface="Times New Roman" panose="02020603050405020304" pitchFamily="18" charset="0"/>
              </a:rPr>
              <a:t>In the Internet of Things (IoT) network, where a single hybrid access point (H-AP) with a consistent power source communicates with a variety of IoT devices, wireless power transfer is a new technology that is being studied in this research. It is expected that this H-AP operates in full-duplex mode, which sends and receives signals to and from these Internet of Things devices simultaneously during the entire frame. The H-received AP's </a:t>
            </a:r>
            <a:r>
              <a:rPr lang="en-US" sz="2000" dirty="0">
                <a:latin typeface="Times New Roman" panose="02020603050405020304" pitchFamily="18" charset="0"/>
                <a:cs typeface="Times New Roman" panose="02020603050405020304" pitchFamily="18" charset="0"/>
              </a:rPr>
              <a:t>signals</a:t>
            </a:r>
            <a:r>
              <a:rPr lang="en-US" dirty="0">
                <a:latin typeface="Times New Roman" panose="02020603050405020304" pitchFamily="18" charset="0"/>
                <a:cs typeface="Times New Roman" panose="02020603050405020304" pitchFamily="18" charset="0"/>
              </a:rPr>
              <a:t> can be used to generate energy by the IoT devices. Additionally, the uplink transmission is supported by the energy that was captured. One Internet of Things device continues to collect energy until its own uplink time slot because uplink transmission uses </a:t>
            </a:r>
            <a:r>
              <a:rPr lang="en-US" dirty="0" smtClean="0">
                <a:latin typeface="Times New Roman" panose="02020603050405020304" pitchFamily="18" charset="0"/>
                <a:cs typeface="Times New Roman" panose="02020603050405020304" pitchFamily="18" charset="0"/>
              </a:rPr>
              <a:t>time-division </a:t>
            </a:r>
            <a:r>
              <a:rPr lang="en-US" dirty="0">
                <a:latin typeface="Times New Roman" panose="02020603050405020304" pitchFamily="18" charset="0"/>
                <a:cs typeface="Times New Roman" panose="02020603050405020304" pitchFamily="18" charset="0"/>
              </a:rPr>
              <a:t>multiple access by utilizing the most effective time allocation strategy for each device, or uplink transmissions. To address this issue, distributed non-cooperative and bargaining cooperative game-based algorithms are developed. Additionally, the popular KKT condition technique is used as a benchmark. The numerical findings demonstrate that in terms of total surplus energy and the fairness index, the bargaining cooperative algorithm outperforms the distributed non-cooperative algorithm (DNCA) and the KKT algorithm (KKTA). In terms of overall surplus energy, DNCA performs better than KKTA, although KKTA is more equitable than DNCA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36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Computationally </a:t>
            </a:r>
            <a:r>
              <a:rPr lang="en-US" dirty="0">
                <a:latin typeface="Times New Roman" panose="02020603050405020304" pitchFamily="18" charset="0"/>
                <a:cs typeface="Times New Roman" panose="02020603050405020304" pitchFamily="18" charset="0"/>
              </a:rPr>
              <a:t>complex.</a:t>
            </a:r>
          </a:p>
          <a:p>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reaching desired level of energy constraint.</a:t>
            </a:r>
          </a:p>
        </p:txBody>
      </p:sp>
    </p:spTree>
    <p:extLst>
      <p:ext uri="{BB962C8B-B14F-4D97-AF65-F5344CB8AC3E}">
        <p14:creationId xmlns:p14="http://schemas.microsoft.com/office/powerpoint/2010/main" val="40852228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806</TotalTime>
  <Words>1881</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 Light</vt:lpstr>
      <vt:lpstr>Droid Sans Fallback</vt:lpstr>
      <vt:lpstr>STIXGeneral-Regular</vt:lpstr>
      <vt:lpstr>Tahoma</vt:lpstr>
      <vt:lpstr>Times New Roman</vt:lpstr>
      <vt:lpstr>Metropolitan</vt:lpstr>
      <vt:lpstr>PowerPoint Presentation</vt:lpstr>
      <vt:lpstr>Index (Font : Times New Roman, Font size : 24, Bold) </vt:lpstr>
      <vt:lpstr>PowerPoint Presentation</vt:lpstr>
      <vt:lpstr>PowerPoint Presentation</vt:lpstr>
      <vt:lpstr>PowerPoint Presentation</vt:lpstr>
      <vt:lpstr>Literature review:(Font : Times New Roman, Font size : 24, Bold)  </vt:lpstr>
      <vt:lpstr>PowerPoint Presentation</vt:lpstr>
      <vt:lpstr>Existing Method</vt:lpstr>
      <vt:lpstr>Disadvantages</vt:lpstr>
      <vt:lpstr>Proposed method</vt:lpstr>
      <vt:lpstr>PowerPoint Presentation</vt:lpstr>
      <vt:lpstr>PowerPoint Presentation</vt:lpstr>
      <vt:lpstr>PowerPoint Presentation</vt:lpstr>
      <vt:lpstr>PowerPoint Presentation</vt:lpstr>
      <vt:lpstr>PowerPoint Presentation</vt:lpstr>
      <vt:lpstr>PowerPoint Presentation</vt:lpstr>
      <vt:lpstr>Advantages</vt:lpstr>
      <vt:lpstr>Software requirements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81</cp:revision>
  <dcterms:created xsi:type="dcterms:W3CDTF">2020-11-24T10:30:03Z</dcterms:created>
  <dcterms:modified xsi:type="dcterms:W3CDTF">2023-03-31T09:29:39Z</dcterms:modified>
</cp:coreProperties>
</file>