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8" r:id="rId4"/>
    <p:sldId id="294" r:id="rId5"/>
    <p:sldId id="259" r:id="rId6"/>
    <p:sldId id="282" r:id="rId7"/>
    <p:sldId id="291" r:id="rId8"/>
    <p:sldId id="270" r:id="rId9"/>
    <p:sldId id="262" r:id="rId10"/>
    <p:sldId id="263" r:id="rId11"/>
    <p:sldId id="293" r:id="rId12"/>
    <p:sldId id="264" r:id="rId13"/>
    <p:sldId id="290" r:id="rId14"/>
    <p:sldId id="273" r:id="rId15"/>
    <p:sldId id="269"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31-01-2023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1/31/2023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A NOVEL FAULT TOLERANT ROUTING MECHANISM FOR WIRELESS SENSOR NETWORKS (WSNs</a:t>
            </a:r>
            <a:r>
              <a:rPr lang="en-US" b="1" dirty="0">
                <a:solidFill>
                  <a:schemeClr val="accent2">
                    <a:lumMod val="75000"/>
                  </a:schemeClr>
                </a:solidFill>
                <a:latin typeface="Times New Roman" panose="02020603050405020304" pitchFamily="18" charset="0"/>
                <a:cs typeface="Times New Roman" panose="02020603050405020304" pitchFamily="18" charset="0"/>
              </a:rPr>
              <a:t>)</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Autofit/>
          </a:bodyPr>
          <a:lstStyle/>
          <a:p>
            <a:pPr algn="just">
              <a:lnSpc>
                <a:spcPct val="150000"/>
              </a:lnSpc>
            </a:pPr>
            <a:r>
              <a:rPr lang="en-US" sz="2000" dirty="0" smtClean="0">
                <a:latin typeface="Times New Roman" pitchFamily="18" charset="0"/>
                <a:cs typeface="Times New Roman" pitchFamily="18" charset="0"/>
              </a:rPr>
              <a:t>There exists a number of techniques for clustering of nodes in a WSN, but none of them considers errors while clustering. Even though clustering is better in some of the approaches, none of the clustering algorithms doesn’t considers errors in a Wireless Sensor Network. For that, we are implementing, A New Approach for Fault Tolerant Routing Algorithm. The approach constructs a Gaussian Network, for an efficient way to detect the faults in a WSN. Gaussian Network is a network of nodes that have become Cluster Heads (CHs), for that particular round. All the CHs of all clusters are connected through forming a Gaussian Network. The Gaussian Network reveals the behavior of the clusters, so, whenever a cluster undergoes an error it can be detected easily and the data transmission of that particular cluster won’t be stopped, in fact, it will be shared by the remaining nodes of the Gaussian Network to be sent to the BS. A fault mechanism is implemented to detect and recover the faults that occurs in the network.</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169" y="6069566"/>
            <a:ext cx="7026457" cy="549598"/>
          </a:xfrm>
        </p:spPr>
        <p:txBody>
          <a:bodyPr>
            <a:normAutofit fontScale="90000"/>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Fig: Block Diagram of Proposed Method</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57600" y="532263"/>
            <a:ext cx="4724415" cy="5379587"/>
          </a:xfrm>
          <a:prstGeom prst="rect">
            <a:avLst/>
          </a:prstGeom>
        </p:spPr>
      </p:pic>
    </p:spTree>
    <p:extLst>
      <p:ext uri="{BB962C8B-B14F-4D97-AF65-F5344CB8AC3E}">
        <p14:creationId xmlns:p14="http://schemas.microsoft.com/office/powerpoint/2010/main" val="250299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2400657"/>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1. All the CHs are connected through Gaussian Network making chance of errors occurring less.</a:t>
            </a:r>
          </a:p>
          <a:p>
            <a:pPr>
              <a:lnSpc>
                <a:spcPct val="150000"/>
              </a:lnSpc>
            </a:pPr>
            <a:r>
              <a:rPr lang="en-US" sz="2000" dirty="0" smtClean="0">
                <a:latin typeface="Times New Roman" panose="02020603050405020304" pitchFamily="18" charset="0"/>
                <a:cs typeface="Times New Roman" panose="02020603050405020304" pitchFamily="18" charset="0"/>
              </a:rPr>
              <a:t>2. CHs nodes are connected through GN, making the chances of error resistance high. </a:t>
            </a:r>
          </a:p>
          <a:p>
            <a:pPr>
              <a:lnSpc>
                <a:spcPct val="150000"/>
              </a:lnSpc>
            </a:pPr>
            <a:r>
              <a:rPr lang="en-US" sz="2000" dirty="0" smtClean="0">
                <a:latin typeface="Times New Roman" panose="02020603050405020304" pitchFamily="18" charset="0"/>
                <a:cs typeface="Times New Roman" panose="02020603050405020304" pitchFamily="18" charset="0"/>
              </a:rPr>
              <a:t>3. Fault Tolerance is higher compared to remaining algorithms.</a:t>
            </a:r>
            <a:endParaRPr lang="en-IN" sz="1900" dirty="0">
              <a:solidFill>
                <a:schemeClr val="tx1">
                  <a:lumMod val="75000"/>
                  <a:lumOff val="25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IN" sz="1900" dirty="0">
                <a:latin typeface="Times New Roman" pitchFamily="18" charset="0"/>
                <a:cs typeface="Times New Roman" pitchFamily="18" charset="0"/>
              </a:rPr>
              <a:t>1</a:t>
            </a:r>
            <a:r>
              <a:rPr lang="en-IN" sz="1900" dirty="0" smtClean="0">
                <a:latin typeface="Times New Roman" pitchFamily="18" charset="0"/>
                <a:cs typeface="Times New Roman" pitchFamily="18" charset="0"/>
              </a:rPr>
              <a:t>. IOT environment</a:t>
            </a:r>
          </a:p>
          <a:p>
            <a:pPr marL="0" defTabSz="914400">
              <a:lnSpc>
                <a:spcPct val="150000"/>
              </a:lnSpc>
            </a:pPr>
            <a:r>
              <a:rPr lang="en-IN" sz="1900" dirty="0" smtClean="0">
                <a:latin typeface="Times New Roman" pitchFamily="18" charset="0"/>
                <a:cs typeface="Times New Roman" pitchFamily="18" charset="0"/>
              </a:rPr>
              <a:t> 2. </a:t>
            </a:r>
            <a:r>
              <a:rPr lang="en-US" sz="1900" dirty="0">
                <a:latin typeface="Times New Roman" pitchFamily="18" charset="0"/>
                <a:cs typeface="Times New Roman" pitchFamily="18" charset="0"/>
              </a:rPr>
              <a:t>Surveillance and Monitoring for security, threat detection.</a:t>
            </a:r>
          </a:p>
          <a:p>
            <a:pPr marL="0" defTabSz="914400">
              <a:lnSpc>
                <a:spcPct val="150000"/>
              </a:lnSpc>
            </a:pPr>
            <a:r>
              <a:rPr lang="en-US" sz="1900" dirty="0" smtClean="0">
                <a:latin typeface="Times New Roman" pitchFamily="18" charset="0"/>
                <a:cs typeface="Times New Roman" pitchFamily="18" charset="0"/>
              </a:rPr>
              <a:t>3. Environmental </a:t>
            </a:r>
            <a:r>
              <a:rPr lang="en-US" sz="1900" dirty="0">
                <a:latin typeface="Times New Roman" pitchFamily="18" charset="0"/>
                <a:cs typeface="Times New Roman" pitchFamily="18" charset="0"/>
              </a:rPr>
              <a:t>temperature, humidity, and air pressure</a:t>
            </a:r>
            <a:r>
              <a:rPr lang="en-US" sz="19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7979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smtClean="0">
                <a:latin typeface="Times New Roman" pitchFamily="18" charset="0"/>
                <a:cs typeface="Times New Roman" pitchFamily="18" charset="0"/>
              </a:rPr>
              <a:t>[1</a:t>
            </a:r>
            <a:r>
              <a:rPr lang="en-US" sz="1600" dirty="0">
                <a:latin typeface="Times New Roman" pitchFamily="18" charset="0"/>
                <a:cs typeface="Times New Roman" pitchFamily="18" charset="0"/>
              </a:rPr>
              <a:t>] S. Sharma, K. B. </a:t>
            </a:r>
            <a:r>
              <a:rPr lang="en-US" sz="1600" dirty="0" err="1">
                <a:latin typeface="Times New Roman" pitchFamily="18" charset="0"/>
                <a:cs typeface="Times New Roman" pitchFamily="18" charset="0"/>
              </a:rPr>
              <a:t>Rakesh</a:t>
            </a:r>
            <a:r>
              <a:rPr lang="en-US" sz="1600" dirty="0">
                <a:latin typeface="Times New Roman" pitchFamily="18" charset="0"/>
                <a:cs typeface="Times New Roman" pitchFamily="18" charset="0"/>
              </a:rPr>
              <a:t>, and B. </a:t>
            </a:r>
            <a:r>
              <a:rPr lang="en-US" sz="1600" dirty="0" err="1">
                <a:latin typeface="Times New Roman" pitchFamily="18" charset="0"/>
                <a:cs typeface="Times New Roman" pitchFamily="18" charset="0"/>
              </a:rPr>
              <a:t>Savina</a:t>
            </a:r>
            <a:r>
              <a:rPr lang="en-US" sz="1600" dirty="0">
                <a:latin typeface="Times New Roman" pitchFamily="18" charset="0"/>
                <a:cs typeface="Times New Roman" pitchFamily="18" charset="0"/>
              </a:rPr>
              <a:t>, “Issues and challenges </a:t>
            </a:r>
            <a:r>
              <a:rPr lang="en-US" sz="1600" dirty="0" smtClean="0">
                <a:latin typeface="Times New Roman" pitchFamily="18" charset="0"/>
                <a:cs typeface="Times New Roman" pitchFamily="18" charset="0"/>
              </a:rPr>
              <a:t>in wireless </a:t>
            </a:r>
            <a:r>
              <a:rPr lang="en-US" sz="1600" dirty="0">
                <a:latin typeface="Times New Roman" pitchFamily="18" charset="0"/>
                <a:cs typeface="Times New Roman" pitchFamily="18" charset="0"/>
              </a:rPr>
              <a:t>sensor networks,” in Proc. IEEE ICMIRA, 2013.</a:t>
            </a:r>
          </a:p>
          <a:p>
            <a:pPr algn="just">
              <a:lnSpc>
                <a:spcPct val="150000"/>
              </a:lnSpc>
            </a:pP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Indu</a:t>
            </a:r>
            <a:r>
              <a:rPr lang="en-US" sz="1600" dirty="0">
                <a:latin typeface="Times New Roman" pitchFamily="18" charset="0"/>
                <a:cs typeface="Times New Roman" pitchFamily="18" charset="0"/>
              </a:rPr>
              <a:t> and D. </a:t>
            </a:r>
            <a:r>
              <a:rPr lang="en-US" sz="1600" dirty="0" err="1">
                <a:latin typeface="Times New Roman" pitchFamily="18" charset="0"/>
                <a:cs typeface="Times New Roman" pitchFamily="18" charset="0"/>
              </a:rPr>
              <a:t>Sunita</a:t>
            </a:r>
            <a:r>
              <a:rPr lang="en-US" sz="1600" dirty="0">
                <a:latin typeface="Times New Roman" pitchFamily="18" charset="0"/>
                <a:cs typeface="Times New Roman" pitchFamily="18" charset="0"/>
              </a:rPr>
              <a:t>, “Wireless sensor networks: Issues and challenges</a:t>
            </a:r>
            <a:r>
              <a:rPr lang="en-US" sz="1600" dirty="0" smtClean="0">
                <a:latin typeface="Times New Roman" pitchFamily="18" charset="0"/>
                <a:cs typeface="Times New Roman" pitchFamily="18" charset="0"/>
              </a:rPr>
              <a:t>,” Int</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Sci. Mobile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vol. 3, no. 6, pp. 681–685, </a:t>
            </a:r>
            <a:r>
              <a:rPr lang="en-US" sz="1600" dirty="0" smtClean="0">
                <a:latin typeface="Times New Roman" pitchFamily="18" charset="0"/>
                <a:cs typeface="Times New Roman" pitchFamily="18" charset="0"/>
              </a:rPr>
              <a:t>June 2014</a:t>
            </a:r>
            <a:r>
              <a:rPr lang="en-US" sz="1600" dirty="0">
                <a:latin typeface="Times New Roman" pitchFamily="18" charset="0"/>
                <a:cs typeface="Times New Roman" pitchFamily="18" charset="0"/>
              </a:rPr>
              <a:t>.</a:t>
            </a:r>
          </a:p>
          <a:p>
            <a:pPr algn="just">
              <a:lnSpc>
                <a:spcPct val="150000"/>
              </a:lnSpc>
            </a:pPr>
            <a:r>
              <a:rPr lang="en-US" sz="1600" dirty="0">
                <a:latin typeface="Times New Roman" pitchFamily="18" charset="0"/>
                <a:cs typeface="Times New Roman" pitchFamily="18" charset="0"/>
              </a:rPr>
              <a:t>[3] M. A. </a:t>
            </a:r>
            <a:r>
              <a:rPr lang="en-US" sz="1600" dirty="0" err="1">
                <a:latin typeface="Times New Roman" pitchFamily="18" charset="0"/>
                <a:cs typeface="Times New Roman" pitchFamily="18" charset="0"/>
              </a:rPr>
              <a:t>Kafi</a:t>
            </a:r>
            <a:r>
              <a:rPr lang="en-US" sz="1600" dirty="0">
                <a:latin typeface="Times New Roman" pitchFamily="18" charset="0"/>
                <a:cs typeface="Times New Roman" pitchFamily="18" charset="0"/>
              </a:rPr>
              <a:t>, J. B. Othman, and N. </a:t>
            </a:r>
            <a:r>
              <a:rPr lang="en-US" sz="1600" dirty="0" err="1">
                <a:latin typeface="Times New Roman" pitchFamily="18" charset="0"/>
                <a:cs typeface="Times New Roman" pitchFamily="18" charset="0"/>
              </a:rPr>
              <a:t>Badache</a:t>
            </a:r>
            <a:r>
              <a:rPr lang="en-US" sz="1600" dirty="0">
                <a:latin typeface="Times New Roman" pitchFamily="18" charset="0"/>
                <a:cs typeface="Times New Roman" pitchFamily="18" charset="0"/>
              </a:rPr>
              <a:t>, “A survey on </a:t>
            </a:r>
            <a:r>
              <a:rPr lang="en-US" sz="1600" dirty="0" smtClean="0">
                <a:latin typeface="Times New Roman" pitchFamily="18" charset="0"/>
                <a:cs typeface="Times New Roman" pitchFamily="18" charset="0"/>
              </a:rPr>
              <a:t>reliability protocols </a:t>
            </a:r>
            <a:r>
              <a:rPr lang="en-US" sz="1600" dirty="0">
                <a:latin typeface="Times New Roman" pitchFamily="18" charset="0"/>
                <a:cs typeface="Times New Roman" pitchFamily="18" charset="0"/>
              </a:rPr>
              <a:t>in wireless sensor networks,” ACM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Surveys, vol. </a:t>
            </a:r>
            <a:r>
              <a:rPr lang="en-US" sz="1600" dirty="0" smtClean="0">
                <a:latin typeface="Times New Roman" pitchFamily="18" charset="0"/>
                <a:cs typeface="Times New Roman" pitchFamily="18" charset="0"/>
              </a:rPr>
              <a:t>50, no</a:t>
            </a:r>
            <a:r>
              <a:rPr lang="en-US" sz="1600" dirty="0">
                <a:latin typeface="Times New Roman" pitchFamily="18" charset="0"/>
                <a:cs typeface="Times New Roman" pitchFamily="18" charset="0"/>
              </a:rPr>
              <a:t>. 2, pp. 31:1–31:47, June 2017.</a:t>
            </a:r>
          </a:p>
          <a:p>
            <a:pPr algn="just">
              <a:lnSpc>
                <a:spcPct val="150000"/>
              </a:lnSpc>
            </a:pPr>
            <a:r>
              <a:rPr lang="en-US" sz="1600" dirty="0">
                <a:latin typeface="Times New Roman" pitchFamily="18" charset="0"/>
                <a:cs typeface="Times New Roman" pitchFamily="18" charset="0"/>
              </a:rPr>
              <a:t>[4] Mehdi </a:t>
            </a:r>
            <a:r>
              <a:rPr lang="en-US" sz="1600" dirty="0" err="1">
                <a:latin typeface="Times New Roman" pitchFamily="18" charset="0"/>
                <a:cs typeface="Times New Roman" pitchFamily="18" charset="0"/>
              </a:rPr>
              <a:t>Afsar</a:t>
            </a:r>
            <a:r>
              <a:rPr lang="en-US" sz="1600" dirty="0">
                <a:latin typeface="Times New Roman" pitchFamily="18" charset="0"/>
                <a:cs typeface="Times New Roman" pitchFamily="18" charset="0"/>
              </a:rPr>
              <a:t>, “A comprehensive fault tolerant framework for </a:t>
            </a:r>
            <a:r>
              <a:rPr lang="en-US" sz="1600" dirty="0" smtClean="0">
                <a:latin typeface="Times New Roman" pitchFamily="18" charset="0"/>
                <a:cs typeface="Times New Roman" pitchFamily="18" charset="0"/>
              </a:rPr>
              <a:t>wireless sensor </a:t>
            </a:r>
            <a:r>
              <a:rPr lang="en-US" sz="1600" dirty="0">
                <a:latin typeface="Times New Roman" pitchFamily="18" charset="0"/>
                <a:cs typeface="Times New Roman" pitchFamily="18" charset="0"/>
              </a:rPr>
              <a:t>networks,” Security </a:t>
            </a:r>
            <a:r>
              <a:rPr lang="en-US" sz="1600" dirty="0" err="1">
                <a:latin typeface="Times New Roman" pitchFamily="18" charset="0"/>
                <a:cs typeface="Times New Roman" pitchFamily="18" charset="0"/>
              </a:rPr>
              <a:t>Commun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Netw</a:t>
            </a:r>
            <a:r>
              <a:rPr lang="en-US" sz="1600" dirty="0">
                <a:latin typeface="Times New Roman" pitchFamily="18" charset="0"/>
                <a:cs typeface="Times New Roman" pitchFamily="18" charset="0"/>
              </a:rPr>
              <a:t>., vol. 8, no. 17, pp. </a:t>
            </a:r>
            <a:r>
              <a:rPr lang="en-US" sz="1600" dirty="0" smtClean="0">
                <a:latin typeface="Times New Roman" pitchFamily="18" charset="0"/>
                <a:cs typeface="Times New Roman" pitchFamily="18" charset="0"/>
              </a:rPr>
              <a:t>3247–3252,Mar</a:t>
            </a:r>
            <a:r>
              <a:rPr lang="en-US" sz="1600" dirty="0">
                <a:latin typeface="Times New Roman" pitchFamily="18" charset="0"/>
                <a:cs typeface="Times New Roman" pitchFamily="18" charset="0"/>
              </a:rPr>
              <a:t>. 2015.</a:t>
            </a:r>
          </a:p>
          <a:p>
            <a:pPr algn="just">
              <a:lnSpc>
                <a:spcPct val="150000"/>
              </a:lnSpc>
            </a:pPr>
            <a:r>
              <a:rPr lang="en-US" sz="1600" dirty="0">
                <a:latin typeface="Times New Roman" pitchFamily="18" charset="0"/>
                <a:cs typeface="Times New Roman" pitchFamily="18" charset="0"/>
              </a:rPr>
              <a:t>[5] K. </a:t>
            </a:r>
            <a:r>
              <a:rPr lang="en-US" sz="1600" dirty="0" err="1">
                <a:latin typeface="Times New Roman" pitchFamily="18" charset="0"/>
                <a:cs typeface="Times New Roman" pitchFamily="18" charset="0"/>
              </a:rPr>
              <a:t>Gholamreza</a:t>
            </a:r>
            <a:r>
              <a:rPr lang="en-US" sz="1600" dirty="0">
                <a:latin typeface="Times New Roman" pitchFamily="18" charset="0"/>
                <a:cs typeface="Times New Roman" pitchFamily="18" charset="0"/>
              </a:rPr>
              <a:t>, G. </a:t>
            </a:r>
            <a:r>
              <a:rPr lang="en-US" sz="1600" dirty="0" err="1">
                <a:latin typeface="Times New Roman" pitchFamily="18" charset="0"/>
                <a:cs typeface="Times New Roman" pitchFamily="18" charset="0"/>
              </a:rPr>
              <a:t>Savita</a:t>
            </a:r>
            <a:r>
              <a:rPr lang="en-US" sz="1600" dirty="0">
                <a:latin typeface="Times New Roman" pitchFamily="18" charset="0"/>
                <a:cs typeface="Times New Roman" pitchFamily="18" charset="0"/>
              </a:rPr>
              <a:t>, and S. </a:t>
            </a:r>
            <a:r>
              <a:rPr lang="en-US" sz="1600" dirty="0" err="1">
                <a:latin typeface="Times New Roman" pitchFamily="18" charset="0"/>
                <a:cs typeface="Times New Roman" pitchFamily="18" charset="0"/>
              </a:rPr>
              <a:t>Sukhwinder</a:t>
            </a:r>
            <a:r>
              <a:rPr lang="en-US" sz="1600" dirty="0">
                <a:latin typeface="Times New Roman" pitchFamily="18" charset="0"/>
                <a:cs typeface="Times New Roman" pitchFamily="18" charset="0"/>
              </a:rPr>
              <a:t>, “A survey on fault </a:t>
            </a:r>
            <a:r>
              <a:rPr lang="en-US" sz="1600" dirty="0" err="1">
                <a:latin typeface="Times New Roman" pitchFamily="18" charset="0"/>
                <a:cs typeface="Times New Roman" pitchFamily="18" charset="0"/>
              </a:rPr>
              <a:t>tolerance</a:t>
            </a:r>
            <a:r>
              <a:rPr lang="en-US" sz="1600" dirty="0">
                <a:latin typeface="Times New Roman" pitchFamily="18" charset="0"/>
                <a:cs typeface="Times New Roman" pitchFamily="18" charset="0"/>
              </a:rPr>
              <a:t> techniques in wireless sensor networks,” in Proc. IEEE </a:t>
            </a:r>
            <a:r>
              <a:rPr lang="en-US" sz="1600" dirty="0" err="1" smtClean="0">
                <a:latin typeface="Times New Roman" pitchFamily="18" charset="0"/>
                <a:cs typeface="Times New Roman" pitchFamily="18" charset="0"/>
              </a:rPr>
              <a:t>ICGCIoT</a:t>
            </a:r>
            <a:r>
              <a:rPr lang="en-US" sz="1600" dirty="0" smtClean="0">
                <a:latin typeface="Times New Roman" pitchFamily="18" charset="0"/>
                <a:cs typeface="Times New Roman" pitchFamily="18" charset="0"/>
              </a:rPr>
              <a:t>, 2015.</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5612" y="838200"/>
            <a:ext cx="9932988" cy="5359400"/>
          </a:xfrm>
        </p:spPr>
        <p:txBody>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[6] 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Gholamreza</a:t>
            </a:r>
            <a:r>
              <a:rPr lang="en-IN" dirty="0">
                <a:latin typeface="Times New Roman" panose="02020603050405020304" pitchFamily="18" charset="0"/>
                <a:cs typeface="Times New Roman" panose="02020603050405020304" pitchFamily="18" charset="0"/>
              </a:rPr>
              <a:t>, G. Savita, and S. </a:t>
            </a:r>
            <a:r>
              <a:rPr lang="en-IN" dirty="0" err="1">
                <a:latin typeface="Times New Roman" panose="02020603050405020304" pitchFamily="18" charset="0"/>
                <a:cs typeface="Times New Roman" panose="02020603050405020304" pitchFamily="18" charset="0"/>
              </a:rPr>
              <a:t>Sukhwinder</a:t>
            </a:r>
            <a:r>
              <a:rPr lang="en-IN" dirty="0">
                <a:latin typeface="Times New Roman" panose="02020603050405020304" pitchFamily="18" charset="0"/>
                <a:cs typeface="Times New Roman" panose="02020603050405020304" pitchFamily="18" charset="0"/>
              </a:rPr>
              <a:t>, “A survey on fault </a:t>
            </a:r>
            <a:r>
              <a:rPr lang="en-IN" dirty="0" smtClean="0">
                <a:latin typeface="Times New Roman" panose="02020603050405020304" pitchFamily="18" charset="0"/>
                <a:cs typeface="Times New Roman" panose="02020603050405020304" pitchFamily="18" charset="0"/>
              </a:rPr>
              <a:t>toler</a:t>
            </a:r>
            <a:r>
              <a:rPr lang="en-IN" dirty="0">
                <a:latin typeface="Times New Roman" panose="02020603050405020304" pitchFamily="18" charset="0"/>
                <a:cs typeface="Times New Roman" panose="02020603050405020304" pitchFamily="18" charset="0"/>
              </a:rPr>
              <a:t>a</a:t>
            </a:r>
            <a:r>
              <a:rPr lang="en-IN" dirty="0" smtClean="0">
                <a:latin typeface="Times New Roman" panose="02020603050405020304" pitchFamily="18" charset="0"/>
                <a:cs typeface="Times New Roman" panose="02020603050405020304" pitchFamily="18" charset="0"/>
              </a:rPr>
              <a:t>nce </a:t>
            </a:r>
            <a:r>
              <a:rPr lang="en-IN" dirty="0">
                <a:latin typeface="Times New Roman" panose="02020603050405020304" pitchFamily="18" charset="0"/>
                <a:cs typeface="Times New Roman" panose="02020603050405020304" pitchFamily="18" charset="0"/>
              </a:rPr>
              <a:t>techniques in wireless sensor networks,” in Proc. IEEE </a:t>
            </a:r>
            <a:r>
              <a:rPr lang="en-IN" dirty="0" err="1" smtClean="0">
                <a:latin typeface="Times New Roman" panose="02020603050405020304" pitchFamily="18" charset="0"/>
                <a:cs typeface="Times New Roman" panose="02020603050405020304" pitchFamily="18" charset="0"/>
              </a:rPr>
              <a:t>ICGCIoT</a:t>
            </a:r>
            <a:r>
              <a:rPr lang="en-IN" dirty="0" smtClean="0">
                <a:latin typeface="Times New Roman" panose="02020603050405020304" pitchFamily="18" charset="0"/>
                <a:cs typeface="Times New Roman" panose="02020603050405020304" pitchFamily="18" charset="0"/>
              </a:rPr>
              <a:t>, 2015.</a:t>
            </a:r>
          </a:p>
          <a:p>
            <a:pPr marL="0" indent="0">
              <a:lnSpc>
                <a:spcPct val="150000"/>
              </a:lnSpc>
              <a:buNone/>
            </a:pPr>
            <a:r>
              <a:rPr lang="en-IN" dirty="0" smtClean="0">
                <a:latin typeface="Times New Roman" panose="02020603050405020304" pitchFamily="18" charset="0"/>
                <a:cs typeface="Times New Roman" panose="02020603050405020304" pitchFamily="18" charset="0"/>
              </a:rPr>
              <a:t>[7]  </a:t>
            </a:r>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Sushruta</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Lambodar</a:t>
            </a:r>
            <a:r>
              <a:rPr lang="en-IN" dirty="0">
                <a:latin typeface="Times New Roman" panose="02020603050405020304" pitchFamily="18" charset="0"/>
                <a:cs typeface="Times New Roman" panose="02020603050405020304" pitchFamily="18" charset="0"/>
              </a:rPr>
              <a:t>, and P. </a:t>
            </a:r>
            <a:r>
              <a:rPr lang="en-IN" dirty="0" err="1">
                <a:latin typeface="Times New Roman" panose="02020603050405020304" pitchFamily="18" charset="0"/>
                <a:cs typeface="Times New Roman" panose="02020603050405020304" pitchFamily="18" charset="0"/>
              </a:rPr>
              <a:t>Aarti</a:t>
            </a:r>
            <a:r>
              <a:rPr lang="en-IN" dirty="0">
                <a:latin typeface="Times New Roman" panose="02020603050405020304" pitchFamily="18" charset="0"/>
                <a:cs typeface="Times New Roman" panose="02020603050405020304" pitchFamily="18" charset="0"/>
              </a:rPr>
              <a:t> “Fault tolerance in wireless </a:t>
            </a:r>
            <a:r>
              <a:rPr lang="en-IN" dirty="0" smtClean="0">
                <a:latin typeface="Times New Roman" panose="02020603050405020304" pitchFamily="18" charset="0"/>
                <a:cs typeface="Times New Roman" panose="02020603050405020304" pitchFamily="18" charset="0"/>
              </a:rPr>
              <a:t>sensor networks</a:t>
            </a:r>
            <a:r>
              <a:rPr lang="en-IN" dirty="0">
                <a:latin typeface="Times New Roman" panose="02020603050405020304" pitchFamily="18" charset="0"/>
                <a:cs typeface="Times New Roman" panose="02020603050405020304" pitchFamily="18" charset="0"/>
              </a:rPr>
              <a:t>,” Int. J. Adv. Research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Sci. </a:t>
            </a:r>
            <a:r>
              <a:rPr lang="en-IN" dirty="0" err="1">
                <a:latin typeface="Times New Roman" panose="02020603050405020304" pitchFamily="18" charset="0"/>
                <a:cs typeface="Times New Roman" panose="02020603050405020304" pitchFamily="18" charset="0"/>
              </a:rPr>
              <a:t>Softw</a:t>
            </a:r>
            <a:r>
              <a:rPr lang="en-IN" dirty="0">
                <a:latin typeface="Times New Roman" panose="02020603050405020304" pitchFamily="18" charset="0"/>
                <a:cs typeface="Times New Roman" panose="02020603050405020304" pitchFamily="18" charset="0"/>
              </a:rPr>
              <a:t>. Eng., vol. 2, no. </a:t>
            </a:r>
            <a:r>
              <a:rPr lang="en-IN" dirty="0" smtClean="0">
                <a:latin typeface="Times New Roman" panose="02020603050405020304" pitchFamily="18" charset="0"/>
                <a:cs typeface="Times New Roman" panose="02020603050405020304" pitchFamily="18" charset="0"/>
              </a:rPr>
              <a:t>10, pp </a:t>
            </a:r>
            <a:r>
              <a:rPr lang="en-IN" dirty="0">
                <a:latin typeface="Times New Roman" panose="02020603050405020304" pitchFamily="18" charset="0"/>
                <a:cs typeface="Times New Roman" panose="02020603050405020304" pitchFamily="18" charset="0"/>
              </a:rPr>
              <a:t>146–153, Oct. </a:t>
            </a:r>
            <a:r>
              <a:rPr lang="en-IN" dirty="0" smtClean="0">
                <a:latin typeface="Times New Roman" panose="02020603050405020304" pitchFamily="18" charset="0"/>
                <a:cs typeface="Times New Roman" panose="02020603050405020304" pitchFamily="18" charset="0"/>
              </a:rPr>
              <a:t>2012.</a:t>
            </a:r>
          </a:p>
          <a:p>
            <a:pPr marL="0" indent="0">
              <a:lnSpc>
                <a:spcPct val="150000"/>
              </a:lnSpc>
              <a:buNone/>
            </a:pPr>
            <a:r>
              <a:rPr lang="en-US" dirty="0" smtClean="0">
                <a:latin typeface="Times New Roman" panose="02020603050405020304" pitchFamily="18" charset="0"/>
                <a:cs typeface="Times New Roman" panose="02020603050405020304" pitchFamily="18" charset="0"/>
              </a:rPr>
              <a:t>[8] S</a:t>
            </a:r>
            <a:r>
              <a:rPr lang="en-US" dirty="0">
                <a:latin typeface="Times New Roman" panose="02020603050405020304" pitchFamily="18" charset="0"/>
                <a:cs typeface="Times New Roman" panose="02020603050405020304" pitchFamily="18" charset="0"/>
              </a:rPr>
              <a:t>. Hu and G. Li, “Fault-tolerant clustering topology evolution </a:t>
            </a:r>
            <a:r>
              <a:rPr lang="en-US" dirty="0" smtClean="0">
                <a:latin typeface="Times New Roman" panose="02020603050405020304" pitchFamily="18" charset="0"/>
                <a:cs typeface="Times New Roman" panose="02020603050405020304" pitchFamily="18" charset="0"/>
              </a:rPr>
              <a:t>mechanism of </a:t>
            </a:r>
            <a:r>
              <a:rPr lang="en-US" dirty="0">
                <a:latin typeface="Times New Roman" panose="02020603050405020304" pitchFamily="18" charset="0"/>
                <a:cs typeface="Times New Roman" panose="02020603050405020304" pitchFamily="18" charset="0"/>
              </a:rPr>
              <a:t>wireless sensor networks,” IEEE Access, vol. 6, pp. </a:t>
            </a:r>
            <a:r>
              <a:rPr lang="en-US" dirty="0" smtClean="0">
                <a:latin typeface="Times New Roman" panose="02020603050405020304" pitchFamily="18" charset="0"/>
                <a:cs typeface="Times New Roman" panose="02020603050405020304" pitchFamily="18" charset="0"/>
              </a:rPr>
              <a:t>28085–28096, 2018.</a:t>
            </a:r>
          </a:p>
          <a:p>
            <a:pPr marL="0" indent="0">
              <a:lnSpc>
                <a:spcPct val="150000"/>
              </a:lnSpc>
              <a:buNone/>
            </a:pPr>
            <a:r>
              <a:rPr lang="en-IN" dirty="0" smtClean="0">
                <a:latin typeface="Times New Roman" panose="02020603050405020304" pitchFamily="18" charset="0"/>
                <a:cs typeface="Times New Roman" panose="02020603050405020304" pitchFamily="18" charset="0"/>
              </a:rPr>
              <a:t>[9] Z</a:t>
            </a:r>
            <a:r>
              <a:rPr lang="en-IN" dirty="0">
                <a:latin typeface="Times New Roman" panose="02020603050405020304" pitchFamily="18" charset="0"/>
                <a:cs typeface="Times New Roman" panose="02020603050405020304" pitchFamily="18" charset="0"/>
              </a:rPr>
              <a:t>. Jiao et al., “Fault-tolerant virtual backbone in heterogeneous </a:t>
            </a:r>
            <a:r>
              <a:rPr lang="en-IN" dirty="0" smtClean="0">
                <a:latin typeface="Times New Roman" panose="02020603050405020304" pitchFamily="18" charset="0"/>
                <a:cs typeface="Times New Roman" panose="02020603050405020304" pitchFamily="18" charset="0"/>
              </a:rPr>
              <a:t>wireless sensor </a:t>
            </a:r>
            <a:r>
              <a:rPr lang="en-IN" dirty="0">
                <a:latin typeface="Times New Roman" panose="02020603050405020304" pitchFamily="18" charset="0"/>
                <a:cs typeface="Times New Roman" panose="02020603050405020304" pitchFamily="18" charset="0"/>
              </a:rPr>
              <a:t>network,” IEEE/ACM Trans. </a:t>
            </a:r>
            <a:r>
              <a:rPr lang="en-IN" dirty="0" err="1">
                <a:latin typeface="Times New Roman" panose="02020603050405020304" pitchFamily="18" charset="0"/>
                <a:cs typeface="Times New Roman" panose="02020603050405020304" pitchFamily="18" charset="0"/>
              </a:rPr>
              <a:t>Netw</a:t>
            </a:r>
            <a:r>
              <a:rPr lang="en-IN" dirty="0">
                <a:latin typeface="Times New Roman" panose="02020603050405020304" pitchFamily="18" charset="0"/>
                <a:cs typeface="Times New Roman" panose="02020603050405020304" pitchFamily="18" charset="0"/>
              </a:rPr>
              <a:t>., vol. 25, no. 6, pp. </a:t>
            </a:r>
            <a:r>
              <a:rPr lang="en-IN" dirty="0" smtClean="0">
                <a:latin typeface="Times New Roman" panose="02020603050405020304" pitchFamily="18" charset="0"/>
                <a:cs typeface="Times New Roman" panose="02020603050405020304" pitchFamily="18" charset="0"/>
              </a:rPr>
              <a:t>3487–3499, Dec</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2017.</a:t>
            </a:r>
          </a:p>
          <a:p>
            <a:pPr marL="0" indent="0">
              <a:lnSpc>
                <a:spcPct val="150000"/>
              </a:lnSpc>
              <a:buNone/>
            </a:pPr>
            <a:r>
              <a:rPr lang="en-US" dirty="0">
                <a:latin typeface="Times New Roman" panose="02020603050405020304" pitchFamily="18" charset="0"/>
                <a:cs typeface="Times New Roman" panose="02020603050405020304" pitchFamily="18" charset="0"/>
              </a:rPr>
              <a:t>[10] A. </a:t>
            </a:r>
            <a:r>
              <a:rPr lang="en-US" dirty="0" err="1">
                <a:latin typeface="Times New Roman" panose="02020603050405020304" pitchFamily="18" charset="0"/>
                <a:cs typeface="Times New Roman" panose="02020603050405020304" pitchFamily="18" charset="0"/>
              </a:rPr>
              <a:t>Munir</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Antoon</a:t>
            </a:r>
            <a:r>
              <a:rPr lang="en-US" dirty="0">
                <a:latin typeface="Times New Roman" panose="02020603050405020304" pitchFamily="18" charset="0"/>
                <a:cs typeface="Times New Roman" panose="02020603050405020304" pitchFamily="18" charset="0"/>
              </a:rPr>
              <a:t>, and A. Gordon-</a:t>
            </a:r>
            <a:r>
              <a:rPr lang="en-US" dirty="0" err="1">
                <a:latin typeface="Times New Roman" panose="02020603050405020304" pitchFamily="18" charset="0"/>
                <a:cs typeface="Times New Roman" panose="02020603050405020304" pitchFamily="18" charset="0"/>
              </a:rPr>
              <a:t>Ros</a:t>
            </a:r>
            <a:r>
              <a:rPr lang="en-US" dirty="0">
                <a:latin typeface="Times New Roman" panose="02020603050405020304" pitchFamily="18" charset="0"/>
                <a:cs typeface="Times New Roman" panose="02020603050405020304" pitchFamily="18" charset="0"/>
              </a:rPr>
              <a:t>, “Modeling and analysis </a:t>
            </a:r>
            <a:r>
              <a:rPr lang="en-US" dirty="0" smtClean="0">
                <a:latin typeface="Times New Roman" panose="02020603050405020304" pitchFamily="18" charset="0"/>
                <a:cs typeface="Times New Roman" panose="02020603050405020304" pitchFamily="18" charset="0"/>
              </a:rPr>
              <a:t>of fault </a:t>
            </a:r>
            <a:r>
              <a:rPr lang="en-US" dirty="0">
                <a:latin typeface="Times New Roman" panose="02020603050405020304" pitchFamily="18" charset="0"/>
                <a:cs typeface="Times New Roman" panose="02020603050405020304" pitchFamily="18" charset="0"/>
              </a:rPr>
              <a:t>detection and fault tolerance in wireless sensor networks,” </a:t>
            </a:r>
            <a:r>
              <a:rPr lang="en-US" dirty="0" smtClean="0">
                <a:latin typeface="Times New Roman" panose="02020603050405020304" pitchFamily="18" charset="0"/>
                <a:cs typeface="Times New Roman" panose="02020603050405020304" pitchFamily="18" charset="0"/>
              </a:rPr>
              <a:t>ACM Trans</a:t>
            </a:r>
            <a:r>
              <a:rPr lang="en-US" dirty="0">
                <a:latin typeface="Times New Roman" panose="02020603050405020304" pitchFamily="18" charset="0"/>
                <a:cs typeface="Times New Roman" panose="02020603050405020304" pitchFamily="18" charset="0"/>
              </a:rPr>
              <a:t>. Embedded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Syst., vol. 14, no. 1, pp. 3:1–3:43, Jan. </a:t>
            </a:r>
            <a:r>
              <a:rPr lang="en-US" dirty="0" smtClean="0">
                <a:latin typeface="Times New Roman" panose="02020603050405020304" pitchFamily="18" charset="0"/>
                <a:cs typeface="Times New Roman" panose="02020603050405020304" pitchFamily="18" charset="0"/>
              </a:rPr>
              <a:t>2015.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21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6483" y="1136073"/>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Motivation Behind The Project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a:bodyPr>
          <a:lstStyle/>
          <a:p>
            <a:pPr algn="just">
              <a:lnSpc>
                <a:spcPct val="150000"/>
              </a:lnSpc>
            </a:pPr>
            <a:r>
              <a:rPr lang="en-US" sz="1900" dirty="0" smtClean="0">
                <a:latin typeface="Times New Roman" pitchFamily="18" charset="0"/>
                <a:cs typeface="Times New Roman" pitchFamily="18" charset="0"/>
              </a:rPr>
              <a:t>Clustering of sensor nodes in a Wireless Sensor Network (WSN) is a difficult task there exists a number of methods or techniques for clustering without energy overhead and unbalanced energy distribution, but none of them are so effective at clustering. So, we are implementing a new fault tolerant Routing Algorithm Based on a new approach for fault tolerant which is so better at clustering of sensor nodes without a considerable energy overhead. Rather clustering through depending on the energy of nodes, New </a:t>
            </a:r>
            <a:r>
              <a:rPr lang="en-US" sz="1900" dirty="0">
                <a:latin typeface="Times New Roman" pitchFamily="18" charset="0"/>
                <a:cs typeface="Times New Roman" pitchFamily="18" charset="0"/>
              </a:rPr>
              <a:t>routing approach </a:t>
            </a:r>
            <a:r>
              <a:rPr lang="en-US" sz="1900" dirty="0" smtClean="0">
                <a:latin typeface="Times New Roman" pitchFamily="18" charset="0"/>
                <a:cs typeface="Times New Roman" pitchFamily="18" charset="0"/>
              </a:rPr>
              <a:t>establishes the Gaussian Network and an Fault Tolerant Mechanism, Thereby, decreasing energy dissipation at a very considerable value. </a:t>
            </a:r>
          </a:p>
          <a:p>
            <a:pPr marL="0" indent="0" algn="just">
              <a:lnSpc>
                <a:spcPct val="150000"/>
              </a:lnSpc>
              <a:buNone/>
            </a:pPr>
            <a:r>
              <a:rPr lang="en-US" sz="1900" dirty="0" smtClean="0">
                <a:latin typeface="Times New Roman" pitchFamily="18" charset="0"/>
                <a:cs typeface="Times New Roman" pitchFamily="18" charset="0"/>
              </a:rPr>
              <a:t>Keywords – New Fault tolerant Routing, Wireless Sensor Nodes (WSN), Clustering, Routing</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smtClean="0">
                <a:latin typeface="Times New Roman" panose="02020603050405020304" pitchFamily="18" charset="0"/>
                <a:cs typeface="Times New Roman" panose="02020603050405020304" pitchFamily="18" charset="0"/>
              </a:rPr>
              <a:t>Motivation Behind the Project</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smtClean="0">
                <a:latin typeface="Times New Roman" pitchFamily="18" charset="0"/>
                <a:cs typeface="Times New Roman" pitchFamily="18" charset="0"/>
              </a:rPr>
              <a:t>Generally There exists some faults in the </a:t>
            </a:r>
            <a:r>
              <a:rPr lang="en-US" smtClean="0">
                <a:latin typeface="Times New Roman" pitchFamily="18" charset="0"/>
                <a:cs typeface="Times New Roman" pitchFamily="18" charset="0"/>
              </a:rPr>
              <a:t>Wireless Sensor </a:t>
            </a:r>
            <a:r>
              <a:rPr lang="en-US" dirty="0" smtClean="0">
                <a:latin typeface="Times New Roman" pitchFamily="18" charset="0"/>
                <a:cs typeface="Times New Roman" pitchFamily="18" charset="0"/>
              </a:rPr>
              <a:t>Networks eliminating them completely is not possible</a:t>
            </a:r>
            <a:r>
              <a:rPr lang="en-US" dirty="0" smtClean="0">
                <a:latin typeface="Times New Roman" pitchFamily="18" charset="0"/>
                <a:cs typeface="Times New Roman" pitchFamily="18" charset="0"/>
              </a:rPr>
              <a:t>. So we will implement a fault tolerance routing Technique in this method.</a:t>
            </a:r>
            <a:endParaRPr lang="en-US"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59643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lnSpcReduction="10000"/>
          </a:bodyPr>
          <a:lstStyle/>
          <a:p>
            <a:pPr algn="just">
              <a:lnSpc>
                <a:spcPct val="150000"/>
              </a:lnSpc>
            </a:pPr>
            <a:r>
              <a:rPr lang="en-US" dirty="0" smtClean="0">
                <a:latin typeface="Times New Roman" pitchFamily="18" charset="0"/>
                <a:cs typeface="Times New Roman" pitchFamily="18" charset="0"/>
              </a:rPr>
              <a:t>Wireless Sensor Network (WSN) is a network of a number of sensors that senses the data from the surroundings, which are further processed and produces output through various processes. Each sensor in the network is a node. Every time a node collects its data and it should be transferred to the Base Station (BS).  For transferring packets of data to the BS, the nodes have to aggregate the data bits that are collected into packets. Each time the nodes aggregating the data bits and sending to the BS by itself consumes more energy, so, the nodes a clustering method was proposed for making those all processes by a single node which is CH of that particular cluster. Through this way, all nodes need not to use their energy to collect data, process it, aggregating it and sending to the BS every time, a particular node will be elected as a CH for a cluster and it will collect the data, process it, makes the data bits into packets and sends it to the BS at a regular intervals making other nodes energy consumption low when and increasing their lifetime for a considerable time. There exists many clustering techniques, one of them are, New approach for clustering on the basis of Gaussian Network and an Error Resistant Mechanism is implemented, it makes network error resistant better than any of the currently existing techniques.</a:t>
            </a: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9154936"/>
              </p:ext>
            </p:extLst>
          </p:nvPr>
        </p:nvGraphicFramePr>
        <p:xfrm>
          <a:off x="908883" y="1143521"/>
          <a:ext cx="10877630" cy="5625414"/>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18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IEEE Trans. Consum. Electron. 66 (2020) 223. </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 </a:t>
                      </a:r>
                      <a:r>
                        <a:rPr lang="en-US" sz="1400" kern="1200" dirty="0" err="1" smtClean="0">
                          <a:solidFill>
                            <a:schemeClr val="tx1"/>
                          </a:solidFill>
                          <a:effectLst/>
                          <a:latin typeface="Times New Roman" pitchFamily="18" charset="0"/>
                          <a:ea typeface="+mn-ea"/>
                          <a:cs typeface="Times New Roman" pitchFamily="18" charset="0"/>
                        </a:rPr>
                        <a:t>Chanak</a:t>
                      </a:r>
                      <a:r>
                        <a:rPr lang="en-US" sz="1400" kern="1200" dirty="0" smtClean="0">
                          <a:solidFill>
                            <a:schemeClr val="tx1"/>
                          </a:solidFill>
                          <a:effectLst/>
                          <a:latin typeface="Times New Roman" pitchFamily="18" charset="0"/>
                          <a:ea typeface="+mn-ea"/>
                          <a:cs typeface="Times New Roman" pitchFamily="18" charset="0"/>
                        </a:rPr>
                        <a:t> and I. Banerjee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“Congestion Free Routing Mechanism for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Wireless Sensor Networks for Smart Healthcare Applications</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routing mechanism for making congestion free in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Access 9 (2021) 65660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M. N. M. </a:t>
                      </a:r>
                      <a:r>
                        <a:rPr lang="en-IN" sz="1400" kern="1200" dirty="0" err="1" smtClean="0">
                          <a:solidFill>
                            <a:schemeClr val="tx1"/>
                          </a:solidFill>
                          <a:effectLst/>
                          <a:latin typeface="Times New Roman" pitchFamily="18" charset="0"/>
                          <a:ea typeface="+mn-ea"/>
                          <a:cs typeface="Times New Roman" pitchFamily="18" charset="0"/>
                        </a:rPr>
                        <a:t>Bhutta</a:t>
                      </a:r>
                      <a:r>
                        <a:rPr lang="en-IN" sz="1400" kern="1200" dirty="0" smtClean="0">
                          <a:solidFill>
                            <a:schemeClr val="tx1"/>
                          </a:solidFill>
                          <a:effectLst/>
                          <a:latin typeface="Times New Roman" pitchFamily="18" charset="0"/>
                          <a:ea typeface="+mn-ea"/>
                          <a:cs typeface="Times New Roman" pitchFamily="18" charset="0"/>
                        </a:rPr>
                        <a:t> and M. Ahmad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“Secure Identification, Traceability and Real-Time</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Tracking of Agricultural Food Supply During</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Transportation Using Internet of Things”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identification, traceable and tracking of things using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Internet Things J. 6 (2018) 3024.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J. B. Valencia, L. C. Londono, D. M. Viloria, and M. R. Garcia: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Lightweight Dynamic Auto-Reconfigurable Protocol in an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WSN for Wide-Area Remote Monitoring</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LDAP in with WSN for WARM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Smart Grid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10(2019)4323</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A. </a:t>
                      </a:r>
                      <a:r>
                        <a:rPr lang="en-US" sz="1400" kern="1200" dirty="0" err="1" smtClean="0">
                          <a:solidFill>
                            <a:schemeClr val="tx1"/>
                          </a:solidFill>
                          <a:effectLst/>
                          <a:latin typeface="Times New Roman" pitchFamily="18" charset="0"/>
                          <a:ea typeface="+mn-ea"/>
                          <a:cs typeface="Times New Roman" pitchFamily="18" charset="0"/>
                        </a:rPr>
                        <a:t>Alavi</a:t>
                      </a:r>
                      <a:r>
                        <a:rPr lang="en-US" sz="1400" kern="1200" dirty="0" smtClean="0">
                          <a:solidFill>
                            <a:schemeClr val="tx1"/>
                          </a:solidFill>
                          <a:effectLst/>
                          <a:latin typeface="Times New Roman" pitchFamily="18" charset="0"/>
                          <a:ea typeface="+mn-ea"/>
                          <a:cs typeface="Times New Roman" pitchFamily="18" charset="0"/>
                        </a:rPr>
                        <a:t>, K. </a:t>
                      </a:r>
                      <a:r>
                        <a:rPr lang="en-US" sz="1400" kern="1200" dirty="0" err="1" smtClean="0">
                          <a:solidFill>
                            <a:schemeClr val="tx1"/>
                          </a:solidFill>
                          <a:effectLst/>
                          <a:latin typeface="Times New Roman" pitchFamily="18" charset="0"/>
                          <a:ea typeface="+mn-ea"/>
                          <a:cs typeface="Times New Roman" pitchFamily="18" charset="0"/>
                        </a:rPr>
                        <a:t>Mehran</a:t>
                      </a:r>
                      <a:r>
                        <a:rPr lang="en-US" sz="1400" kern="1200" dirty="0" smtClean="0">
                          <a:solidFill>
                            <a:schemeClr val="tx1"/>
                          </a:solidFill>
                          <a:effectLst/>
                          <a:latin typeface="Times New Roman" pitchFamily="18" charset="0"/>
                          <a:ea typeface="+mn-ea"/>
                          <a:cs typeface="Times New Roman" pitchFamily="18" charset="0"/>
                        </a:rPr>
                        <a:t>, Y. </a:t>
                      </a:r>
                      <a:r>
                        <a:rPr lang="en-US" sz="1400" kern="1200" dirty="0" err="1" smtClean="0">
                          <a:solidFill>
                            <a:schemeClr val="tx1"/>
                          </a:solidFill>
                          <a:effectLst/>
                          <a:latin typeface="Times New Roman" pitchFamily="18" charset="0"/>
                          <a:ea typeface="+mn-ea"/>
                          <a:cs typeface="Times New Roman" pitchFamily="18" charset="0"/>
                        </a:rPr>
                        <a:t>Hao</a:t>
                      </a:r>
                      <a:r>
                        <a:rPr lang="en-US" sz="1400" kern="1200" dirty="0" smtClean="0">
                          <a:solidFill>
                            <a:schemeClr val="tx1"/>
                          </a:solidFill>
                          <a:effectLst/>
                          <a:latin typeface="Times New Roman" pitchFamily="18" charset="0"/>
                          <a:ea typeface="+mn-ea"/>
                          <a:cs typeface="Times New Roman" pitchFamily="18" charset="0"/>
                        </a:rPr>
                        <a:t>, A. </a:t>
                      </a:r>
                      <a:r>
                        <a:rPr lang="en-US" sz="1400" kern="1200" dirty="0" err="1" smtClean="0">
                          <a:solidFill>
                            <a:schemeClr val="tx1"/>
                          </a:solidFill>
                          <a:effectLst/>
                          <a:latin typeface="Times New Roman" pitchFamily="18" charset="0"/>
                          <a:ea typeface="+mn-ea"/>
                          <a:cs typeface="Times New Roman" pitchFamily="18" charset="0"/>
                        </a:rPr>
                        <a:t>Rahimian</a:t>
                      </a:r>
                      <a:r>
                        <a:rPr lang="en-US" sz="1400" kern="1200" dirty="0" smtClean="0">
                          <a:solidFill>
                            <a:schemeClr val="tx1"/>
                          </a:solidFill>
                          <a:effectLst/>
                          <a:latin typeface="Times New Roman" pitchFamily="18" charset="0"/>
                          <a:ea typeface="+mn-ea"/>
                          <a:cs typeface="Times New Roman" pitchFamily="18" charset="0"/>
                        </a:rPr>
                        <a:t>, H. </a:t>
                      </a:r>
                      <a:r>
                        <a:rPr lang="en-US" sz="1400" kern="1200" dirty="0" err="1" smtClean="0">
                          <a:solidFill>
                            <a:schemeClr val="tx1"/>
                          </a:solidFill>
                          <a:effectLst/>
                          <a:latin typeface="Times New Roman" pitchFamily="18" charset="0"/>
                          <a:ea typeface="+mn-ea"/>
                          <a:cs typeface="Times New Roman" pitchFamily="18" charset="0"/>
                        </a:rPr>
                        <a:t>Mirsaeedi</a:t>
                      </a:r>
                      <a:r>
                        <a:rPr lang="en-US" sz="1400" kern="1200" dirty="0" smtClean="0">
                          <a:solidFill>
                            <a:schemeClr val="tx1"/>
                          </a:solidFill>
                          <a:effectLst/>
                          <a:latin typeface="Times New Roman" pitchFamily="18" charset="0"/>
                          <a:ea typeface="+mn-ea"/>
                          <a:cs typeface="Times New Roman" pitchFamily="18" charset="0"/>
                        </a:rPr>
                        <a:t>, and V. </a:t>
                      </a:r>
                      <a:r>
                        <a:rPr lang="en-US" sz="1400" kern="1200" dirty="0" err="1" smtClean="0">
                          <a:solidFill>
                            <a:schemeClr val="tx1"/>
                          </a:solidFill>
                          <a:effectLst/>
                          <a:latin typeface="Times New Roman" pitchFamily="18" charset="0"/>
                          <a:ea typeface="+mn-ea"/>
                          <a:cs typeface="Times New Roman" pitchFamily="18" charset="0"/>
                        </a:rPr>
                        <a:t>Vahidinasab</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Distributed Event-Triggered Control Strategy for DC </a:t>
                      </a:r>
                      <a:r>
                        <a:rPr lang="en-US" sz="1400" kern="1200" dirty="0" err="1" smtClean="0">
                          <a:solidFill>
                            <a:schemeClr val="tx1"/>
                          </a:solidFill>
                          <a:effectLst/>
                          <a:latin typeface="Times New Roman" pitchFamily="18" charset="0"/>
                          <a:ea typeface="+mn-ea"/>
                          <a:cs typeface="Times New Roman" pitchFamily="18" charset="0"/>
                        </a:rPr>
                        <a:t>Microgrids</a:t>
                      </a:r>
                      <a:r>
                        <a:rPr lang="en-US" sz="1400" kern="1200" dirty="0" smtClean="0">
                          <a:solidFill>
                            <a:schemeClr val="tx1"/>
                          </a:solidFill>
                          <a:effectLst/>
                          <a:latin typeface="Times New Roman" pitchFamily="18" charset="0"/>
                          <a:ea typeface="+mn-ea"/>
                          <a:cs typeface="Times New Roman" pitchFamily="18" charset="0"/>
                        </a:rPr>
                        <a:t> Based on Publish-Subscribe Model Over Industrial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 networker is employed for observing network traffic was studied</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r h="821307">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Wireless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19 (2020) 696.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 Li, N. Zhang, M. </a:t>
                      </a:r>
                      <a:r>
                        <a:rPr lang="en-US" sz="1400" kern="1200" dirty="0" err="1" smtClean="0">
                          <a:solidFill>
                            <a:schemeClr val="tx1"/>
                          </a:solidFill>
                          <a:effectLst/>
                          <a:latin typeface="Times New Roman" pitchFamily="18" charset="0"/>
                          <a:ea typeface="+mn-ea"/>
                          <a:cs typeface="Times New Roman" pitchFamily="18" charset="0"/>
                        </a:rPr>
                        <a:t>Cheffena</a:t>
                      </a:r>
                      <a:r>
                        <a:rPr lang="en-US" sz="1400" kern="1200" dirty="0" smtClean="0">
                          <a:solidFill>
                            <a:schemeClr val="tx1"/>
                          </a:solidFill>
                          <a:effectLst/>
                          <a:latin typeface="Times New Roman" pitchFamily="18" charset="0"/>
                          <a:ea typeface="+mn-ea"/>
                          <a:cs typeface="Times New Roman" pitchFamily="18" charset="0"/>
                        </a:rPr>
                        <a:t>, and X. </a:t>
                      </a:r>
                      <a:r>
                        <a:rPr lang="en-US" sz="1400" kern="1200" dirty="0" err="1" smtClean="0">
                          <a:solidFill>
                            <a:schemeClr val="tx1"/>
                          </a:solidFill>
                          <a:effectLst/>
                          <a:latin typeface="Times New Roman" pitchFamily="18" charset="0"/>
                          <a:ea typeface="+mn-ea"/>
                          <a:cs typeface="Times New Roman" pitchFamily="18" charset="0"/>
                        </a:rPr>
                        <a:t>Shen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“Wireless communication</a:t>
                      </a:r>
                      <a:r>
                        <a:rPr lang="en-IN" sz="1400" kern="1200" baseline="0" dirty="0" smtClean="0">
                          <a:solidFill>
                            <a:schemeClr val="tx1"/>
                          </a:solidFill>
                          <a:effectLst/>
                          <a:latin typeface="Times New Roman" pitchFamily="18" charset="0"/>
                          <a:ea typeface="+mn-ea"/>
                          <a:cs typeface="Times New Roman" pitchFamily="18" charset="0"/>
                        </a:rPr>
                        <a:t> Basics</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Contains every thing related to wireless communications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6"/>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3502533"/>
              </p:ext>
            </p:extLst>
          </p:nvPr>
        </p:nvGraphicFramePr>
        <p:xfrm>
          <a:off x="1033369" y="918949"/>
          <a:ext cx="10877630" cy="5125677"/>
        </p:xfrm>
        <a:graphic>
          <a:graphicData uri="http://schemas.openxmlformats.org/drawingml/2006/table">
            <a:tbl>
              <a:tblPr firstRow="1" bandRow="1">
                <a:tableStyleId>{5940675A-B579-460E-94D1-54222C63F5DA}</a:tableStyleId>
              </a:tblPr>
              <a:tblGrid>
                <a:gridCol w="668740"/>
                <a:gridCol w="2879678"/>
                <a:gridCol w="2089961"/>
                <a:gridCol w="3546564"/>
                <a:gridCol w="1692687"/>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tr>
              <a:tr h="871863">
                <a:tc>
                  <a:txBody>
                    <a:bodyPr/>
                    <a:lstStyle/>
                    <a:p>
                      <a:pPr algn="ctr"/>
                      <a:r>
                        <a:rPr lang="en-US" sz="1400" dirty="0">
                          <a:latin typeface="Times New Roman" panose="02020603050405020304" pitchFamily="18" charset="0"/>
                          <a:cs typeface="Times New Roman" panose="02020603050405020304" pitchFamily="18" charset="0"/>
                        </a:rPr>
                        <a:t>6</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IEEE ICGCIoT,</a:t>
                      </a:r>
                    </a:p>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2015 </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K. </a:t>
                      </a:r>
                      <a:r>
                        <a:rPr lang="en-US" sz="1400" kern="1200" dirty="0" err="1" smtClean="0">
                          <a:solidFill>
                            <a:schemeClr val="tx1"/>
                          </a:solidFill>
                          <a:effectLst/>
                          <a:latin typeface="Times New Roman" pitchFamily="18" charset="0"/>
                          <a:ea typeface="+mn-ea"/>
                          <a:cs typeface="Times New Roman" pitchFamily="18" charset="0"/>
                        </a:rPr>
                        <a:t>Gholamreza</a:t>
                      </a:r>
                      <a:r>
                        <a:rPr lang="en-US" sz="1400" kern="1200" dirty="0" smtClean="0">
                          <a:solidFill>
                            <a:schemeClr val="tx1"/>
                          </a:solidFill>
                          <a:effectLst/>
                          <a:latin typeface="Times New Roman" pitchFamily="18" charset="0"/>
                          <a:ea typeface="+mn-ea"/>
                          <a:cs typeface="Times New Roman" pitchFamily="18" charset="0"/>
                        </a:rPr>
                        <a:t>, G. Savita, and S. </a:t>
                      </a:r>
                      <a:r>
                        <a:rPr lang="en-US" sz="1400" kern="1200" dirty="0" err="1" smtClean="0">
                          <a:solidFill>
                            <a:schemeClr val="tx1"/>
                          </a:solidFill>
                          <a:effectLst/>
                          <a:latin typeface="Times New Roman" pitchFamily="18" charset="0"/>
                          <a:ea typeface="+mn-ea"/>
                          <a:cs typeface="Times New Roman" pitchFamily="18" charset="0"/>
                        </a:rPr>
                        <a:t>Sukhwinder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survey on fault tolerance techniques in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fault tolerance techniques</a:t>
                      </a:r>
                      <a:endParaRPr lang="en-US" sz="1400" kern="1200" dirty="0">
                        <a:solidFill>
                          <a:schemeClr val="tx1"/>
                        </a:solidFill>
                        <a:effectLst/>
                        <a:latin typeface="Times New Roman" pitchFamily="18" charset="0"/>
                        <a:ea typeface="+mn-ea"/>
                        <a:cs typeface="Times New Roman" pitchFamily="18" charset="0"/>
                      </a:endParaRPr>
                    </a:p>
                  </a:txBody>
                  <a:tcPr anchor="ctr"/>
                </a:tc>
              </a:tr>
              <a:tr h="722887">
                <a:tc>
                  <a:txBody>
                    <a:bodyPr/>
                    <a:lstStyle/>
                    <a:p>
                      <a:pPr algn="ctr"/>
                      <a:r>
                        <a:rPr lang="en-US" sz="1400" dirty="0">
                          <a:latin typeface="Times New Roman" panose="02020603050405020304" pitchFamily="18" charset="0"/>
                          <a:cs typeface="Times New Roman" panose="02020603050405020304" pitchFamily="18" charset="0"/>
                        </a:rPr>
                        <a:t>7</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Int. J. Adv. Research </a:t>
                      </a:r>
                      <a:r>
                        <a:rPr lang="en-US" sz="1400" kern="1200" dirty="0" err="1" smtClean="0">
                          <a:solidFill>
                            <a:schemeClr val="tx1"/>
                          </a:solidFill>
                          <a:effectLst/>
                          <a:latin typeface="Times New Roman" pitchFamily="18" charset="0"/>
                          <a:ea typeface="+mn-ea"/>
                          <a:cs typeface="Times New Roman" pitchFamily="18" charset="0"/>
                        </a:rPr>
                        <a:t>Comput</a:t>
                      </a:r>
                      <a:r>
                        <a:rPr lang="en-US" sz="1400" kern="1200" dirty="0" smtClean="0">
                          <a:solidFill>
                            <a:schemeClr val="tx1"/>
                          </a:solidFill>
                          <a:effectLst/>
                          <a:latin typeface="Times New Roman" pitchFamily="18" charset="0"/>
                          <a:ea typeface="+mn-ea"/>
                          <a:cs typeface="Times New Roman" pitchFamily="18" charset="0"/>
                        </a:rPr>
                        <a:t>. Sci. </a:t>
                      </a:r>
                      <a:r>
                        <a:rPr lang="en-US" sz="1400" kern="1200" dirty="0" err="1" smtClean="0">
                          <a:solidFill>
                            <a:schemeClr val="tx1"/>
                          </a:solidFill>
                          <a:effectLst/>
                          <a:latin typeface="Times New Roman" pitchFamily="18" charset="0"/>
                          <a:ea typeface="+mn-ea"/>
                          <a:cs typeface="Times New Roman" pitchFamily="18" charset="0"/>
                        </a:rPr>
                        <a:t>Softw</a:t>
                      </a:r>
                      <a:r>
                        <a:rPr lang="en-US" sz="1400" kern="1200" dirty="0" smtClean="0">
                          <a:solidFill>
                            <a:schemeClr val="tx1"/>
                          </a:solidFill>
                          <a:effectLst/>
                          <a:latin typeface="Times New Roman" pitchFamily="18" charset="0"/>
                          <a:ea typeface="+mn-ea"/>
                          <a:cs typeface="Times New Roman" pitchFamily="18" charset="0"/>
                        </a:rPr>
                        <a:t>. Eng., vol. 2, no. 10,</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pp 146–153, Oct. 2012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 </a:t>
                      </a:r>
                      <a:r>
                        <a:rPr lang="en-US" sz="1400" kern="1200" dirty="0" err="1" smtClean="0">
                          <a:solidFill>
                            <a:schemeClr val="tx1"/>
                          </a:solidFill>
                          <a:effectLst/>
                          <a:latin typeface="Times New Roman" pitchFamily="18" charset="0"/>
                          <a:ea typeface="+mn-ea"/>
                          <a:cs typeface="Times New Roman" pitchFamily="18" charset="0"/>
                        </a:rPr>
                        <a:t>Sushruta</a:t>
                      </a:r>
                      <a:r>
                        <a:rPr lang="en-US" sz="1400" kern="1200" dirty="0" smtClean="0">
                          <a:solidFill>
                            <a:schemeClr val="tx1"/>
                          </a:solidFill>
                          <a:effectLst/>
                          <a:latin typeface="Times New Roman" pitchFamily="18" charset="0"/>
                          <a:ea typeface="+mn-ea"/>
                          <a:cs typeface="Times New Roman" pitchFamily="18" charset="0"/>
                        </a:rPr>
                        <a:t>, J. </a:t>
                      </a:r>
                      <a:r>
                        <a:rPr lang="en-US" sz="1400" kern="1200" dirty="0" err="1" smtClean="0">
                          <a:solidFill>
                            <a:schemeClr val="tx1"/>
                          </a:solidFill>
                          <a:effectLst/>
                          <a:latin typeface="Times New Roman" pitchFamily="18" charset="0"/>
                          <a:ea typeface="+mn-ea"/>
                          <a:cs typeface="Times New Roman" pitchFamily="18" charset="0"/>
                        </a:rPr>
                        <a:t>Lambodar</a:t>
                      </a:r>
                      <a:r>
                        <a:rPr lang="en-US" sz="1400" kern="1200" dirty="0" smtClean="0">
                          <a:solidFill>
                            <a:schemeClr val="tx1"/>
                          </a:solidFill>
                          <a:effectLst/>
                          <a:latin typeface="Times New Roman" pitchFamily="18" charset="0"/>
                          <a:ea typeface="+mn-ea"/>
                          <a:cs typeface="Times New Roman" pitchFamily="18" charset="0"/>
                        </a:rPr>
                        <a:t>, and P. </a:t>
                      </a:r>
                      <a:r>
                        <a:rPr lang="en-US" sz="1400" kern="1200" dirty="0" err="1" smtClean="0">
                          <a:solidFill>
                            <a:schemeClr val="tx1"/>
                          </a:solidFill>
                          <a:effectLst/>
                          <a:latin typeface="Times New Roman" pitchFamily="18" charset="0"/>
                          <a:ea typeface="+mn-ea"/>
                          <a:cs typeface="Times New Roman" pitchFamily="18" charset="0"/>
                        </a:rPr>
                        <a:t>Aarti</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“Fault tolerance in wireless sensor</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Fault tolerance in wireless sensor</a:t>
                      </a:r>
                    </a:p>
                    <a:p>
                      <a:pPr algn="ctr"/>
                      <a:r>
                        <a:rPr lang="en-US" sz="1400" kern="1200" baseline="0" dirty="0" smtClean="0">
                          <a:solidFill>
                            <a:schemeClr val="tx1"/>
                          </a:solidFill>
                          <a:effectLst/>
                          <a:latin typeface="Times New Roman" pitchFamily="18" charset="0"/>
                          <a:ea typeface="+mn-ea"/>
                          <a:cs typeface="Times New Roman" pitchFamily="18" charset="0"/>
                        </a:rPr>
                        <a:t>networks</a:t>
                      </a:r>
                      <a:endParaRPr lang="en-US" sz="1400" kern="1200" dirty="0">
                        <a:solidFill>
                          <a:schemeClr val="tx1"/>
                        </a:solidFill>
                        <a:effectLst/>
                        <a:latin typeface="Times New Roman" pitchFamily="18" charset="0"/>
                        <a:ea typeface="+mn-ea"/>
                        <a:cs typeface="Times New Roman" pitchFamily="18" charset="0"/>
                      </a:endParaRPr>
                    </a:p>
                  </a:txBody>
                  <a:tcPr anchor="ctr"/>
                </a:tc>
              </a:tr>
              <a:tr h="1094721">
                <a:tc>
                  <a:txBody>
                    <a:bodyPr/>
                    <a:lstStyle/>
                    <a:p>
                      <a:pPr algn="ctr"/>
                      <a:r>
                        <a:rPr lang="en-US" sz="1400" dirty="0" smtClean="0">
                          <a:latin typeface="Times New Roman" panose="02020603050405020304" pitchFamily="18" charset="0"/>
                          <a:cs typeface="Times New Roman" panose="02020603050405020304" pitchFamily="18" charset="0"/>
                        </a:rPr>
                        <a:t>8</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 Access, vol. 6, pp. 28085–28096,</a:t>
                      </a:r>
                    </a:p>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Hu and G. Li</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Fault-tolerant clustering topology evolution mechanism</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of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Fault-tolerant clustering topology</a:t>
                      </a:r>
                      <a:endParaRPr lang="en-US" sz="1400" kern="1200" dirty="0">
                        <a:solidFill>
                          <a:schemeClr val="tx1"/>
                        </a:solidFill>
                        <a:effectLst/>
                        <a:latin typeface="Times New Roman" pitchFamily="18" charset="0"/>
                        <a:ea typeface="+mn-ea"/>
                        <a:cs typeface="Times New Roman" pitchFamily="18" charset="0"/>
                      </a:endParaRPr>
                    </a:p>
                  </a:txBody>
                  <a:tcPr anchor="ctr"/>
                </a:tc>
              </a:tr>
              <a:tr h="1088106">
                <a:tc>
                  <a:txBody>
                    <a:bodyPr/>
                    <a:lstStyle/>
                    <a:p>
                      <a:pPr algn="ctr"/>
                      <a:r>
                        <a:rPr lang="en-US" sz="1400" dirty="0">
                          <a:latin typeface="Times New Roman" panose="02020603050405020304" pitchFamily="18" charset="0"/>
                          <a:cs typeface="Times New Roman" panose="02020603050405020304" pitchFamily="18" charset="0"/>
                        </a:rPr>
                        <a:t>9</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IEEE/ACM Trans. Netw., vol. 25, no. 6, pp. 3487–3499,</a:t>
                      </a:r>
                    </a:p>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Dec. 2017</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Z. Jiao et al</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“Fault-tolerant virtual backbone in heterogeneous wireless</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sensor </a:t>
                      </a:r>
                      <a:r>
                        <a:rPr lang="en-US" sz="1400" kern="1200" dirty="0" err="1" smtClean="0">
                          <a:solidFill>
                            <a:schemeClr val="tx1"/>
                          </a:solidFill>
                          <a:effectLst/>
                          <a:latin typeface="Times New Roman" pitchFamily="18" charset="0"/>
                          <a:ea typeface="+mn-ea"/>
                          <a:cs typeface="Times New Roman" pitchFamily="18" charset="0"/>
                        </a:rPr>
                        <a:t>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Fault-tolerant virtual backbone</a:t>
                      </a:r>
                      <a:endParaRPr lang="en-US" sz="1400" kern="1200" dirty="0">
                        <a:solidFill>
                          <a:schemeClr val="tx1"/>
                        </a:solidFill>
                        <a:effectLst/>
                        <a:latin typeface="Times New Roman" pitchFamily="18" charset="0"/>
                        <a:ea typeface="+mn-ea"/>
                        <a:cs typeface="Times New Roman" pitchFamily="18" charset="0"/>
                      </a:endParaRPr>
                    </a:p>
                  </a:txBody>
                  <a:tcPr anchor="ctr"/>
                </a:tc>
              </a:tr>
              <a:tr h="821307">
                <a:tc>
                  <a:txBody>
                    <a:bodyPr/>
                    <a:lstStyle/>
                    <a:p>
                      <a:pPr algn="ctr"/>
                      <a:r>
                        <a:rPr lang="en-US" sz="1400" dirty="0" smtClean="0">
                          <a:latin typeface="Times New Roman" panose="02020603050405020304" pitchFamily="18" charset="0"/>
                          <a:cs typeface="Times New Roman" panose="02020603050405020304" pitchFamily="18" charset="0"/>
                        </a:rPr>
                        <a:t>10</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ACM</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Trans. Embedded </a:t>
                      </a:r>
                      <a:r>
                        <a:rPr lang="en-US" sz="1400" kern="1200" dirty="0" err="1" smtClean="0">
                          <a:solidFill>
                            <a:schemeClr val="tx1"/>
                          </a:solidFill>
                          <a:effectLst/>
                          <a:latin typeface="Times New Roman" pitchFamily="18" charset="0"/>
                          <a:ea typeface="+mn-ea"/>
                          <a:cs typeface="Times New Roman" pitchFamily="18" charset="0"/>
                        </a:rPr>
                        <a:t>Comput</a:t>
                      </a:r>
                      <a:r>
                        <a:rPr lang="en-US" sz="1400" kern="1200" dirty="0" smtClean="0">
                          <a:solidFill>
                            <a:schemeClr val="tx1"/>
                          </a:solidFill>
                          <a:effectLst/>
                          <a:latin typeface="Times New Roman" pitchFamily="18" charset="0"/>
                          <a:ea typeface="+mn-ea"/>
                          <a:cs typeface="Times New Roman" pitchFamily="18" charset="0"/>
                        </a:rPr>
                        <a:t>. Syst., vol. 14, no. 1, pp. 3:1–3:43, Jan. 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a:t>
                      </a:r>
                      <a:r>
                        <a:rPr lang="en-US" sz="1400" kern="1200" dirty="0" err="1" smtClean="0">
                          <a:solidFill>
                            <a:schemeClr val="tx1"/>
                          </a:solidFill>
                          <a:effectLst/>
                          <a:latin typeface="Times New Roman" pitchFamily="18" charset="0"/>
                          <a:ea typeface="+mn-ea"/>
                          <a:cs typeface="Times New Roman" pitchFamily="18" charset="0"/>
                        </a:rPr>
                        <a:t>Munir</a:t>
                      </a:r>
                      <a:r>
                        <a:rPr lang="en-US" sz="1400" kern="1200" dirty="0" smtClean="0">
                          <a:solidFill>
                            <a:schemeClr val="tx1"/>
                          </a:solidFill>
                          <a:effectLst/>
                          <a:latin typeface="Times New Roman" pitchFamily="18" charset="0"/>
                          <a:ea typeface="+mn-ea"/>
                          <a:cs typeface="Times New Roman" pitchFamily="18" charset="0"/>
                        </a:rPr>
                        <a:t>, J. </a:t>
                      </a:r>
                      <a:r>
                        <a:rPr lang="en-US" sz="1400" kern="1200" dirty="0" err="1" smtClean="0">
                          <a:solidFill>
                            <a:schemeClr val="tx1"/>
                          </a:solidFill>
                          <a:effectLst/>
                          <a:latin typeface="Times New Roman" pitchFamily="18" charset="0"/>
                          <a:ea typeface="+mn-ea"/>
                          <a:cs typeface="Times New Roman" pitchFamily="18" charset="0"/>
                        </a:rPr>
                        <a:t>Antoon</a:t>
                      </a:r>
                      <a:r>
                        <a:rPr lang="en-US" sz="1400" kern="1200" dirty="0" smtClean="0">
                          <a:solidFill>
                            <a:schemeClr val="tx1"/>
                          </a:solidFill>
                          <a:effectLst/>
                          <a:latin typeface="Times New Roman" pitchFamily="18" charset="0"/>
                          <a:ea typeface="+mn-ea"/>
                          <a:cs typeface="Times New Roman" pitchFamily="18" charset="0"/>
                        </a:rPr>
                        <a:t>, and A. Gordon-</a:t>
                      </a:r>
                      <a:r>
                        <a:rPr lang="en-US" sz="1400" kern="1200" dirty="0" err="1" smtClean="0">
                          <a:solidFill>
                            <a:schemeClr val="tx1"/>
                          </a:solidFill>
                          <a:effectLst/>
                          <a:latin typeface="Times New Roman" pitchFamily="18" charset="0"/>
                          <a:ea typeface="+mn-ea"/>
                          <a:cs typeface="Times New Roman" pitchFamily="18" charset="0"/>
                        </a:rPr>
                        <a:t>Ros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“Modeling and analysis of</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fault detection and fault tolerance in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a:t>
                      </a:r>
                      <a:r>
                        <a:rPr lang="en-IN" sz="1400" kern="1200" baseline="0" dirty="0" smtClean="0">
                          <a:solidFill>
                            <a:schemeClr val="tx1"/>
                          </a:solidFill>
                          <a:effectLst/>
                          <a:latin typeface="Times New Roman" pitchFamily="18" charset="0"/>
                          <a:ea typeface="+mn-ea"/>
                          <a:cs typeface="Times New Roman" pitchFamily="18" charset="0"/>
                        </a:rPr>
                        <a:t> about</a:t>
                      </a:r>
                      <a:r>
                        <a:rPr lang="en-IN" sz="1400" kern="120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fault detection and fault tolerance</a:t>
                      </a:r>
                      <a:endParaRPr lang="en-US" sz="1400" kern="1200" dirty="0">
                        <a:solidFill>
                          <a:schemeClr val="tx1"/>
                        </a:solidFill>
                        <a:effectLst/>
                        <a:latin typeface="Times New Roman" pitchFamily="18" charset="0"/>
                        <a:ea typeface="+mn-ea"/>
                        <a:cs typeface="Times New Roman" pitchFamily="18" charset="0"/>
                      </a:endParaRPr>
                    </a:p>
                  </a:txBody>
                  <a:tcPr anchor="ctr"/>
                </a:tc>
              </a:tr>
            </a:tbl>
          </a:graphicData>
        </a:graphic>
      </p:graphicFrame>
    </p:spTree>
    <p:extLst>
      <p:ext uri="{BB962C8B-B14F-4D97-AF65-F5344CB8AC3E}">
        <p14:creationId xmlns:p14="http://schemas.microsoft.com/office/powerpoint/2010/main" val="228390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fontScale="92500" lnSpcReduction="10000"/>
          </a:bodyPr>
          <a:lstStyle/>
          <a:p>
            <a:pPr marL="0" algn="just">
              <a:lnSpc>
                <a:spcPct val="150000"/>
              </a:lnSpc>
            </a:pPr>
            <a:r>
              <a:rPr lang="en-US"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Low Energy Adaptive Clustering Hierarchy (LEACH) Protocol is a founding or one of the earliest techniques for clustering of sensor nodes. LEACH protocol uses the energy values of  the nodes and their random numbers which is a value between 0 and 1. Later, a threshold value will be calculated based on the probabilities of a node becoming a CH and their random numbers, then, those nodes which have energies higher than the threshold will be selected as CHs and each CH display it through a message of becoming a CH. Remaining nodes will join the nearest CH and forms clusters. Every time the nodes sends its data to the CH in their time slots, CH will transmits it as a packets to the BS. After, the CH reaching below the threshold value it will become a node again and the node which has next highest energy than the threshold value will becomes CH.</a:t>
            </a:r>
            <a:endParaRPr lang="en-IN" sz="2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If any CH will be dead then, the packets from that particular cluster will never reaches the BS resulting in loss of data of that cluster.</a:t>
            </a:r>
          </a:p>
          <a:p>
            <a:pPr>
              <a:lnSpc>
                <a:spcPct val="150000"/>
              </a:lnSpc>
            </a:pPr>
            <a:r>
              <a:rPr lang="en-US" dirty="0" smtClean="0">
                <a:latin typeface="Times New Roman" pitchFamily="18" charset="0"/>
                <a:cs typeface="Times New Roman" pitchFamily="18" charset="0"/>
              </a:rPr>
              <a:t>There exists an unbalanced energy consumption when the rounds goes on. </a:t>
            </a:r>
          </a:p>
          <a:p>
            <a:pPr>
              <a:lnSpc>
                <a:spcPct val="150000"/>
              </a:lnSpc>
            </a:pPr>
            <a:r>
              <a:rPr lang="en-US" dirty="0" smtClean="0">
                <a:latin typeface="Times New Roman" pitchFamily="18" charset="0"/>
                <a:cs typeface="Times New Roman" pitchFamily="18" charset="0"/>
              </a:rPr>
              <a:t>There is no optimal limit for the number of nodes in a cluster.</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2859</TotalTime>
  <Words>1955</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Droid Sans Fallback</vt:lpstr>
      <vt:lpstr>Tahoma</vt:lpstr>
      <vt:lpstr>Times New Roman</vt:lpstr>
      <vt:lpstr>Wingdings 3</vt:lpstr>
      <vt:lpstr>Wisp</vt:lpstr>
      <vt:lpstr>PowerPoint Presentation</vt:lpstr>
      <vt:lpstr>Index </vt:lpstr>
      <vt:lpstr>Abstract</vt:lpstr>
      <vt:lpstr>Motivation Behind the Project:   </vt:lpstr>
      <vt:lpstr>Introduction:   </vt:lpstr>
      <vt:lpstr>Literature review:  </vt:lpstr>
      <vt:lpstr>PowerPoint Presentation</vt:lpstr>
      <vt:lpstr>Existing method: </vt:lpstr>
      <vt:lpstr>PowerPoint Presentation</vt:lpstr>
      <vt:lpstr>Proposed method:</vt:lpstr>
      <vt:lpstr>Fig: Block Diagram of Proposed Method</vt:lpstr>
      <vt:lpstr>Advantages of Proposed method: </vt:lpstr>
      <vt:lpstr>Applications:</vt:lpstr>
      <vt:lpstr>Hardware and Software Requirements: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434</cp:revision>
  <dcterms:created xsi:type="dcterms:W3CDTF">2020-06-29T09:16:21Z</dcterms:created>
  <dcterms:modified xsi:type="dcterms:W3CDTF">2023-01-31T12:35:05Z</dcterms:modified>
</cp:coreProperties>
</file>