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82" r:id="rId6"/>
    <p:sldId id="270" r:id="rId7"/>
    <p:sldId id="262" r:id="rId8"/>
    <p:sldId id="263" r:id="rId9"/>
    <p:sldId id="275" r:id="rId10"/>
    <p:sldId id="291" r:id="rId11"/>
    <p:sldId id="292" r:id="rId12"/>
    <p:sldId id="293" r:id="rId13"/>
    <p:sldId id="264" r:id="rId14"/>
    <p:sldId id="29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27-01-2023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dirty="0"/>
              <a:t> </a:t>
            </a:r>
            <a:endParaRPr lang="en-GB" dirty="0"/>
          </a:p>
          <a:p>
            <a:pPr algn="ctr"/>
            <a:r>
              <a:rPr lang="en-IN" b="1" dirty="0" smtClean="0">
                <a:solidFill>
                  <a:schemeClr val="accent2">
                    <a:lumMod val="75000"/>
                  </a:schemeClr>
                </a:solidFill>
                <a:latin typeface="Times New Roman" panose="02020603050405020304" pitchFamily="18" charset="0"/>
                <a:cs typeface="Times New Roman" panose="02020603050405020304" pitchFamily="18" charset="0"/>
              </a:rPr>
              <a:t>ENERGY </a:t>
            </a:r>
            <a:r>
              <a:rPr lang="en-IN" b="1" dirty="0">
                <a:solidFill>
                  <a:schemeClr val="accent2">
                    <a:lumMod val="75000"/>
                  </a:schemeClr>
                </a:solidFill>
                <a:latin typeface="Times New Roman" panose="02020603050405020304" pitchFamily="18" charset="0"/>
                <a:cs typeface="Times New Roman" panose="02020603050405020304" pitchFamily="18" charset="0"/>
              </a:rPr>
              <a:t>EFFICIENT CLUSTERING IN WIRELESS SENSOR </a:t>
            </a:r>
            <a:r>
              <a:rPr lang="en-IN" b="1" dirty="0" smtClean="0">
                <a:solidFill>
                  <a:schemeClr val="accent2">
                    <a:lumMod val="75000"/>
                  </a:schemeClr>
                </a:solidFill>
                <a:latin typeface="Times New Roman" panose="02020603050405020304" pitchFamily="18" charset="0"/>
                <a:cs typeface="Times New Roman" panose="02020603050405020304" pitchFamily="18" charset="0"/>
              </a:rPr>
              <a:t>NETWORKS USING MODIFIED LEACH PROTOCOL</a:t>
            </a:r>
            <a:endParaRPr lang="en-GB"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11188" y="309678"/>
            <a:ext cx="4981433" cy="6392284"/>
          </a:xfrm>
          <a:prstGeom prst="rect">
            <a:avLst/>
          </a:prstGeom>
        </p:spPr>
      </p:pic>
      <p:sp>
        <p:nvSpPr>
          <p:cNvPr id="5" name="Rectangle 4"/>
          <p:cNvSpPr/>
          <p:nvPr/>
        </p:nvSpPr>
        <p:spPr>
          <a:xfrm>
            <a:off x="7492621" y="5530764"/>
            <a:ext cx="6096000" cy="369332"/>
          </a:xfrm>
          <a:prstGeom prst="rect">
            <a:avLst/>
          </a:prstGeom>
        </p:spPr>
        <p:txBody>
          <a:bodyPr>
            <a:spAutoFit/>
          </a:bodyPr>
          <a:lstStyle/>
          <a:p>
            <a:r>
              <a:rPr lang="en-US" dirty="0"/>
              <a:t>Fig. </a:t>
            </a:r>
            <a:r>
              <a:rPr lang="en-US" dirty="0" smtClean="0"/>
              <a:t>Flow of proposed modified LEACH. </a:t>
            </a:r>
            <a:endParaRPr lang="en-US" dirty="0"/>
          </a:p>
        </p:txBody>
      </p:sp>
    </p:spTree>
    <p:extLst>
      <p:ext uri="{BB962C8B-B14F-4D97-AF65-F5344CB8AC3E}">
        <p14:creationId xmlns:p14="http://schemas.microsoft.com/office/powerpoint/2010/main" val="368236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032" y="192024"/>
            <a:ext cx="10195560" cy="6153912"/>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LEACH do </a:t>
            </a:r>
            <a:r>
              <a:rPr lang="en-US" dirty="0">
                <a:latin typeface="Times New Roman" panose="02020603050405020304" pitchFamily="18" charset="0"/>
                <a:cs typeface="Times New Roman" panose="02020603050405020304" pitchFamily="18" charset="0"/>
              </a:rPr>
              <a:t>not guarantee the formation of equal size clusters due to the their random </a:t>
            </a:r>
            <a:r>
              <a:rPr lang="en-US" dirty="0" smtClean="0">
                <a:latin typeface="Times New Roman" panose="02020603050405020304" pitchFamily="18" charset="0"/>
                <a:cs typeface="Times New Roman" panose="02020603050405020304" pitchFamily="18" charset="0"/>
              </a:rPr>
              <a:t>nature and doesn’t have </a:t>
            </a:r>
            <a:r>
              <a:rPr lang="en-US" dirty="0">
                <a:latin typeface="Times New Roman" panose="02020603050405020304" pitchFamily="18" charset="0"/>
                <a:cs typeface="Times New Roman" panose="02020603050405020304" pitchFamily="18" charset="0"/>
              </a:rPr>
              <a:t>crisp boundaries , which leads to an increase in intracluster communication </a:t>
            </a:r>
            <a:r>
              <a:rPr lang="en-US" dirty="0" smtClean="0">
                <a:latin typeface="Times New Roman" panose="02020603050405020304" pitchFamily="18" charset="0"/>
                <a:cs typeface="Times New Roman" panose="02020603050405020304" pitchFamily="18" charset="0"/>
              </a:rPr>
              <a:t>distance. </a:t>
            </a:r>
            <a:r>
              <a:rPr lang="en-US" dirty="0">
                <a:latin typeface="Times New Roman" panose="02020603050405020304" pitchFamily="18" charset="0"/>
                <a:cs typeface="Times New Roman" panose="02020603050405020304" pitchFamily="18" charset="0"/>
              </a:rPr>
              <a:t>each cluster can have maximum </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member nodes (MNs), which is given by the following equation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where N denotes the number of nodes in the network, and X represents the count of cluster heads. It is possible that a few nodes may remain </a:t>
            </a:r>
            <a:r>
              <a:rPr lang="en-US" dirty="0" smtClean="0">
                <a:latin typeface="Times New Roman" panose="02020603050405020304" pitchFamily="18" charset="0"/>
                <a:cs typeface="Times New Roman" panose="02020603050405020304" pitchFamily="18" charset="0"/>
              </a:rPr>
              <a:t>unclustered.</a:t>
            </a:r>
          </a:p>
          <a:p>
            <a:r>
              <a:rPr lang="en-US" dirty="0">
                <a:latin typeface="Times New Roman" panose="02020603050405020304" pitchFamily="18" charset="0"/>
                <a:cs typeface="Times New Roman" panose="02020603050405020304" pitchFamily="18" charset="0"/>
              </a:rPr>
              <a:t>In the proposed solution, the cluster formation process has been carried out in the following two steps: The first is the initial cluster formation phase, and the second is the cluster refurbish phase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the proposed </a:t>
            </a:r>
            <a:r>
              <a:rPr lang="en-US" dirty="0" smtClean="0">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The idea of the cluster refurbish phase of the proposed solution is to allow extra nodes (MNs—</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of large clusters to join other clusters according to the second best choice of cluster </a:t>
            </a:r>
            <a:r>
              <a:rPr lang="en-US" dirty="0" smtClean="0">
                <a:latin typeface="Times New Roman" panose="02020603050405020304" pitchFamily="18" charset="0"/>
                <a:cs typeface="Times New Roman" panose="02020603050405020304" pitchFamily="18" charset="0"/>
              </a:rPr>
              <a:t>heads.</a:t>
            </a:r>
          </a:p>
          <a:p>
            <a:r>
              <a:rPr lang="en-US" dirty="0">
                <a:latin typeface="Times New Roman" panose="02020603050405020304" pitchFamily="18" charset="0"/>
                <a:cs typeface="Times New Roman" panose="02020603050405020304" pitchFamily="18" charset="0"/>
              </a:rPr>
              <a:t>The operation of the proposed strategy </a:t>
            </a:r>
            <a:r>
              <a:rPr lang="en-US" dirty="0" smtClean="0">
                <a:latin typeface="Times New Roman" panose="02020603050405020304" pitchFamily="18" charset="0"/>
                <a:cs typeface="Times New Roman" panose="02020603050405020304" pitchFamily="18" charset="0"/>
              </a:rPr>
              <a:t>is as follows:. </a:t>
            </a:r>
            <a:r>
              <a:rPr lang="en-US" b="1" dirty="0">
                <a:latin typeface="Times New Roman" panose="02020603050405020304" pitchFamily="18" charset="0"/>
                <a:cs typeface="Times New Roman" panose="02020603050405020304" pitchFamily="18" charset="0"/>
              </a:rPr>
              <a:t>Cluster head selection </a:t>
            </a:r>
            <a:r>
              <a:rPr lang="en-US" dirty="0">
                <a:latin typeface="Times New Roman" panose="02020603050405020304" pitchFamily="18" charset="0"/>
                <a:cs typeface="Times New Roman" panose="02020603050405020304" pitchFamily="18" charset="0"/>
              </a:rPr>
              <a:t>depends on the probabilistic approach as also performed by </a:t>
            </a:r>
            <a:r>
              <a:rPr lang="en-US" dirty="0" smtClean="0">
                <a:latin typeface="Times New Roman" panose="02020603050405020304" pitchFamily="18" charset="0"/>
                <a:cs typeface="Times New Roman" panose="02020603050405020304" pitchFamily="18" charset="0"/>
              </a:rPr>
              <a:t>LEACH. </a:t>
            </a:r>
            <a:r>
              <a:rPr lang="en-US" dirty="0">
                <a:latin typeface="Times New Roman" panose="02020603050405020304" pitchFamily="18" charset="0"/>
                <a:cs typeface="Times New Roman" panose="02020603050405020304" pitchFamily="18" charset="0"/>
              </a:rPr>
              <a:t>In the initial cluster formation </a:t>
            </a:r>
            <a:r>
              <a:rPr lang="en-US" dirty="0" smtClean="0">
                <a:latin typeface="Times New Roman" panose="02020603050405020304" pitchFamily="18" charset="0"/>
                <a:cs typeface="Times New Roman" panose="02020603050405020304" pitchFamily="18" charset="0"/>
              </a:rPr>
              <a:t>operation</a:t>
            </a:r>
            <a:r>
              <a:rPr lang="en-US" dirty="0">
                <a:latin typeface="Times New Roman" panose="02020603050405020304" pitchFamily="18" charset="0"/>
                <a:cs typeface="Times New Roman" panose="02020603050405020304" pitchFamily="18" charset="0"/>
              </a:rPr>
              <a:t>, all the nodes join the nearest cluster head.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 consequence of probabilistic cluster head selection and assigning the nodes to the nearest clusters head, clusters of different sizes exist after the completion of </a:t>
            </a:r>
            <a:r>
              <a:rPr lang="en-US" b="1" dirty="0">
                <a:latin typeface="Times New Roman" panose="02020603050405020304" pitchFamily="18" charset="0"/>
                <a:cs typeface="Times New Roman" panose="02020603050405020304" pitchFamily="18" charset="0"/>
              </a:rPr>
              <a:t>initial cluster formation </a:t>
            </a:r>
            <a:r>
              <a:rPr lang="en-US" b="1" dirty="0" smtClean="0">
                <a:latin typeface="Times New Roman" panose="02020603050405020304" pitchFamily="18" charset="0"/>
                <a:cs typeface="Times New Roman" panose="02020603050405020304" pitchFamily="18" charset="0"/>
              </a:rPr>
              <a:t>operation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cluster refurbish </a:t>
            </a:r>
            <a:r>
              <a:rPr lang="en-US" dirty="0">
                <a:latin typeface="Times New Roman" panose="02020603050405020304" pitchFamily="18" charset="0"/>
                <a:cs typeface="Times New Roman" panose="02020603050405020304" pitchFamily="18" charset="0"/>
              </a:rPr>
              <a:t>operation of the proposed approach, clusters will be reorganized to obtain USCs with the goal of sending the nodes from the a large clusters to the other clusters according to the second best cluster </a:t>
            </a:r>
            <a:r>
              <a:rPr lang="en-US" dirty="0" smtClean="0">
                <a:latin typeface="Times New Roman" panose="02020603050405020304" pitchFamily="18" charset="0"/>
                <a:cs typeface="Times New Roman" panose="02020603050405020304" pitchFamily="18" charset="0"/>
              </a:rPr>
              <a:t>head.</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First, the largest cluster among all clusters has been identified, and then, the distance between the MNs of the cluster and the rest of the cluster heads are calculated. This is done in order to find second best choice of cluster heads. The k-nodes [MN—</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which have least communication distance to other cluster heads, will be assigned to respective second best cluster heads. Consequently, nodes near the cluster boundary will be assigned to other cluster heads</a:t>
            </a:r>
            <a:endParaRPr lang="en-US" dirty="0" smtClean="0">
              <a:latin typeface="Times New Roman" panose="02020603050405020304" pitchFamily="18" charset="0"/>
              <a:cs typeface="Times New Roman" panose="02020603050405020304" pitchFamily="18" charset="0"/>
            </a:endParaRPr>
          </a:p>
          <a:p>
            <a:endParaRPr lang="en-US" dirty="0"/>
          </a:p>
          <a:p>
            <a:endParaRPr lang="en-GB" dirty="0"/>
          </a:p>
        </p:txBody>
      </p:sp>
      <p:pic>
        <p:nvPicPr>
          <p:cNvPr id="4" name="Picture 3"/>
          <p:cNvPicPr>
            <a:picLocks noChangeAspect="1"/>
          </p:cNvPicPr>
          <p:nvPr/>
        </p:nvPicPr>
        <p:blipFill>
          <a:blip r:embed="rId2"/>
          <a:stretch>
            <a:fillRect/>
          </a:stretch>
        </p:blipFill>
        <p:spPr>
          <a:xfrm>
            <a:off x="10469031" y="625377"/>
            <a:ext cx="778089" cy="312414"/>
          </a:xfrm>
          <a:prstGeom prst="rect">
            <a:avLst/>
          </a:prstGeom>
        </p:spPr>
      </p:pic>
    </p:spTree>
    <p:extLst>
      <p:ext uri="{BB962C8B-B14F-4D97-AF65-F5344CB8AC3E}">
        <p14:creationId xmlns:p14="http://schemas.microsoft.com/office/powerpoint/2010/main" val="420342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4008"/>
            <a:ext cx="10069004" cy="5847214"/>
          </a:xfrm>
        </p:spPr>
        <p:txBody>
          <a:bodyPr>
            <a:normAutofit/>
          </a:bodyPr>
          <a:lstStyle/>
          <a:p>
            <a:r>
              <a:rPr lang="en-GB" dirty="0" smtClean="0">
                <a:latin typeface="Times New Roman" panose="02020603050405020304" pitchFamily="18" charset="0"/>
                <a:cs typeface="Times New Roman" panose="02020603050405020304" pitchFamily="18" charset="0"/>
              </a:rPr>
              <a:t>Cluster refurbish </a:t>
            </a:r>
            <a:r>
              <a:rPr lang="en-US" dirty="0" smtClean="0">
                <a:latin typeface="Times New Roman" panose="02020603050405020304" pitchFamily="18" charset="0"/>
                <a:cs typeface="Times New Roman" panose="02020603050405020304" pitchFamily="18" charset="0"/>
              </a:rPr>
              <a:t>Algorithm : </a:t>
            </a:r>
            <a:r>
              <a:rPr lang="en-US" dirty="0">
                <a:latin typeface="Times New Roman" panose="02020603050405020304" pitchFamily="18" charset="0"/>
                <a:cs typeface="Times New Roman" panose="02020603050405020304" pitchFamily="18" charset="0"/>
              </a:rPr>
              <a:t>explains the working of the cluster refurbish process. The inputs provided in the algorithm includes: number of cluster heads (X ), number of nodes in each cluster (CLUSTER[]), </a:t>
            </a:r>
            <a:r>
              <a:rPr lang="en-US" dirty="0" err="1">
                <a:latin typeface="Times New Roman" panose="02020603050405020304" pitchFamily="18" charset="0"/>
                <a:cs typeface="Times New Roman" panose="02020603050405020304" pitchFamily="18" charset="0"/>
              </a:rPr>
              <a:t>Thcluster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First</a:t>
            </a:r>
            <a:r>
              <a:rPr lang="en-US" dirty="0">
                <a:latin typeface="Times New Roman" panose="02020603050405020304" pitchFamily="18" charset="0"/>
                <a:cs typeface="Times New Roman" panose="02020603050405020304" pitchFamily="18" charset="0"/>
              </a:rPr>
              <a:t>, the largest cluster is identified. Then, the second best distance of the MNs of the largest cluster is found so that they can join the second best cluster head. These distances are then arranged in ascending order and this step is necessary to ensure that nodes, which are closer to the clusters other than their respective clusters will join them and not the one which are farther away from them. Finally, the first k nodes (k = CLUSTER[largest] − </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SecondBestCH</a:t>
            </a:r>
            <a:r>
              <a:rPr lang="en-US" dirty="0">
                <a:latin typeface="Times New Roman" panose="02020603050405020304" pitchFamily="18" charset="0"/>
                <a:cs typeface="Times New Roman" panose="02020603050405020304" pitchFamily="18" charset="0"/>
              </a:rPr>
              <a:t>[] will be sent from the largest cluster to their new clusters according to the second best distance. This process will continue until we have all the clusters of uniform </a:t>
            </a:r>
            <a:r>
              <a:rPr lang="en-US" dirty="0" smtClean="0">
                <a:latin typeface="Times New Roman" panose="02020603050405020304" pitchFamily="18" charset="0"/>
                <a:cs typeface="Times New Roman" panose="02020603050405020304" pitchFamily="18" charset="0"/>
              </a:rPr>
              <a:t>size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the cluster refurbish process, the TDMA schedule is created by each cluster head in the network according to the number of nodes in each cluster. In the data transmission phase, nodes will send data to their respective cluster heads, and cluster heads will aggregate the data and transmit the aggregated data to the base station. Eventually, </a:t>
            </a:r>
            <a:r>
              <a:rPr lang="en-US" dirty="0" err="1">
                <a:latin typeface="Times New Roman" panose="02020603050405020304" pitchFamily="18" charset="0"/>
                <a:cs typeface="Times New Roman" panose="02020603050405020304" pitchFamily="18" charset="0"/>
              </a:rPr>
              <a:t>reclustering</a:t>
            </a:r>
            <a:r>
              <a:rPr lang="en-US" dirty="0">
                <a:latin typeface="Times New Roman" panose="02020603050405020304" pitchFamily="18" charset="0"/>
                <a:cs typeface="Times New Roman" panose="02020603050405020304" pitchFamily="18" charset="0"/>
              </a:rPr>
              <a:t> is done to rotate the role of the cluster heads for the next </a:t>
            </a:r>
            <a:r>
              <a:rPr lang="en-US" dirty="0" smtClean="0">
                <a:latin typeface="Times New Roman" panose="02020603050405020304" pitchFamily="18" charset="0"/>
                <a:cs typeface="Times New Roman" panose="02020603050405020304" pitchFamily="18" charset="0"/>
              </a:rPr>
              <a:t>round.</a:t>
            </a:r>
          </a:p>
          <a:p>
            <a:r>
              <a:rPr lang="en-US" dirty="0" smtClean="0">
                <a:latin typeface="Times New Roman" panose="02020603050405020304" pitchFamily="18" charset="0"/>
                <a:cs typeface="Times New Roman" panose="02020603050405020304" pitchFamily="18" charset="0"/>
              </a:rPr>
              <a:t>Please read the points and  flow too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83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953088" y="1531445"/>
            <a:ext cx="9587748" cy="923330"/>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ea typeface="Calibri" panose="020F0502020204030204" pitchFamily="34" charset="0"/>
              </a:rPr>
              <a:t>1) Longevity of the network lifetime</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2) To generate clusters of uniform size </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3) To achieve clusters with crisp boundaries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2964873"/>
          </a:xfrm>
        </p:spPr>
        <p:txBody>
          <a:bodyPr>
            <a:normAutofit fontScale="92500" lnSpcReduction="20000"/>
          </a:bodyPr>
          <a:lstStyle/>
          <a:p>
            <a:pPr algn="just">
              <a:lnSpc>
                <a:spcPct val="150000"/>
              </a:lnSpc>
            </a:pPr>
            <a:r>
              <a:rPr lang="en-IN" dirty="0">
                <a:latin typeface="Times New Roman" pitchFamily="18" charset="0"/>
                <a:cs typeface="Times New Roman" pitchFamily="18" charset="0"/>
              </a:rPr>
              <a:t>Clustering of wireless sensor network nodes, a fundamental operation, is aimed at achieving load balancing and prolonged network </a:t>
            </a:r>
            <a:r>
              <a:rPr lang="en-IN" dirty="0" smtClean="0">
                <a:latin typeface="Times New Roman" pitchFamily="18" charset="0"/>
                <a:cs typeface="Times New Roman" pitchFamily="18" charset="0"/>
              </a:rPr>
              <a:t>lifetime. The existing protocol , </a:t>
            </a:r>
            <a:r>
              <a:rPr lang="en-IN" dirty="0">
                <a:latin typeface="Times New Roman" pitchFamily="18" charset="0"/>
                <a:cs typeface="Times New Roman" pitchFamily="18" charset="0"/>
              </a:rPr>
              <a:t>Low-energy adaptive clustering hierarchy protocol, </a:t>
            </a:r>
            <a:r>
              <a:rPr lang="en-IN" dirty="0" smtClean="0">
                <a:latin typeface="Times New Roman" pitchFamily="18" charset="0"/>
                <a:cs typeface="Times New Roman" pitchFamily="18" charset="0"/>
              </a:rPr>
              <a:t>doesn't provide uniform clusters, and also doesn’t </a:t>
            </a:r>
            <a:r>
              <a:rPr lang="en-IN" dirty="0">
                <a:latin typeface="Times New Roman" pitchFamily="18" charset="0"/>
                <a:cs typeface="Times New Roman" pitchFamily="18" charset="0"/>
              </a:rPr>
              <a:t>achieve </a:t>
            </a:r>
            <a:r>
              <a:rPr lang="en-US" dirty="0">
                <a:latin typeface="Times New Roman" pitchFamily="18" charset="0"/>
                <a:cs typeface="Times New Roman" pitchFamily="18" charset="0"/>
              </a:rPr>
              <a:t>clusters with crisp </a:t>
            </a:r>
            <a:r>
              <a:rPr lang="en-US" dirty="0" smtClean="0">
                <a:latin typeface="Times New Roman" pitchFamily="18" charset="0"/>
                <a:cs typeface="Times New Roman" pitchFamily="18" charset="0"/>
              </a:rPr>
              <a:t>boundaries, which fails in </a:t>
            </a:r>
            <a:r>
              <a:rPr lang="en-IN" dirty="0" smtClean="0">
                <a:latin typeface="Times New Roman" pitchFamily="18" charset="0"/>
                <a:cs typeface="Times New Roman" pitchFamily="18" charset="0"/>
              </a:rPr>
              <a:t>achieving </a:t>
            </a:r>
            <a:r>
              <a:rPr lang="en-IN" dirty="0">
                <a:latin typeface="Times New Roman" pitchFamily="18" charset="0"/>
                <a:cs typeface="Times New Roman" pitchFamily="18" charset="0"/>
              </a:rPr>
              <a:t>load balancing and prolonged network </a:t>
            </a:r>
            <a:r>
              <a:rPr lang="en-IN" dirty="0" smtClean="0">
                <a:latin typeface="Times New Roman" pitchFamily="18" charset="0"/>
                <a:cs typeface="Times New Roman" pitchFamily="18" charset="0"/>
              </a:rPr>
              <a:t>lifetime. This Proposed protocol i.e Modified LEACH, achieves </a:t>
            </a:r>
            <a:r>
              <a:rPr lang="en-IN" dirty="0">
                <a:latin typeface="Times New Roman" pitchFamily="18" charset="0"/>
                <a:cs typeface="Times New Roman" pitchFamily="18" charset="0"/>
              </a:rPr>
              <a:t>load balancing and energy efficiency while also maintaining uniform </a:t>
            </a:r>
            <a:r>
              <a:rPr lang="en-IN" dirty="0" smtClean="0">
                <a:latin typeface="Times New Roman" pitchFamily="18" charset="0"/>
                <a:cs typeface="Times New Roman" pitchFamily="18" charset="0"/>
              </a:rPr>
              <a:t>clusters </a:t>
            </a:r>
            <a:r>
              <a:rPr lang="en-IN" dirty="0">
                <a:latin typeface="Times New Roman" pitchFamily="18" charset="0"/>
                <a:cs typeface="Times New Roman" pitchFamily="18" charset="0"/>
              </a:rPr>
              <a:t>with crisp </a:t>
            </a:r>
            <a:r>
              <a:rPr lang="en-IN" dirty="0" err="1" smtClean="0">
                <a:latin typeface="Times New Roman" pitchFamily="18" charset="0"/>
                <a:cs typeface="Times New Roman" pitchFamily="18" charset="0"/>
              </a:rPr>
              <a:t>boundaries.The</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proposed solution first forms initial clusters and later refurbishes the initial clusters based on a second best choice cluster head, wherever applicable. The results so obtained show a substantial improvement in network lifetime and node death rate as compared to other simulated </a:t>
            </a:r>
            <a:r>
              <a:rPr lang="en-IN" dirty="0" smtClean="0">
                <a:latin typeface="Times New Roman" pitchFamily="18" charset="0"/>
                <a:cs typeface="Times New Roman" pitchFamily="18" charset="0"/>
              </a:rPr>
              <a:t>method(LEACH).</a:t>
            </a:r>
            <a:endParaRPr lang="en-GB"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Index Terms: Sensor networks, energy efficiency, load balancing, network lifetime, uniform size clusters (USCs).</a:t>
            </a:r>
            <a:endParaRPr lang="en-GB"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Wireless sensor networks consist of a large number of spatially distributed autonomous sensor nodes deployed to monitor the physical environmental conditions [1]. Due to the highly resource constrained nature of a sensor node, a wireless sensor network needs to be well designed from energy conservation perspective [2]. In the literature, clustering methodology has been investigated to conserve the energy of sensor nodes in the deployed wireless sensor network. </a:t>
            </a:r>
            <a:r>
              <a:rPr lang="en-US" dirty="0" err="1">
                <a:latin typeface="Times New Roman" pitchFamily="18" charset="0"/>
                <a:cs typeface="Times New Roman" pitchFamily="18" charset="0"/>
              </a:rPr>
              <a:t>Heinzelman</a:t>
            </a:r>
            <a:r>
              <a:rPr lang="en-US" dirty="0">
                <a:latin typeface="Times New Roman" pitchFamily="18" charset="0"/>
                <a:cs typeface="Times New Roman" pitchFamily="18" charset="0"/>
              </a:rPr>
              <a:t> et al. [3] have proposed low-energy adaptive clustering hierarchy (LEACH) protocol, considered as the umbrella protocol for clustering approaches, to extend the network lifetime. LEACH states that the resultant clusters should be of same size to load balance the network for better energy consumption in nodes, which has been also emphasized by [4]–[6]. However, LEACH and its various variants do not guarantee the formation of equal size clusters due to the their random nature</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999829"/>
              </p:ext>
            </p:extLst>
          </p:nvPr>
        </p:nvGraphicFramePr>
        <p:xfrm>
          <a:off x="485330" y="1305860"/>
          <a:ext cx="10877630" cy="5177603"/>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Netw., vol. 144, pp. 89–110,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F. </a:t>
                      </a:r>
                      <a:r>
                        <a:rPr lang="en-GB" sz="1400" kern="1200" dirty="0" err="1" smtClean="0">
                          <a:solidFill>
                            <a:schemeClr val="tx1"/>
                          </a:solidFill>
                          <a:effectLst/>
                          <a:latin typeface="Times New Roman" pitchFamily="18" charset="0"/>
                          <a:ea typeface="+mn-ea"/>
                          <a:cs typeface="Times New Roman" pitchFamily="18" charset="0"/>
                        </a:rPr>
                        <a:t>Karray</a:t>
                      </a:r>
                      <a:r>
                        <a:rPr lang="en-GB" sz="1400" kern="1200" dirty="0" smtClean="0">
                          <a:solidFill>
                            <a:schemeClr val="tx1"/>
                          </a:solidFill>
                          <a:effectLst/>
                          <a:latin typeface="Times New Roman" pitchFamily="18" charset="0"/>
                          <a:ea typeface="+mn-ea"/>
                          <a:cs typeface="Times New Roman" pitchFamily="18" charset="0"/>
                        </a:rPr>
                        <a:t>, M. W. </a:t>
                      </a:r>
                      <a:r>
                        <a:rPr lang="en-GB" sz="1400" kern="1200" dirty="0" err="1" smtClean="0">
                          <a:solidFill>
                            <a:schemeClr val="tx1"/>
                          </a:solidFill>
                          <a:effectLst/>
                          <a:latin typeface="Times New Roman" pitchFamily="18" charset="0"/>
                          <a:ea typeface="+mn-ea"/>
                          <a:cs typeface="Times New Roman" pitchFamily="18" charset="0"/>
                        </a:rPr>
                        <a:t>Jmal</a:t>
                      </a:r>
                      <a:r>
                        <a:rPr lang="en-GB" sz="1400" kern="1200" dirty="0" smtClean="0">
                          <a:solidFill>
                            <a:schemeClr val="tx1"/>
                          </a:solidFill>
                          <a:effectLst/>
                          <a:latin typeface="Times New Roman" pitchFamily="18" charset="0"/>
                          <a:ea typeface="+mn-ea"/>
                          <a:cs typeface="Times New Roman" pitchFamily="18" charset="0"/>
                        </a:rPr>
                        <a:t>, A. Garcia-Ortiz, M. </a:t>
                      </a:r>
                      <a:r>
                        <a:rPr lang="en-GB" sz="1400" kern="1200" dirty="0" err="1" smtClean="0">
                          <a:solidFill>
                            <a:schemeClr val="tx1"/>
                          </a:solidFill>
                          <a:effectLst/>
                          <a:latin typeface="Times New Roman" pitchFamily="18" charset="0"/>
                          <a:ea typeface="+mn-ea"/>
                          <a:cs typeface="Times New Roman" pitchFamily="18" charset="0"/>
                        </a:rPr>
                        <a:t>Abid</a:t>
                      </a:r>
                      <a:r>
                        <a:rPr lang="en-GB" sz="1400" kern="1200" dirty="0" smtClean="0">
                          <a:solidFill>
                            <a:schemeClr val="tx1"/>
                          </a:solidFill>
                          <a:effectLst/>
                          <a:latin typeface="Times New Roman" pitchFamily="18" charset="0"/>
                          <a:ea typeface="+mn-ea"/>
                          <a:cs typeface="Times New Roman" pitchFamily="18" charset="0"/>
                        </a:rPr>
                        <a:t>, and A. M. Obeid</a:t>
                      </a:r>
                      <a:r>
                        <a:rPr lang="da-DK"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comprehensive survey on wireless sensor node hardware platforms."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WSN hardware platforms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2</a:t>
                      </a:r>
                    </a:p>
                  </a:txBody>
                  <a:tcPr anchor="ctr"/>
                </a:tc>
                <a:tc>
                  <a:txBody>
                    <a:bodyPr/>
                    <a:lstStyle/>
                    <a:p>
                      <a:pPr marL="0" algn="ctr" defTabSz="457200" rtl="0" eaLnBrk="1" latinLnBrk="0" hangingPunct="1"/>
                      <a:r>
                        <a:rPr lang="en-GB" sz="1400" kern="1200" dirty="0" err="1" smtClean="0">
                          <a:solidFill>
                            <a:schemeClr val="tx1"/>
                          </a:solidFill>
                          <a:effectLst/>
                          <a:latin typeface="Times New Roman" pitchFamily="18" charset="0"/>
                          <a:ea typeface="+mn-ea"/>
                          <a:cs typeface="Times New Roman" pitchFamily="18" charset="0"/>
                        </a:rPr>
                        <a:t>Comput</a:t>
                      </a:r>
                      <a:r>
                        <a:rPr lang="en-GB" sz="1400" kern="1200" dirty="0" smtClean="0">
                          <a:solidFill>
                            <a:schemeClr val="tx1"/>
                          </a:solidFill>
                          <a:effectLst/>
                          <a:latin typeface="Times New Roman" pitchFamily="18" charset="0"/>
                          <a:ea typeface="+mn-ea"/>
                          <a:cs typeface="Times New Roman" pitchFamily="18" charset="0"/>
                        </a:rPr>
                        <a:t>. </a:t>
                      </a:r>
                      <a:r>
                        <a:rPr lang="en-GB" sz="1400" kern="1200" dirty="0" err="1" smtClean="0">
                          <a:solidFill>
                            <a:schemeClr val="tx1"/>
                          </a:solidFill>
                          <a:effectLst/>
                          <a:latin typeface="Times New Roman" pitchFamily="18" charset="0"/>
                          <a:ea typeface="+mn-ea"/>
                          <a:cs typeface="Times New Roman" pitchFamily="18" charset="0"/>
                        </a:rPr>
                        <a:t>Netw</a:t>
                      </a:r>
                      <a:r>
                        <a:rPr lang="en-GB" sz="1400" kern="1200" dirty="0" smtClean="0">
                          <a:solidFill>
                            <a:schemeClr val="tx1"/>
                          </a:solidFill>
                          <a:effectLst/>
                          <a:latin typeface="Times New Roman" pitchFamily="18" charset="0"/>
                          <a:ea typeface="+mn-ea"/>
                          <a:cs typeface="Times New Roman" pitchFamily="18" charset="0"/>
                        </a:rPr>
                        <a:t>., vol. 180, 2020, Art. no. 107376.</a:t>
                      </a:r>
                      <a:r>
                        <a:rPr lang="en-US" sz="1400" kern="1200" dirty="0" smtClean="0">
                          <a:solidFill>
                            <a:schemeClr val="tx1"/>
                          </a:solidFill>
                          <a:effectLst/>
                          <a:latin typeface="Times New Roman" pitchFamily="18" charset="0"/>
                          <a:ea typeface="+mn-ea"/>
                          <a:cs typeface="Times New Roman" pitchFamily="18" charset="0"/>
                        </a:rPr>
                        <a:t>,</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A. Shahraki, A. Taherkordi, Ø. Haugen, and F. Eliassen,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“Clustering objectives in wireless sensor networks: A survey and research direction analysis,,”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3</a:t>
                      </a: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IEEE Trans. Wireless </a:t>
                      </a:r>
                      <a:r>
                        <a:rPr lang="en-GB" sz="1400" kern="1200" dirty="0" err="1" smtClean="0">
                          <a:solidFill>
                            <a:schemeClr val="tx1"/>
                          </a:solidFill>
                          <a:effectLst/>
                          <a:latin typeface="Times New Roman" pitchFamily="18" charset="0"/>
                          <a:ea typeface="+mn-ea"/>
                          <a:cs typeface="Times New Roman" pitchFamily="18" charset="0"/>
                        </a:rPr>
                        <a:t>Commun</a:t>
                      </a:r>
                      <a:r>
                        <a:rPr lang="en-GB" sz="1400" kern="1200" dirty="0" smtClean="0">
                          <a:solidFill>
                            <a:schemeClr val="tx1"/>
                          </a:solidFill>
                          <a:effectLst/>
                          <a:latin typeface="Times New Roman" pitchFamily="18" charset="0"/>
                          <a:ea typeface="+mn-ea"/>
                          <a:cs typeface="Times New Roman" pitchFamily="18" charset="0"/>
                        </a:rPr>
                        <a:t>., vol. 1, no. 4, pp. 660–670, Oct.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err="1" smtClean="0">
                          <a:solidFill>
                            <a:schemeClr val="tx1"/>
                          </a:solidFill>
                          <a:effectLst/>
                          <a:latin typeface="Times New Roman" pitchFamily="18" charset="0"/>
                          <a:ea typeface="+mn-ea"/>
                          <a:cs typeface="Times New Roman" pitchFamily="18" charset="0"/>
                        </a:rPr>
                        <a:t>Heinzelman</a:t>
                      </a:r>
                      <a:r>
                        <a:rPr lang="en-IN" sz="1400" kern="1200" dirty="0" smtClean="0">
                          <a:solidFill>
                            <a:schemeClr val="tx1"/>
                          </a:solidFill>
                          <a:effectLst/>
                          <a:latin typeface="Times New Roman" pitchFamily="18" charset="0"/>
                          <a:ea typeface="+mn-ea"/>
                          <a:cs typeface="Times New Roman" pitchFamily="18" charset="0"/>
                        </a:rPr>
                        <a:t>, Wendi </a:t>
                      </a:r>
                      <a:r>
                        <a:rPr lang="en-IN" sz="1400" kern="1200" dirty="0" err="1" smtClean="0">
                          <a:solidFill>
                            <a:schemeClr val="tx1"/>
                          </a:solidFill>
                          <a:effectLst/>
                          <a:latin typeface="Times New Roman" pitchFamily="18" charset="0"/>
                          <a:ea typeface="+mn-ea"/>
                          <a:cs typeface="Times New Roman" pitchFamily="18" charset="0"/>
                        </a:rPr>
                        <a:t>Rabiner</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Anantha</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Chandrakasan</a:t>
                      </a:r>
                      <a:r>
                        <a:rPr lang="en-IN" sz="1400" kern="1200" dirty="0" smtClean="0">
                          <a:solidFill>
                            <a:schemeClr val="tx1"/>
                          </a:solidFill>
                          <a:effectLst/>
                          <a:latin typeface="Times New Roman" pitchFamily="18" charset="0"/>
                          <a:ea typeface="+mn-ea"/>
                          <a:cs typeface="Times New Roman" pitchFamily="18" charset="0"/>
                        </a:rPr>
                        <a:t>, and </a:t>
                      </a:r>
                      <a:r>
                        <a:rPr lang="en-IN" sz="1400" kern="1200" dirty="0" err="1" smtClean="0">
                          <a:solidFill>
                            <a:schemeClr val="tx1"/>
                          </a:solidFill>
                          <a:effectLst/>
                          <a:latin typeface="Times New Roman" pitchFamily="18" charset="0"/>
                          <a:ea typeface="+mn-ea"/>
                          <a:cs typeface="Times New Roman" pitchFamily="18" charset="0"/>
                        </a:rPr>
                        <a:t>Hari</a:t>
                      </a:r>
                      <a:endParaRPr lang="en-IN" sz="1400" kern="1200" dirty="0" smtClean="0">
                        <a:solidFill>
                          <a:schemeClr val="tx1"/>
                        </a:solidFill>
                        <a:effectLst/>
                        <a:latin typeface="Times New Roman" pitchFamily="18" charset="0"/>
                        <a:ea typeface="+mn-ea"/>
                        <a:cs typeface="Times New Roman" pitchFamily="18" charset="0"/>
                      </a:endParaRPr>
                    </a:p>
                    <a:p>
                      <a:pPr marL="0" algn="ctr" defTabSz="457200" rtl="0" eaLnBrk="1" latinLnBrk="0" hangingPunct="1"/>
                      <a:r>
                        <a:rPr lang="en-IN" sz="1400" kern="1200" dirty="0" err="1" smtClean="0">
                          <a:solidFill>
                            <a:schemeClr val="tx1"/>
                          </a:solidFill>
                          <a:effectLst/>
                          <a:latin typeface="Times New Roman" pitchFamily="18" charset="0"/>
                          <a:ea typeface="+mn-ea"/>
                          <a:cs typeface="Times New Roman" pitchFamily="18" charset="0"/>
                        </a:rPr>
                        <a:t>Balakrishnan</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An application-specific protocol architecture for 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4</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Netw., vol. 38, no. 4, pp. 393–422,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I. </a:t>
                      </a:r>
                      <a:r>
                        <a:rPr lang="en-GB" sz="1400" kern="1200" dirty="0" err="1" smtClean="0">
                          <a:solidFill>
                            <a:schemeClr val="tx1"/>
                          </a:solidFill>
                          <a:effectLst/>
                          <a:latin typeface="Times New Roman" pitchFamily="18" charset="0"/>
                          <a:ea typeface="+mn-ea"/>
                          <a:cs typeface="Times New Roman" pitchFamily="18" charset="0"/>
                        </a:rPr>
                        <a:t>Akyildiz</a:t>
                      </a:r>
                      <a:r>
                        <a:rPr lang="en-GB" sz="1400" kern="1200" dirty="0" smtClean="0">
                          <a:solidFill>
                            <a:schemeClr val="tx1"/>
                          </a:solidFill>
                          <a:effectLst/>
                          <a:latin typeface="Times New Roman" pitchFamily="18" charset="0"/>
                          <a:ea typeface="+mn-ea"/>
                          <a:cs typeface="Times New Roman" pitchFamily="18" charset="0"/>
                        </a:rPr>
                        <a:t>, W. Su, Y. </a:t>
                      </a:r>
                      <a:r>
                        <a:rPr lang="en-GB" sz="1400" kern="1200" dirty="0" err="1" smtClean="0">
                          <a:solidFill>
                            <a:schemeClr val="tx1"/>
                          </a:solidFill>
                          <a:effectLst/>
                          <a:latin typeface="Times New Roman" pitchFamily="18" charset="0"/>
                          <a:ea typeface="+mn-ea"/>
                          <a:cs typeface="Times New Roman" pitchFamily="18" charset="0"/>
                        </a:rPr>
                        <a:t>Sankarasubramaniam</a:t>
                      </a:r>
                      <a:r>
                        <a:rPr lang="en-GB" sz="1400" kern="1200" dirty="0" smtClean="0">
                          <a:solidFill>
                            <a:schemeClr val="tx1"/>
                          </a:solidFill>
                          <a:effectLst/>
                          <a:latin typeface="Times New Roman" pitchFamily="18" charset="0"/>
                          <a:ea typeface="+mn-ea"/>
                          <a:cs typeface="Times New Roman" pitchFamily="18" charset="0"/>
                        </a:rPr>
                        <a:t>, and E. </a:t>
                      </a:r>
                      <a:r>
                        <a:rPr lang="en-GB" sz="1400" kern="1200" dirty="0" err="1" smtClean="0">
                          <a:solidFill>
                            <a:schemeClr val="tx1"/>
                          </a:solidFill>
                          <a:effectLst/>
                          <a:latin typeface="Times New Roman" pitchFamily="18" charset="0"/>
                          <a:ea typeface="+mn-ea"/>
                          <a:cs typeface="Times New Roman" pitchFamily="18" charset="0"/>
                        </a:rPr>
                        <a:t>Cayirci</a:t>
                      </a:r>
                      <a:r>
                        <a:rPr lang="en-GB"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““Wireless sensor networks: A survey</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survey of WSN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Wireless Pers.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vol. 82, no. 2, pp. 995–1012, May 2014.</a:t>
                      </a:r>
                      <a:r>
                        <a:rPr lang="nl-NL"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H. Shin, S. Moh, I. Chung, and M. Kang,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“Equal-size clustering for irregularly deployed wireless sensor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Equal size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fontScale="92500" lnSpcReduction="10000"/>
          </a:bodyPr>
          <a:lstStyle/>
          <a:p>
            <a:pPr>
              <a:lnSpc>
                <a:spcPct val="150000"/>
              </a:lnSpc>
              <a:buFont typeface="Wingdings" pitchFamily="2" charset="2"/>
              <a:buChar char="§"/>
            </a:pPr>
            <a:r>
              <a:rPr lang="en-US" sz="1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The operation of LEACH protocol consists of several rounds with two phases in each :Set-up Phase and Steady Phase</a:t>
            </a:r>
            <a:r>
              <a:rPr lang="en-US" sz="2000" dirty="0" smtClean="0">
                <a:latin typeface="Times New Roman" pitchFamily="18" charset="0"/>
                <a:cs typeface="Times New Roman" pitchFamily="18" charset="0"/>
              </a:rPr>
              <a:t>.</a:t>
            </a:r>
          </a:p>
          <a:p>
            <a:pPr>
              <a:lnSpc>
                <a:spcPct val="150000"/>
              </a:lnSpc>
              <a:buFont typeface="Wingdings" pitchFamily="2" charset="2"/>
              <a:buChar char="§"/>
            </a:pPr>
            <a:r>
              <a:rPr lang="en-US" sz="2000" dirty="0" smtClean="0">
                <a:latin typeface="Times New Roman" pitchFamily="18" charset="0"/>
                <a:cs typeface="Times New Roman" pitchFamily="18" charset="0"/>
              </a:rPr>
              <a:t>The Set-Up Phase where Cluster Heads are chosen and Cluster Formation are done. In steady state Phase the data transmission takes place between nodes to CH and CH to BS.</a:t>
            </a:r>
            <a:r>
              <a:rPr lang="en-IN" sz="2000" dirty="0" smtClean="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a:t>
            </a:r>
            <a:r>
              <a:rPr lang="en-IN" sz="2000" dirty="0">
                <a:latin typeface="Times New Roman" pitchFamily="18" charset="0"/>
                <a:cs typeface="Times New Roman" pitchFamily="18" charset="0"/>
              </a:rPr>
              <a:t>the chosen CHs, which is inefficient due to the lack of consideration fo</a:t>
            </a:r>
            <a:r>
              <a:rPr lang="en-IN" sz="2000" dirty="0" smtClean="0">
                <a:latin typeface="Times New Roman" pitchFamily="18" charset="0"/>
                <a:cs typeface="Times New Roman" pitchFamily="18" charset="0"/>
              </a:rPr>
              <a:t>r node residual energy.  Furthermore, prioritising CH selection results in the forming of complex clusters at each round, resulting in an increase in energy overhead due to cluster formation after each re-selection phase for CHs .</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419" y="5043055"/>
            <a:ext cx="6026726" cy="18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lvl="0" algn="just"/>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It does not guarantee the formation of </a:t>
            </a:r>
            <a:r>
              <a:rPr lang="en-IN" sz="1900" dirty="0" smtClean="0">
                <a:latin typeface="Times New Roman" pitchFamily="18" charset="0"/>
                <a:cs typeface="Times New Roman" pitchFamily="18" charset="0"/>
              </a:rPr>
              <a:t>uniform clusters</a:t>
            </a:r>
            <a:r>
              <a:rPr lang="en-IN" sz="1900" dirty="0">
                <a:latin typeface="Times New Roman" pitchFamily="18" charset="0"/>
                <a:cs typeface="Times New Roman" pitchFamily="18" charset="0"/>
              </a:rPr>
              <a:t>.</a:t>
            </a:r>
            <a:endParaRPr lang="en-GB" sz="1900" dirty="0">
              <a:latin typeface="Times New Roman" pitchFamily="18" charset="0"/>
              <a:cs typeface="Times New Roman" pitchFamily="18" charset="0"/>
            </a:endParaRPr>
          </a:p>
          <a:p>
            <a:pPr lvl="0" algn="just"/>
            <a:r>
              <a:rPr lang="en-IN" sz="1900" dirty="0" smtClean="0">
                <a:latin typeface="Times New Roman" pitchFamily="18" charset="0"/>
                <a:cs typeface="Times New Roman" pitchFamily="18" charset="0"/>
              </a:rPr>
              <a:t>LEACH </a:t>
            </a:r>
            <a:r>
              <a:rPr lang="en-IN" sz="1900" dirty="0">
                <a:latin typeface="Times New Roman" pitchFamily="18" charset="0"/>
                <a:cs typeface="Times New Roman" pitchFamily="18" charset="0"/>
              </a:rPr>
              <a:t>disregards the BS and cluster head geographical positions, energy consumption, which reduces network </a:t>
            </a:r>
            <a:r>
              <a:rPr lang="en-IN" sz="1900" dirty="0" smtClean="0">
                <a:latin typeface="Times New Roman" pitchFamily="18" charset="0"/>
                <a:cs typeface="Times New Roman" pitchFamily="18" charset="0"/>
              </a:rPr>
              <a:t>lifetime.</a:t>
            </a:r>
          </a:p>
          <a:p>
            <a:pPr lvl="0" algn="just"/>
            <a:r>
              <a:rPr lang="en-US" sz="1900" dirty="0" smtClean="0">
                <a:latin typeface="Times New Roman" pitchFamily="18" charset="0"/>
                <a:cs typeface="Times New Roman" pitchFamily="18" charset="0"/>
              </a:rPr>
              <a:t>It doesn’t </a:t>
            </a:r>
            <a:r>
              <a:rPr lang="en-US" sz="1900" dirty="0">
                <a:latin typeface="Times New Roman" pitchFamily="18" charset="0"/>
                <a:cs typeface="Times New Roman" pitchFamily="18" charset="0"/>
              </a:rPr>
              <a:t>achieve clusters with crisp </a:t>
            </a:r>
            <a:r>
              <a:rPr lang="en-US" sz="1900" dirty="0" smtClean="0">
                <a:latin typeface="Times New Roman" pitchFamily="18" charset="0"/>
                <a:cs typeface="Times New Roman" pitchFamily="18" charset="0"/>
              </a:rPr>
              <a:t>boundaries.</a:t>
            </a:r>
            <a:endParaRPr lang="en-GB" sz="1900" dirty="0">
              <a:latin typeface="Times New Roman" pitchFamily="18" charset="0"/>
              <a:cs typeface="Times New Roman" pitchFamily="18" charset="0"/>
            </a:endParaRPr>
          </a:p>
          <a:p>
            <a:pPr lvl="0" algn="just"/>
            <a:r>
              <a:rPr lang="en-IN" sz="1900" dirty="0" smtClean="0">
                <a:latin typeface="Times New Roman" pitchFamily="18" charset="0"/>
                <a:cs typeface="Times New Roman" pitchFamily="18" charset="0"/>
              </a:rPr>
              <a:t>We </a:t>
            </a:r>
            <a:r>
              <a:rPr lang="en-IN" sz="1900" dirty="0">
                <a:latin typeface="Times New Roman" pitchFamily="18" charset="0"/>
                <a:cs typeface="Times New Roman" pitchFamily="18" charset="0"/>
              </a:rPr>
              <a:t>have noticed that the cluster head missions are more than the ordinary nodes, so the cluster head consumes more energy than the </a:t>
            </a:r>
            <a:r>
              <a:rPr lang="en-IN" sz="1900" dirty="0" smtClean="0">
                <a:latin typeface="Times New Roman" pitchFamily="18" charset="0"/>
                <a:cs typeface="Times New Roman" pitchFamily="18" charset="0"/>
              </a:rPr>
              <a:t>others.</a:t>
            </a:r>
          </a:p>
          <a:p>
            <a:pPr lvl="0" algn="just"/>
            <a:r>
              <a:rPr lang="en-IN" sz="1900" dirty="0" smtClean="0">
                <a:latin typeface="Times New Roman" pitchFamily="18" charset="0"/>
                <a:cs typeface="Times New Roman" pitchFamily="18" charset="0"/>
              </a:rPr>
              <a:t>Network lifetime is less.</a:t>
            </a:r>
            <a:endParaRPr lang="en-GB" sz="2000" dirty="0"/>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r>
              <a:rPr lang="en-IN" sz="1900" dirty="0">
                <a:latin typeface="Times New Roman" pitchFamily="18" charset="0"/>
                <a:cs typeface="Times New Roman" pitchFamily="18" charset="0"/>
              </a:rPr>
              <a:t>The </a:t>
            </a:r>
            <a:r>
              <a:rPr lang="en-IN" sz="1900" dirty="0" smtClean="0">
                <a:latin typeface="Times New Roman" pitchFamily="18" charset="0"/>
                <a:cs typeface="Times New Roman" pitchFamily="18" charset="0"/>
              </a:rPr>
              <a:t>proposed Modified Leach approach </a:t>
            </a:r>
            <a:r>
              <a:rPr lang="en-IN" sz="1900" dirty="0">
                <a:latin typeface="Times New Roman" pitchFamily="18" charset="0"/>
                <a:cs typeface="Times New Roman" pitchFamily="18" charset="0"/>
              </a:rPr>
              <a:t>has the following three objectives: 1) to generate clusters of uniform size 2) to achieve clusters with crisp boundaries 3) longevity of the network lifetime</a:t>
            </a:r>
            <a:endParaRPr lang="en-GB" sz="1900" dirty="0">
              <a:latin typeface="Times New Roman" pitchFamily="18" charset="0"/>
              <a:cs typeface="Times New Roman" pitchFamily="18" charset="0"/>
            </a:endParaRPr>
          </a:p>
          <a:p>
            <a:pPr algn="just"/>
            <a:r>
              <a:rPr lang="en-IN" sz="1900" dirty="0">
                <a:latin typeface="Times New Roman" pitchFamily="18" charset="0"/>
                <a:cs typeface="Times New Roman" pitchFamily="18" charset="0"/>
              </a:rPr>
              <a:t>In the proposed solution, all the nodes are assigned with a cluster head as it happens in case of LEACH protocol, but there will be a few </a:t>
            </a:r>
            <a:r>
              <a:rPr lang="en-IN" sz="1900" dirty="0" err="1">
                <a:latin typeface="Times New Roman" pitchFamily="18" charset="0"/>
                <a:cs typeface="Times New Roman" pitchFamily="18" charset="0"/>
              </a:rPr>
              <a:t>unclustered</a:t>
            </a:r>
            <a:r>
              <a:rPr lang="en-IN" sz="1900" dirty="0">
                <a:latin typeface="Times New Roman" pitchFamily="18" charset="0"/>
                <a:cs typeface="Times New Roman" pitchFamily="18" charset="0"/>
              </a:rPr>
              <a:t> nodes because of threshold </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The idea of the cluster refurbish phase of the proposed solution is to allow extra nodes (MNs—</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of large clusters to join other clusters according to the second best choice of cluster </a:t>
            </a:r>
            <a:r>
              <a:rPr lang="en-IN" sz="1900" dirty="0" err="1" smtClean="0">
                <a:latin typeface="Times New Roman" pitchFamily="18" charset="0"/>
                <a:cs typeface="Times New Roman" pitchFamily="18" charset="0"/>
              </a:rPr>
              <a:t>heads,the</a:t>
            </a:r>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proposed solution has uniform size clusters (USCs); thus, the approach is named </a:t>
            </a:r>
            <a:r>
              <a:rPr lang="en-IN" sz="1900" dirty="0" smtClean="0">
                <a:latin typeface="Times New Roman" pitchFamily="18" charset="0"/>
                <a:cs typeface="Times New Roman" pitchFamily="18" charset="0"/>
              </a:rPr>
              <a:t>as Modified Leach), </a:t>
            </a:r>
            <a:r>
              <a:rPr lang="en-IN" sz="1900" dirty="0">
                <a:latin typeface="Times New Roman" pitchFamily="18" charset="0"/>
                <a:cs typeface="Times New Roman" pitchFamily="18" charset="0"/>
              </a:rPr>
              <a:t>along with reduced </a:t>
            </a:r>
            <a:r>
              <a:rPr lang="en-IN" sz="1900" dirty="0" err="1">
                <a:latin typeface="Times New Roman" pitchFamily="18" charset="0"/>
                <a:cs typeface="Times New Roman" pitchFamily="18" charset="0"/>
              </a:rPr>
              <a:t>intracluster</a:t>
            </a:r>
            <a:r>
              <a:rPr lang="en-IN" sz="1900" dirty="0">
                <a:latin typeface="Times New Roman" pitchFamily="18" charset="0"/>
                <a:cs typeface="Times New Roman" pitchFamily="18" charset="0"/>
              </a:rPr>
              <a:t> communication.</a:t>
            </a:r>
            <a:endParaRPr lang="en-GB" sz="19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2857383" y="3884209"/>
            <a:ext cx="5731510" cy="1042670"/>
          </a:xfrm>
          <a:prstGeom prst="rect">
            <a:avLst/>
          </a:prstGeom>
        </p:spPr>
      </p:pic>
      <p:sp>
        <p:nvSpPr>
          <p:cNvPr id="2" name="Rectangle 1"/>
          <p:cNvSpPr/>
          <p:nvPr/>
        </p:nvSpPr>
        <p:spPr>
          <a:xfrm>
            <a:off x="2630212" y="5358748"/>
            <a:ext cx="6205545" cy="428579"/>
          </a:xfrm>
          <a:prstGeom prst="rect">
            <a:avLst/>
          </a:prstGeom>
        </p:spPr>
        <p:txBody>
          <a:bodyPr wrap="none">
            <a:spAutoFit/>
          </a:bodyPr>
          <a:lstStyle/>
          <a:p>
            <a:pPr algn="ctr">
              <a:lnSpc>
                <a:spcPct val="115000"/>
              </a:lnSpc>
              <a:spcAft>
                <a:spcPts val="1000"/>
              </a:spcAft>
              <a:tabLst>
                <a:tab pos="814070" algn="l"/>
              </a:tabLst>
            </a:pPr>
            <a:r>
              <a:rPr lang="en-IN" sz="1900" dirty="0">
                <a:solidFill>
                  <a:schemeClr val="tx1">
                    <a:lumMod val="75000"/>
                    <a:lumOff val="25000"/>
                  </a:schemeClr>
                </a:solidFill>
                <a:latin typeface="Times New Roman" pitchFamily="18" charset="0"/>
                <a:cs typeface="Times New Roman" pitchFamily="18" charset="0"/>
              </a:rPr>
              <a:t>Fig. Sequence of operations in the </a:t>
            </a:r>
            <a:r>
              <a:rPr lang="en-IN" sz="1900" dirty="0" smtClean="0">
                <a:solidFill>
                  <a:schemeClr val="tx1">
                    <a:lumMod val="75000"/>
                    <a:lumOff val="25000"/>
                  </a:schemeClr>
                </a:solidFill>
                <a:latin typeface="Times New Roman" pitchFamily="18" charset="0"/>
                <a:cs typeface="Times New Roman" pitchFamily="18" charset="0"/>
              </a:rPr>
              <a:t>proposed Modified Leach. </a:t>
            </a:r>
            <a:endParaRPr lang="en-GB"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2" name="Picture 1"/>
          <p:cNvPicPr>
            <a:picLocks noChangeAspect="1"/>
          </p:cNvPicPr>
          <p:nvPr/>
        </p:nvPicPr>
        <p:blipFill>
          <a:blip r:embed="rId2"/>
          <a:stretch>
            <a:fillRect/>
          </a:stretch>
        </p:blipFill>
        <p:spPr>
          <a:xfrm>
            <a:off x="8607342" y="2835611"/>
            <a:ext cx="3584658" cy="4022389"/>
          </a:xfrm>
          <a:prstGeom prst="rect">
            <a:avLst/>
          </a:prstGeom>
        </p:spPr>
      </p:pic>
      <p:sp>
        <p:nvSpPr>
          <p:cNvPr id="6" name="Rectangle 5"/>
          <p:cNvSpPr/>
          <p:nvPr/>
        </p:nvSpPr>
        <p:spPr>
          <a:xfrm>
            <a:off x="997259" y="1459864"/>
            <a:ext cx="7325998" cy="3106107"/>
          </a:xfrm>
          <a:prstGeom prst="rect">
            <a:avLst/>
          </a:prstGeom>
        </p:spPr>
        <p:txBody>
          <a:bodyPr wrap="square">
            <a:spAutoFit/>
          </a:bodyPr>
          <a:lstStyle/>
          <a:p>
            <a:pPr algn="just">
              <a:lnSpc>
                <a:spcPct val="150000"/>
              </a:lnSpc>
            </a:pPr>
            <a:r>
              <a:rPr lang="en-IN" sz="1200" dirty="0">
                <a:latin typeface="Times New Roman" panose="02020603050405020304" pitchFamily="18" charset="0"/>
                <a:ea typeface="Calibri" panose="020F0502020204030204" pitchFamily="34" charset="0"/>
              </a:rPr>
              <a:t>Cluster head selection depends on the probabilistic approach as also performed by LEACH. In the initial cluster formation operation, all the nodes join the nearest cluster head. As a consequence of probabilistic cluster head selection and assigning the nodes to the nearest clusters head, clusters of different sizes exist after the completion of initial cluster formation operation like the LEACH approach.</a:t>
            </a:r>
          </a:p>
          <a:p>
            <a:pPr algn="just">
              <a:lnSpc>
                <a:spcPct val="150000"/>
              </a:lnSpc>
            </a:pPr>
            <a:r>
              <a:rPr lang="en-IN" sz="1200" dirty="0">
                <a:latin typeface="Times New Roman" panose="02020603050405020304" pitchFamily="18" charset="0"/>
                <a:ea typeface="Calibri" panose="020F0502020204030204" pitchFamily="34" charset="0"/>
              </a:rPr>
              <a:t>In the cluster refurbish operation of the proposed approach, clusters will be reorganized to obtain USCs with the goal of sending the nodes from the a large clusters to the other clusters according to the second best cluster head. First, the largest cluster among all clusters has been identified, and then, the distance between the MNs of the cluster and the rest of the cluster heads are calculated. This is done in order to find second best choice of cluster heads. The k-nodes [MN—</a:t>
            </a:r>
            <a:r>
              <a:rPr lang="en-IN" sz="1200" dirty="0" err="1">
                <a:latin typeface="Times New Roman" panose="02020603050405020304" pitchFamily="18" charset="0"/>
                <a:ea typeface="Calibri" panose="020F0502020204030204" pitchFamily="34" charset="0"/>
              </a:rPr>
              <a:t>Thcluster</a:t>
            </a:r>
            <a:r>
              <a:rPr lang="en-IN" sz="1200" dirty="0">
                <a:latin typeface="Times New Roman" panose="02020603050405020304" pitchFamily="18" charset="0"/>
                <a:ea typeface="Calibri" panose="020F0502020204030204" pitchFamily="34" charset="0"/>
              </a:rPr>
              <a:t>], which have least communication distance to other cluster heads, will be assigned to respective second best cluster heads. Consequently, nodes near the cluster boundary will be assigned to other cluster heads. Algorithm 1 explains the working of the cluster refurbish process.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2432</TotalTime>
  <Words>1914</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Proposed method:</vt:lpstr>
      <vt:lpstr>PowerPoint Presentation</vt:lpstr>
      <vt:lpstr>PowerPoint Presentation</vt:lpstr>
      <vt:lpstr>PowerPoint Presentation</vt:lpstr>
      <vt:lpstr>Advantages of Proposed method: </vt:lpstr>
      <vt:lpstr>Applications:</vt:lpstr>
      <vt:lpstr>Hardware and Software Requirements: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324</cp:revision>
  <dcterms:created xsi:type="dcterms:W3CDTF">2020-06-29T09:16:21Z</dcterms:created>
  <dcterms:modified xsi:type="dcterms:W3CDTF">2023-01-27T13:18:39Z</dcterms:modified>
</cp:coreProperties>
</file>