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6" r:id="rId1"/>
  </p:sldMasterIdLst>
  <p:notesMasterIdLst>
    <p:notesMasterId r:id="rId24"/>
  </p:notesMasterIdLst>
  <p:sldIdLst>
    <p:sldId id="256" r:id="rId2"/>
    <p:sldId id="257" r:id="rId3"/>
    <p:sldId id="258" r:id="rId4"/>
    <p:sldId id="259" r:id="rId5"/>
    <p:sldId id="276" r:id="rId6"/>
    <p:sldId id="262" r:id="rId7"/>
    <p:sldId id="263" r:id="rId8"/>
    <p:sldId id="282" r:id="rId9"/>
    <p:sldId id="283" r:id="rId10"/>
    <p:sldId id="265" r:id="rId11"/>
    <p:sldId id="273" r:id="rId12"/>
    <p:sldId id="280" r:id="rId13"/>
    <p:sldId id="285" r:id="rId14"/>
    <p:sldId id="272" r:id="rId15"/>
    <p:sldId id="271" r:id="rId16"/>
    <p:sldId id="270" r:id="rId17"/>
    <p:sldId id="269" r:id="rId18"/>
    <p:sldId id="277" r:id="rId19"/>
    <p:sldId id="284" r:id="rId20"/>
    <p:sldId id="268"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05" autoAdjust="0"/>
  </p:normalViewPr>
  <p:slideViewPr>
    <p:cSldViewPr snapToGrid="0">
      <p:cViewPr>
        <p:scale>
          <a:sx n="74" d="100"/>
          <a:sy n="74" d="100"/>
        </p:scale>
        <p:origin x="-582"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A186E1-6D76-43F3-B066-8D45A853950B}" type="datetimeFigureOut">
              <a:rPr lang="en-IN" smtClean="0"/>
              <a:t>30-05-2021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4560E-13E3-43C1-9A8C-2E40C647C542}" type="slidenum">
              <a:rPr lang="en-IN" smtClean="0"/>
              <a:t>‹#›</a:t>
            </a:fld>
            <a:endParaRPr lang="en-IN"/>
          </a:p>
        </p:txBody>
      </p:sp>
    </p:spTree>
    <p:extLst>
      <p:ext uri="{BB962C8B-B14F-4D97-AF65-F5344CB8AC3E}">
        <p14:creationId xmlns:p14="http://schemas.microsoft.com/office/powerpoint/2010/main" val="424916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A4560E-13E3-43C1-9A8C-2E40C647C542}" type="slidenum">
              <a:rPr lang="en-IN" smtClean="0"/>
              <a:t>6</a:t>
            </a:fld>
            <a:endParaRPr lang="en-IN"/>
          </a:p>
        </p:txBody>
      </p:sp>
    </p:spTree>
    <p:extLst>
      <p:ext uri="{BB962C8B-B14F-4D97-AF65-F5344CB8AC3E}">
        <p14:creationId xmlns:p14="http://schemas.microsoft.com/office/powerpoint/2010/main" val="324014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5/30/2021</a:t>
            </a:fld>
            <a:endParaRPr lang="en-US" dirty="0"/>
          </a:p>
        </p:txBody>
      </p:sp>
      <p:sp>
        <p:nvSpPr>
          <p:cNvPr id="9" name="Slide Number Placeholder 8"/>
          <p:cNvSpPr>
            <a:spLocks noGrp="1"/>
          </p:cNvSpPr>
          <p:nvPr>
            <p:ph type="sldNum" sz="quarter" idx="11"/>
          </p:nvPr>
        </p:nvSpPr>
        <p:spPr/>
        <p:txBody>
          <a:bodyPr/>
          <a:lstStyle/>
          <a:p>
            <a:fld id="{6D22F896-40B5-4ADD-8801-0D06FADFA09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D22F896-40B5-4ADD-8801-0D06FADFA095}"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48A87A34-81AB-432B-8DAE-1953F412C126}" type="datetimeFigureOut">
              <a:rPr lang="en-US" smtClean="0"/>
              <a:pPr/>
              <a:t>5/30/2021</a:t>
            </a:fld>
            <a:endParaRPr lang="en-US" dirty="0"/>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5682" y="2331076"/>
            <a:ext cx="5803164" cy="1558344"/>
          </a:xfrm>
        </p:spPr>
        <p:txBody>
          <a:bodyPr>
            <a:noAutofit/>
          </a:bodyPr>
          <a:lstStyle/>
          <a:p>
            <a:pPr algn="ctr"/>
            <a:r>
              <a:rPr lang="en-US" sz="3600" dirty="0">
                <a:solidFill>
                  <a:srgbClr val="0070C0"/>
                </a:solidFill>
                <a:latin typeface="Times New Roman" pitchFamily="18" charset="0"/>
                <a:cs typeface="Times New Roman" pitchFamily="18" charset="0"/>
              </a:rPr>
              <a:t>ECG BIOMETRIC AUTHENTICATION: A COMPARATIVE ANALYSIS</a:t>
            </a:r>
            <a:r>
              <a:rPr lang="en-US" sz="3600" b="1" dirty="0" smtClean="0">
                <a:solidFill>
                  <a:srgbClr val="0070C0"/>
                </a:solidFill>
                <a:latin typeface="Times New Roman" panose="02020603050405020304" pitchFamily="18" charset="0"/>
                <a:cs typeface="Times New Roman" panose="02020603050405020304" pitchFamily="18" charset="0"/>
              </a:rPr>
              <a:t> </a:t>
            </a:r>
            <a:endParaRPr lang="en-IN" sz="3600" dirty="0">
              <a:solidFill>
                <a:srgbClr val="0070C0"/>
              </a:solidFill>
              <a:latin typeface="Times New Roman" pitchFamily="18" charset="0"/>
              <a:cs typeface="Times New Roman" pitchFamily="18" charset="0"/>
            </a:endParaRPr>
          </a:p>
        </p:txBody>
      </p:sp>
      <p:sp>
        <p:nvSpPr>
          <p:cNvPr id="6" name="Rounded Rectangle 5"/>
          <p:cNvSpPr/>
          <p:nvPr/>
        </p:nvSpPr>
        <p:spPr>
          <a:xfrm>
            <a:off x="1057392" y="559762"/>
            <a:ext cx="3536578" cy="802193"/>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Domain: Matlab</a:t>
            </a:r>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Technology: </a:t>
            </a:r>
            <a:r>
              <a:rPr lang="en-US" sz="2000" b="1" dirty="0" smtClean="0">
                <a:solidFill>
                  <a:schemeClr val="tx1"/>
                </a:solidFill>
                <a:latin typeface="Times New Roman" panose="02020603050405020304" pitchFamily="18" charset="0"/>
                <a:cs typeface="Times New Roman" panose="02020603050405020304" pitchFamily="18" charset="0"/>
              </a:rPr>
              <a:t>Image processing</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697118" y="580461"/>
            <a:ext cx="1400175" cy="465455"/>
          </a:xfrm>
          <a:prstGeom prst="rect">
            <a:avLst/>
          </a:prstGeom>
        </p:spPr>
      </p:pic>
    </p:spTree>
    <p:extLst>
      <p:ext uri="{BB962C8B-B14F-4D97-AF65-F5344CB8AC3E}">
        <p14:creationId xmlns:p14="http://schemas.microsoft.com/office/powerpoint/2010/main" val="174819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49577"/>
            <a:ext cx="10364451" cy="712741"/>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Disadvantages</a:t>
            </a:r>
            <a:endParaRPr lang="en-US" sz="2400" dirty="0">
              <a:solidFill>
                <a:srgbClr val="0070C0"/>
              </a:solidFill>
            </a:endParaRPr>
          </a:p>
        </p:txBody>
      </p:sp>
      <p:sp>
        <p:nvSpPr>
          <p:cNvPr id="3" name="Content Placeholder 2"/>
          <p:cNvSpPr>
            <a:spLocks noGrp="1"/>
          </p:cNvSpPr>
          <p:nvPr>
            <p:ph idx="1"/>
          </p:nvPr>
        </p:nvSpPr>
        <p:spPr>
          <a:xfrm>
            <a:off x="1016012" y="1221598"/>
            <a:ext cx="9695543" cy="4942755"/>
          </a:xfrm>
        </p:spPr>
        <p:txBody>
          <a:bodyPr/>
          <a:lstStyle/>
          <a:p>
            <a:pPr algn="just">
              <a:lnSpc>
                <a:spcPct val="150000"/>
              </a:lnSpc>
              <a:buFont typeface="Wingdings" pitchFamily="2" charset="2"/>
              <a:buChar char="§"/>
            </a:pPr>
            <a:r>
              <a:rPr lang="en-US" sz="2000" b="0" dirty="0">
                <a:latin typeface="Times New Roman" pitchFamily="18" charset="0"/>
                <a:cs typeface="Times New Roman" pitchFamily="18" charset="0"/>
              </a:rPr>
              <a:t>Choosing a “good” kernel function is not easy.</a:t>
            </a:r>
            <a:endParaRPr lang="en-IN" sz="2000" b="0" dirty="0">
              <a:latin typeface="Times New Roman" pitchFamily="18" charset="0"/>
              <a:cs typeface="Times New Roman" pitchFamily="18" charset="0"/>
            </a:endParaRPr>
          </a:p>
          <a:p>
            <a:pPr algn="just">
              <a:lnSpc>
                <a:spcPct val="150000"/>
              </a:lnSpc>
              <a:buFont typeface="Wingdings" pitchFamily="2" charset="2"/>
              <a:buChar char="§"/>
            </a:pPr>
            <a:r>
              <a:rPr lang="en-US" sz="2000" b="0" dirty="0">
                <a:latin typeface="Times New Roman" pitchFamily="18" charset="0"/>
                <a:cs typeface="Times New Roman" pitchFamily="18" charset="0"/>
              </a:rPr>
              <a:t>Long training time for large datasets.</a:t>
            </a:r>
            <a:endParaRPr lang="en-IN" sz="2000" b="0" dirty="0">
              <a:latin typeface="Times New Roman" pitchFamily="18" charset="0"/>
              <a:cs typeface="Times New Roman" pitchFamily="18" charset="0"/>
            </a:endParaRPr>
          </a:p>
          <a:p>
            <a:pPr algn="just">
              <a:lnSpc>
                <a:spcPct val="150000"/>
              </a:lnSpc>
              <a:buFont typeface="Wingdings" pitchFamily="2" charset="2"/>
              <a:buChar char="§"/>
            </a:pPr>
            <a:r>
              <a:rPr lang="en-US" sz="2000" b="0" dirty="0">
                <a:latin typeface="Times New Roman" pitchFamily="18" charset="0"/>
                <a:cs typeface="Times New Roman" pitchFamily="18" charset="0"/>
              </a:rPr>
              <a:t>Difficult to understand and interpret the final model, variable weights and individual impact.</a:t>
            </a:r>
            <a:endParaRPr lang="en-IN" sz="2000" b="0" dirty="0">
              <a:latin typeface="Times New Roman" pitchFamily="18" charset="0"/>
              <a:cs typeface="Times New Roman" pitchFamily="18" charset="0"/>
            </a:endParaRPr>
          </a:p>
          <a:p>
            <a:pPr marL="0" lvl="0" indent="0" algn="just">
              <a:lnSpc>
                <a:spcPct val="150000"/>
              </a:lnSpc>
            </a:pPr>
            <a:endParaRPr lang="en-IN" sz="2000" b="0" dirty="0" smtClean="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68667" y="507302"/>
            <a:ext cx="1400175" cy="465455"/>
          </a:xfrm>
          <a:prstGeom prst="rect">
            <a:avLst/>
          </a:prstGeom>
        </p:spPr>
      </p:pic>
    </p:spTree>
    <p:extLst>
      <p:ext uri="{BB962C8B-B14F-4D97-AF65-F5344CB8AC3E}">
        <p14:creationId xmlns:p14="http://schemas.microsoft.com/office/powerpoint/2010/main" val="289226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517" y="347443"/>
            <a:ext cx="10364451" cy="672401"/>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Proposed method</a:t>
            </a:r>
            <a:endParaRPr lang="en-US" sz="2400" dirty="0">
              <a:solidFill>
                <a:srgbClr val="00B0F0"/>
              </a:solidFill>
            </a:endParaRPr>
          </a:p>
        </p:txBody>
      </p:sp>
      <p:sp>
        <p:nvSpPr>
          <p:cNvPr id="3" name="Content Placeholder 2"/>
          <p:cNvSpPr>
            <a:spLocks noGrp="1"/>
          </p:cNvSpPr>
          <p:nvPr>
            <p:ph idx="1"/>
          </p:nvPr>
        </p:nvSpPr>
        <p:spPr>
          <a:xfrm>
            <a:off x="1146221" y="1197735"/>
            <a:ext cx="10087212" cy="5258561"/>
          </a:xfrm>
        </p:spPr>
        <p:txBody>
          <a:bodyPr>
            <a:normAutofit/>
          </a:bodyPr>
          <a:lstStyle/>
          <a:p>
            <a:pPr marL="180340" algn="just">
              <a:lnSpc>
                <a:spcPct val="150000"/>
              </a:lnSpc>
              <a:spcAft>
                <a:spcPts val="0"/>
              </a:spcAft>
            </a:pPr>
            <a:r>
              <a:rPr lang="en-US" sz="2000" b="0" cap="none" dirty="0" smtClean="0">
                <a:latin typeface="Times New Roman" panose="02020603050405020304" pitchFamily="18" charset="0"/>
                <a:cs typeface="Times New Roman" panose="02020603050405020304" pitchFamily="18" charset="0"/>
              </a:rPr>
              <a:t> </a:t>
            </a:r>
            <a:r>
              <a:rPr lang="en-US" sz="2000" dirty="0">
                <a:latin typeface="Times New Roman"/>
                <a:ea typeface="Calibri"/>
                <a:cs typeface="Times New Roman"/>
              </a:rPr>
              <a:t>The below diagram represent the block diagram of the proposed method</a:t>
            </a:r>
            <a:r>
              <a:rPr lang="en-US" sz="2000" dirty="0" smtClean="0">
                <a:latin typeface="Times New Roman"/>
                <a:ea typeface="Calibri"/>
                <a:cs typeface="Times New Roman"/>
              </a:rPr>
              <a:t>.</a:t>
            </a:r>
          </a:p>
          <a:p>
            <a:pPr marL="180340" algn="just">
              <a:lnSpc>
                <a:spcPct val="150000"/>
              </a:lnSpc>
              <a:spcAft>
                <a:spcPts val="0"/>
              </a:spcAft>
            </a:pPr>
            <a:endParaRPr lang="en-US" sz="2000" dirty="0">
              <a:latin typeface="Times New Roman"/>
              <a:ea typeface="Calibri"/>
              <a:cs typeface="Times New Roman"/>
            </a:endParaRPr>
          </a:p>
          <a:p>
            <a:pPr marL="180340" algn="just">
              <a:lnSpc>
                <a:spcPct val="150000"/>
              </a:lnSpc>
              <a:spcAft>
                <a:spcPts val="0"/>
              </a:spcAft>
            </a:pPr>
            <a:endParaRPr lang="en-US" sz="2000" dirty="0" smtClean="0">
              <a:latin typeface="Times New Roman"/>
              <a:ea typeface="Calibri"/>
              <a:cs typeface="Times New Roman"/>
            </a:endParaRPr>
          </a:p>
          <a:p>
            <a:pPr marL="180340" algn="just">
              <a:lnSpc>
                <a:spcPct val="150000"/>
              </a:lnSpc>
              <a:spcAft>
                <a:spcPts val="0"/>
              </a:spcAft>
            </a:pPr>
            <a:endParaRPr lang="en-US" sz="1800" dirty="0">
              <a:latin typeface="Times New Roman"/>
              <a:ea typeface="Calibri"/>
              <a:cs typeface="Times New Roman"/>
            </a:endParaRPr>
          </a:p>
          <a:p>
            <a:pPr marL="180340" algn="just">
              <a:lnSpc>
                <a:spcPct val="150000"/>
              </a:lnSpc>
              <a:spcAft>
                <a:spcPts val="0"/>
              </a:spcAft>
            </a:pPr>
            <a:endParaRPr lang="en-US" sz="1800" dirty="0" smtClean="0">
              <a:latin typeface="Times New Roman"/>
              <a:ea typeface="Calibri"/>
              <a:cs typeface="Times New Roman"/>
            </a:endParaRPr>
          </a:p>
          <a:p>
            <a:pPr marL="180340" algn="just">
              <a:lnSpc>
                <a:spcPct val="150000"/>
              </a:lnSpc>
              <a:spcAft>
                <a:spcPts val="0"/>
              </a:spcAft>
            </a:pPr>
            <a:endParaRPr lang="en-US" sz="1800" dirty="0">
              <a:latin typeface="Times New Roman"/>
              <a:ea typeface="Calibri"/>
              <a:cs typeface="Times New Roman"/>
            </a:endParaRPr>
          </a:p>
          <a:p>
            <a:pPr marL="180340" algn="just">
              <a:lnSpc>
                <a:spcPct val="150000"/>
              </a:lnSpc>
              <a:spcAft>
                <a:spcPts val="0"/>
              </a:spcAft>
            </a:pPr>
            <a:endParaRPr lang="en-US" sz="1800" dirty="0" smtClean="0">
              <a:latin typeface="Times New Roman"/>
              <a:ea typeface="Calibri"/>
              <a:cs typeface="Times New Roman"/>
            </a:endParaRPr>
          </a:p>
          <a:p>
            <a:pPr marL="180340" algn="just">
              <a:lnSpc>
                <a:spcPct val="150000"/>
              </a:lnSpc>
              <a:spcAft>
                <a:spcPts val="0"/>
              </a:spcAft>
            </a:pPr>
            <a:endParaRPr lang="en-US" sz="1800" dirty="0">
              <a:latin typeface="Times New Roman"/>
              <a:ea typeface="Calibri"/>
              <a:cs typeface="Times New Roman"/>
            </a:endParaRPr>
          </a:p>
          <a:p>
            <a:pPr marL="180340" algn="just">
              <a:lnSpc>
                <a:spcPct val="150000"/>
              </a:lnSpc>
              <a:spcAft>
                <a:spcPts val="0"/>
              </a:spcAft>
            </a:pPr>
            <a:endParaRPr lang="en-US" sz="1800" dirty="0" smtClean="0">
              <a:latin typeface="Times New Roman"/>
              <a:ea typeface="Calibri"/>
              <a:cs typeface="Times New Roman"/>
            </a:endParaRPr>
          </a:p>
          <a:p>
            <a:pPr marL="0" indent="0" algn="ctr">
              <a:lnSpc>
                <a:spcPct val="150000"/>
              </a:lnSpc>
              <a:spcAft>
                <a:spcPts val="0"/>
              </a:spcAft>
              <a:buNone/>
            </a:pPr>
            <a:r>
              <a:rPr lang="en-US" sz="1800" dirty="0">
                <a:latin typeface="Times New Roman"/>
                <a:ea typeface="Calibri"/>
                <a:cs typeface="Times New Roman"/>
              </a:rPr>
              <a:t>Figure: Block diagram of proposed method.</a:t>
            </a:r>
            <a:endParaRPr lang="en-IN" sz="1800" dirty="0">
              <a:latin typeface="Calibri"/>
              <a:ea typeface="Calibri"/>
              <a:cs typeface="Times New Roman"/>
            </a:endParaRPr>
          </a:p>
          <a:p>
            <a:pPr marL="0" indent="0" algn="just">
              <a:lnSpc>
                <a:spcPct val="150000"/>
              </a:lnSpc>
              <a:spcAft>
                <a:spcPts val="0"/>
              </a:spcAft>
              <a:buNone/>
            </a:pPr>
            <a:endParaRPr lang="en-IN" sz="1800" dirty="0">
              <a:latin typeface="Calibri"/>
              <a:ea typeface="Calibri"/>
              <a:cs typeface="Times New Roman"/>
            </a:endParaRPr>
          </a:p>
          <a:p>
            <a:pPr marL="0" indent="0" algn="just">
              <a:lnSpc>
                <a:spcPct val="150000"/>
              </a:lnSpc>
              <a:buNone/>
            </a:pPr>
            <a:endParaRPr lang="en-US" sz="2000"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491394" y="494423"/>
            <a:ext cx="1400175" cy="465455"/>
          </a:xfrm>
          <a:prstGeom prst="rect">
            <a:avLst/>
          </a:prstGeom>
        </p:spPr>
      </p:pic>
      <p:pic>
        <p:nvPicPr>
          <p:cNvPr id="6" name="Picture 5"/>
          <p:cNvPicPr/>
          <p:nvPr/>
        </p:nvPicPr>
        <p:blipFill>
          <a:blip r:embed="rId3"/>
          <a:stretch>
            <a:fillRect/>
          </a:stretch>
        </p:blipFill>
        <p:spPr>
          <a:xfrm>
            <a:off x="3837904" y="1931830"/>
            <a:ext cx="4153571" cy="3516469"/>
          </a:xfrm>
          <a:prstGeom prst="rect">
            <a:avLst/>
          </a:prstGeom>
        </p:spPr>
      </p:pic>
    </p:spTree>
    <p:extLst>
      <p:ext uri="{BB962C8B-B14F-4D97-AF65-F5344CB8AC3E}">
        <p14:creationId xmlns:p14="http://schemas.microsoft.com/office/powerpoint/2010/main" val="86548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410" y="286320"/>
            <a:ext cx="10364451" cy="672401"/>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Proposed method</a:t>
            </a:r>
            <a:endParaRPr lang="en-US" sz="2400" dirty="0">
              <a:solidFill>
                <a:srgbClr val="00B0F0"/>
              </a:solidFill>
            </a:endParaRPr>
          </a:p>
        </p:txBody>
      </p:sp>
      <p:sp>
        <p:nvSpPr>
          <p:cNvPr id="3" name="Content Placeholder 2"/>
          <p:cNvSpPr>
            <a:spLocks noGrp="1"/>
          </p:cNvSpPr>
          <p:nvPr>
            <p:ph idx="1"/>
          </p:nvPr>
        </p:nvSpPr>
        <p:spPr>
          <a:xfrm>
            <a:off x="570481" y="1250579"/>
            <a:ext cx="10218057" cy="5271245"/>
          </a:xfrm>
        </p:spPr>
        <p:txBody>
          <a:bodyPr>
            <a:normAutofit/>
          </a:bodyPr>
          <a:lstStyle/>
          <a:p>
            <a:pPr lvl="0" algn="just">
              <a:lnSpc>
                <a:spcPct val="150000"/>
              </a:lnSpc>
              <a:buFont typeface="Wingdings" pitchFamily="2" charset="2"/>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a:ea typeface="Calibri"/>
              </a:rPr>
              <a:t>This proposed method is implemented to protect the data and devices securely. We use ECG based dataset for authentication which is collected from the given paper. </a:t>
            </a:r>
            <a:endParaRPr lang="en-US" sz="2000" dirty="0" smtClean="0">
              <a:latin typeface="Times New Roman"/>
              <a:ea typeface="Calibri"/>
            </a:endParaRPr>
          </a:p>
          <a:p>
            <a:pPr lvl="0" algn="just">
              <a:lnSpc>
                <a:spcPct val="150000"/>
              </a:lnSpc>
              <a:buFont typeface="Wingdings" pitchFamily="2" charset="2"/>
              <a:buChar char="§"/>
            </a:pPr>
            <a:r>
              <a:rPr lang="en-US" sz="2000" dirty="0" smtClean="0">
                <a:latin typeface="Times New Roman"/>
                <a:ea typeface="Calibri"/>
              </a:rPr>
              <a:t>We </a:t>
            </a:r>
            <a:r>
              <a:rPr lang="en-US" sz="2000" dirty="0">
                <a:latin typeface="Times New Roman"/>
                <a:ea typeface="Calibri"/>
              </a:rPr>
              <a:t>have enrollment and verification stages. The signal is plotted form this given database. Then we apply the IIR butterworth filter for filtering </a:t>
            </a:r>
            <a:r>
              <a:rPr lang="en-US" sz="2000" dirty="0" smtClean="0">
                <a:latin typeface="Times New Roman"/>
                <a:ea typeface="Calibri"/>
              </a:rPr>
              <a:t>operation.</a:t>
            </a:r>
          </a:p>
          <a:p>
            <a:pPr lvl="0" algn="just">
              <a:lnSpc>
                <a:spcPct val="150000"/>
              </a:lnSpc>
              <a:buFont typeface="Wingdings" pitchFamily="2" charset="2"/>
              <a:buChar char="§"/>
            </a:pPr>
            <a:r>
              <a:rPr lang="en-US" sz="2000" dirty="0">
                <a:latin typeface="Times New Roman"/>
                <a:ea typeface="Calibri"/>
              </a:rPr>
              <a:t>This type of </a:t>
            </a:r>
            <a:r>
              <a:rPr lang="en-US" sz="2000" dirty="0">
                <a:latin typeface="Times New Roman"/>
                <a:ea typeface="Calibri"/>
                <a:cs typeface="Times New Roman"/>
              </a:rPr>
              <a:t>signal processing filter</a:t>
            </a:r>
            <a:r>
              <a:rPr lang="en-US" sz="2000" dirty="0">
                <a:latin typeface="Times New Roman"/>
                <a:ea typeface="Calibri"/>
              </a:rPr>
              <a:t> designed to have a </a:t>
            </a:r>
            <a:r>
              <a:rPr lang="en-US" sz="2000" dirty="0">
                <a:latin typeface="Times New Roman"/>
                <a:ea typeface="Calibri"/>
                <a:cs typeface="Times New Roman"/>
              </a:rPr>
              <a:t>frequency response</a:t>
            </a:r>
            <a:r>
              <a:rPr lang="en-US" sz="2000" dirty="0">
                <a:latin typeface="Times New Roman"/>
                <a:ea typeface="Calibri"/>
              </a:rPr>
              <a:t> as flat as possible in the </a:t>
            </a:r>
            <a:r>
              <a:rPr lang="en-US" sz="2000" dirty="0" smtClean="0">
                <a:latin typeface="Times New Roman"/>
                <a:ea typeface="Calibri"/>
                <a:cs typeface="Times New Roman"/>
              </a:rPr>
              <a:t>pass band</a:t>
            </a:r>
            <a:r>
              <a:rPr lang="en-US" sz="2000" dirty="0" smtClean="0">
                <a:latin typeface="Times New Roman"/>
                <a:ea typeface="Calibri"/>
              </a:rPr>
              <a:t>.  </a:t>
            </a:r>
            <a:r>
              <a:rPr lang="en-US" sz="2000" dirty="0">
                <a:latin typeface="Times New Roman"/>
                <a:ea typeface="Calibri"/>
              </a:rPr>
              <a:t>It is also referred to as a maximally flat magnitude filter</a:t>
            </a:r>
            <a:r>
              <a:rPr lang="en-US" sz="2000" dirty="0" smtClean="0">
                <a:latin typeface="Times New Roman"/>
                <a:ea typeface="Calibri"/>
              </a:rPr>
              <a:t>.</a:t>
            </a:r>
          </a:p>
          <a:p>
            <a:pPr lvl="0" algn="just">
              <a:lnSpc>
                <a:spcPct val="150000"/>
              </a:lnSpc>
              <a:buFont typeface="Wingdings" pitchFamily="2" charset="2"/>
              <a:buChar char="§"/>
            </a:pPr>
            <a:r>
              <a:rPr lang="en-US" sz="2000" dirty="0">
                <a:latin typeface="Times New Roman"/>
                <a:ea typeface="Calibri"/>
              </a:rPr>
              <a:t>Butterworth showed that successively closer approximations were obtained with increasing numbers of filter elements of the right values.</a:t>
            </a:r>
            <a:endParaRPr lang="en-US" sz="2000" b="0"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04272" y="391392"/>
            <a:ext cx="1400175" cy="465455"/>
          </a:xfrm>
          <a:prstGeom prst="rect">
            <a:avLst/>
          </a:prstGeom>
        </p:spPr>
      </p:pic>
    </p:spTree>
    <p:extLst>
      <p:ext uri="{BB962C8B-B14F-4D97-AF65-F5344CB8AC3E}">
        <p14:creationId xmlns:p14="http://schemas.microsoft.com/office/powerpoint/2010/main" val="325964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410" y="286320"/>
            <a:ext cx="10364451" cy="672401"/>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Proposed method</a:t>
            </a:r>
            <a:endParaRPr lang="en-US" sz="2400" dirty="0">
              <a:solidFill>
                <a:srgbClr val="00B0F0"/>
              </a:solidFill>
            </a:endParaRPr>
          </a:p>
        </p:txBody>
      </p:sp>
      <p:sp>
        <p:nvSpPr>
          <p:cNvPr id="3" name="Content Placeholder 2"/>
          <p:cNvSpPr>
            <a:spLocks noGrp="1"/>
          </p:cNvSpPr>
          <p:nvPr>
            <p:ph idx="1"/>
          </p:nvPr>
        </p:nvSpPr>
        <p:spPr>
          <a:xfrm>
            <a:off x="412124" y="1024272"/>
            <a:ext cx="10702342" cy="5271245"/>
          </a:xfrm>
        </p:spPr>
        <p:txBody>
          <a:bodyPr>
            <a:normAutofit/>
          </a:bodyPr>
          <a:lstStyle/>
          <a:p>
            <a:pPr marL="180340" algn="just">
              <a:lnSpc>
                <a:spcPct val="150000"/>
              </a:lnSpc>
              <a:spcAft>
                <a:spcPts val="0"/>
              </a:spcAft>
            </a:pPr>
            <a:r>
              <a:rPr lang="en-US" sz="2000" dirty="0" smtClean="0">
                <a:latin typeface="Times New Roman" panose="02020603050405020304" pitchFamily="18" charset="0"/>
                <a:cs typeface="Times New Roman" panose="02020603050405020304" pitchFamily="18" charset="0"/>
              </a:rPr>
              <a:t> </a:t>
            </a:r>
            <a:r>
              <a:rPr lang="en-US" dirty="0">
                <a:latin typeface="Times New Roman"/>
                <a:ea typeface="Calibri"/>
                <a:cs typeface="Times New Roman"/>
              </a:rPr>
              <a:t>Non fiducial is used for feature extraction. </a:t>
            </a:r>
            <a:r>
              <a:rPr lang="en-IN" dirty="0">
                <a:latin typeface="Times New Roman"/>
                <a:ea typeface="Calibri"/>
                <a:cs typeface="Times New Roman"/>
              </a:rPr>
              <a:t>Daubechies wavelet is applied in two phases. </a:t>
            </a:r>
            <a:r>
              <a:rPr lang="en-US" dirty="0">
                <a:latin typeface="Times New Roman"/>
                <a:ea typeface="Calibri"/>
              </a:rPr>
              <a:t>The Daubechies wavelets, based on the work of </a:t>
            </a:r>
            <a:r>
              <a:rPr lang="en-US" dirty="0">
                <a:latin typeface="Times New Roman"/>
                <a:ea typeface="Calibri"/>
                <a:cs typeface="Times New Roman"/>
              </a:rPr>
              <a:t>Ingrid Daubechies</a:t>
            </a:r>
            <a:r>
              <a:rPr lang="en-US" dirty="0">
                <a:latin typeface="Times New Roman"/>
                <a:ea typeface="Calibri"/>
              </a:rPr>
              <a:t>, </a:t>
            </a:r>
            <a:r>
              <a:rPr lang="en-US" dirty="0" smtClean="0">
                <a:latin typeface="Times New Roman"/>
                <a:ea typeface="Calibri"/>
                <a:cs typeface="Times New Roman"/>
              </a:rPr>
              <a:t>orthogonal </a:t>
            </a:r>
            <a:r>
              <a:rPr lang="en-US" dirty="0">
                <a:latin typeface="Times New Roman"/>
                <a:ea typeface="Calibri"/>
                <a:cs typeface="Times New Roman"/>
              </a:rPr>
              <a:t>wavelets</a:t>
            </a:r>
            <a:r>
              <a:rPr lang="en-US" dirty="0">
                <a:latin typeface="Times New Roman"/>
                <a:ea typeface="Calibri"/>
              </a:rPr>
              <a:t> defining a </a:t>
            </a:r>
            <a:r>
              <a:rPr lang="en-US" dirty="0">
                <a:latin typeface="Times New Roman"/>
                <a:ea typeface="Calibri"/>
                <a:cs typeface="Times New Roman"/>
              </a:rPr>
              <a:t>discrete wavelet transform</a:t>
            </a:r>
            <a:r>
              <a:rPr lang="en-US" dirty="0">
                <a:latin typeface="Times New Roman"/>
                <a:ea typeface="Calibri"/>
              </a:rPr>
              <a:t> and characterized by a maximal number of vanishing </a:t>
            </a:r>
            <a:r>
              <a:rPr lang="en-US" dirty="0">
                <a:latin typeface="Times New Roman"/>
                <a:ea typeface="Calibri"/>
                <a:cs typeface="Times New Roman"/>
              </a:rPr>
              <a:t>moments</a:t>
            </a:r>
            <a:r>
              <a:rPr lang="en-US" dirty="0">
                <a:latin typeface="Times New Roman"/>
                <a:ea typeface="Calibri"/>
              </a:rPr>
              <a:t> for some given </a:t>
            </a:r>
            <a:r>
              <a:rPr lang="en-US" dirty="0">
                <a:latin typeface="Times New Roman"/>
                <a:ea typeface="Calibri"/>
                <a:cs typeface="Times New Roman"/>
              </a:rPr>
              <a:t>support</a:t>
            </a:r>
            <a:r>
              <a:rPr lang="en-US" dirty="0">
                <a:latin typeface="Times New Roman"/>
                <a:ea typeface="Calibri"/>
              </a:rPr>
              <a:t>. </a:t>
            </a:r>
            <a:endParaRPr lang="en-US" dirty="0" smtClean="0">
              <a:latin typeface="Times New Roman"/>
              <a:ea typeface="Calibri"/>
            </a:endParaRPr>
          </a:p>
          <a:p>
            <a:pPr marL="180340" algn="just">
              <a:lnSpc>
                <a:spcPct val="150000"/>
              </a:lnSpc>
              <a:spcAft>
                <a:spcPts val="0"/>
              </a:spcAft>
            </a:pPr>
            <a:r>
              <a:rPr lang="en-IN" dirty="0" smtClean="0">
                <a:latin typeface="Times New Roman"/>
                <a:ea typeface="Calibri"/>
                <a:cs typeface="Times New Roman"/>
              </a:rPr>
              <a:t>After </a:t>
            </a:r>
            <a:r>
              <a:rPr lang="en-IN" dirty="0">
                <a:latin typeface="Times New Roman"/>
                <a:ea typeface="Calibri"/>
                <a:cs typeface="Times New Roman"/>
              </a:rPr>
              <a:t>that </a:t>
            </a:r>
            <a:r>
              <a:rPr lang="en-IN" dirty="0" smtClean="0">
                <a:latin typeface="Times New Roman"/>
                <a:ea typeface="Calibri"/>
                <a:cs typeface="Times New Roman"/>
              </a:rPr>
              <a:t>network random algorithm is </a:t>
            </a:r>
            <a:r>
              <a:rPr lang="en-IN" dirty="0">
                <a:latin typeface="Times New Roman"/>
                <a:ea typeface="Calibri"/>
                <a:cs typeface="Times New Roman"/>
              </a:rPr>
              <a:t>performed for biometric authentication. </a:t>
            </a:r>
            <a:r>
              <a:rPr lang="en-US" dirty="0" smtClean="0">
                <a:latin typeface="Times New Roman"/>
                <a:ea typeface="Calibri"/>
                <a:cs typeface="Times New Roman"/>
              </a:rPr>
              <a:t>Two </a:t>
            </a:r>
            <a:r>
              <a:rPr lang="en-US" dirty="0">
                <a:latin typeface="Times New Roman"/>
                <a:ea typeface="Calibri"/>
                <a:cs typeface="Times New Roman"/>
              </a:rPr>
              <a:t>signals with equivalent features arranged in the same order can appear very different due to differences in the durations of their sections. </a:t>
            </a:r>
            <a:endParaRPr lang="en-US" dirty="0" smtClean="0">
              <a:latin typeface="Times New Roman"/>
              <a:ea typeface="Calibri"/>
              <a:cs typeface="Times New Roman"/>
            </a:endParaRPr>
          </a:p>
          <a:p>
            <a:pPr marL="180340" algn="just">
              <a:lnSpc>
                <a:spcPct val="150000"/>
              </a:lnSpc>
              <a:spcAft>
                <a:spcPts val="0"/>
              </a:spcAft>
            </a:pPr>
            <a:r>
              <a:rPr lang="en-US" dirty="0" smtClean="0">
                <a:latin typeface="Times New Roman"/>
                <a:ea typeface="Calibri"/>
                <a:cs typeface="Times New Roman"/>
              </a:rPr>
              <a:t>If </a:t>
            </a:r>
            <a:r>
              <a:rPr lang="en-US" dirty="0">
                <a:latin typeface="Times New Roman"/>
                <a:ea typeface="Calibri"/>
                <a:cs typeface="Times New Roman"/>
              </a:rPr>
              <a:t>the difference between two phase’s features is zero then the dialog box shows that biometric is </a:t>
            </a:r>
            <a:r>
              <a:rPr lang="en-US" dirty="0" smtClean="0">
                <a:latin typeface="Times New Roman"/>
                <a:ea typeface="Calibri"/>
                <a:cs typeface="Times New Roman"/>
              </a:rPr>
              <a:t>enrolled otherwise </a:t>
            </a:r>
            <a:r>
              <a:rPr lang="en-US" dirty="0">
                <a:latin typeface="Times New Roman"/>
                <a:ea typeface="Calibri"/>
                <a:cs typeface="Times New Roman"/>
              </a:rPr>
              <a:t>dialog box shows that biometric is not </a:t>
            </a:r>
            <a:r>
              <a:rPr lang="en-US" dirty="0" smtClean="0">
                <a:latin typeface="Times New Roman"/>
                <a:ea typeface="Calibri"/>
                <a:cs typeface="Times New Roman"/>
              </a:rPr>
              <a:t>enrolled.</a:t>
            </a:r>
            <a:endParaRPr lang="en-IN" sz="1800" dirty="0">
              <a:latin typeface="Calibri"/>
              <a:ea typeface="Calibri"/>
              <a:cs typeface="Times New Roman"/>
            </a:endParaRPr>
          </a:p>
          <a:p>
            <a:pPr marL="180340" algn="just">
              <a:lnSpc>
                <a:spcPct val="150000"/>
              </a:lnSpc>
              <a:spcAft>
                <a:spcPts val="0"/>
              </a:spcAft>
            </a:pPr>
            <a:endParaRPr lang="en-US" dirty="0" smtClean="0">
              <a:latin typeface="Times New Roman"/>
              <a:ea typeface="Calibri"/>
              <a:cs typeface="Times New Roman"/>
            </a:endParaRPr>
          </a:p>
          <a:p>
            <a:pPr marL="180340" algn="just">
              <a:lnSpc>
                <a:spcPct val="150000"/>
              </a:lnSpc>
              <a:spcAft>
                <a:spcPts val="0"/>
              </a:spcAft>
            </a:pPr>
            <a:endParaRPr lang="en-US" sz="2000" b="0"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04272" y="391392"/>
            <a:ext cx="1400175" cy="465455"/>
          </a:xfrm>
          <a:prstGeom prst="rect">
            <a:avLst/>
          </a:prstGeom>
        </p:spPr>
      </p:pic>
    </p:spTree>
    <p:extLst>
      <p:ext uri="{BB962C8B-B14F-4D97-AF65-F5344CB8AC3E}">
        <p14:creationId xmlns:p14="http://schemas.microsoft.com/office/powerpoint/2010/main" val="358306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89" y="643838"/>
            <a:ext cx="10364451" cy="537931"/>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Advantages</a:t>
            </a:r>
            <a:endParaRPr lang="en-US" sz="2400" dirty="0">
              <a:solidFill>
                <a:srgbClr val="0070C0"/>
              </a:solidFill>
            </a:endParaRPr>
          </a:p>
        </p:txBody>
      </p:sp>
      <p:sp>
        <p:nvSpPr>
          <p:cNvPr id="3" name="Content Placeholder 2"/>
          <p:cNvSpPr>
            <a:spLocks noGrp="1"/>
          </p:cNvSpPr>
          <p:nvPr>
            <p:ph idx="1"/>
          </p:nvPr>
        </p:nvSpPr>
        <p:spPr>
          <a:xfrm>
            <a:off x="1571224" y="1317812"/>
            <a:ext cx="9706376" cy="4516931"/>
          </a:xfrm>
        </p:spPr>
        <p:txBody>
          <a:bodyPr/>
          <a:lstStyle/>
          <a:p>
            <a:pPr marL="0" indent="0">
              <a:buNone/>
            </a:pPr>
            <a:r>
              <a:rPr lang="en-US" sz="2000" dirty="0"/>
              <a:t> </a:t>
            </a:r>
            <a:endParaRPr lang="en-IN" sz="2000" dirty="0"/>
          </a:p>
          <a:p>
            <a:pPr marL="342900" lvl="0" indent="-342900" algn="just">
              <a:lnSpc>
                <a:spcPct val="150000"/>
              </a:lnSpc>
              <a:spcAft>
                <a:spcPts val="0"/>
              </a:spcAft>
              <a:buFont typeface="Symbol"/>
              <a:buChar char=""/>
            </a:pPr>
            <a:r>
              <a:rPr lang="en-US" sz="2000" b="0" dirty="0">
                <a:latin typeface="Times New Roman" pitchFamily="18" charset="0"/>
                <a:ea typeface="Calibri"/>
                <a:cs typeface="Times New Roman" pitchFamily="18" charset="0"/>
              </a:rPr>
              <a:t>   </a:t>
            </a:r>
            <a:r>
              <a:rPr lang="en-US" dirty="0" smtClean="0">
                <a:latin typeface="Times New Roman"/>
                <a:ea typeface="Times New Roman"/>
                <a:cs typeface="Times New Roman"/>
              </a:rPr>
              <a:t>Gives the better authentication results for biometric.</a:t>
            </a:r>
            <a:endParaRPr lang="en-IN" sz="1800" dirty="0">
              <a:latin typeface="Calibri"/>
              <a:ea typeface="Times New Roman"/>
              <a:cs typeface="Times New Roman"/>
            </a:endParaRPr>
          </a:p>
          <a:p>
            <a:pPr marL="342900" lvl="0" indent="-342900" algn="just">
              <a:lnSpc>
                <a:spcPct val="150000"/>
              </a:lnSpc>
              <a:spcAft>
                <a:spcPts val="0"/>
              </a:spcAft>
              <a:buFont typeface="Symbol"/>
              <a:buChar char=""/>
            </a:pPr>
            <a:r>
              <a:rPr lang="en-US" dirty="0" smtClean="0">
                <a:latin typeface="Times New Roman"/>
                <a:ea typeface="Times New Roman"/>
                <a:cs typeface="Times New Roman"/>
              </a:rPr>
              <a:t>   Accuracy </a:t>
            </a:r>
            <a:r>
              <a:rPr lang="en-US" dirty="0">
                <a:latin typeface="Times New Roman"/>
                <a:ea typeface="Times New Roman"/>
                <a:cs typeface="Times New Roman"/>
              </a:rPr>
              <a:t>is more.</a:t>
            </a:r>
            <a:endParaRPr lang="en-IN" sz="1800" dirty="0">
              <a:latin typeface="Calibri"/>
              <a:ea typeface="Times New Roman"/>
              <a:cs typeface="Times New Roman"/>
            </a:endParaRPr>
          </a:p>
          <a:p>
            <a:pPr marL="0" indent="0" algn="just">
              <a:lnSpc>
                <a:spcPct val="150000"/>
              </a:lnSpc>
            </a:pPr>
            <a:endParaRPr lang="en-IN" sz="2000" b="0" dirty="0">
              <a:latin typeface="Times New Roman" pitchFamily="18" charset="0"/>
              <a:ea typeface="Calibri"/>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744342" y="624119"/>
            <a:ext cx="1400175" cy="465455"/>
          </a:xfrm>
          <a:prstGeom prst="rect">
            <a:avLst/>
          </a:prstGeom>
        </p:spPr>
      </p:pic>
    </p:spTree>
    <p:extLst>
      <p:ext uri="{BB962C8B-B14F-4D97-AF65-F5344CB8AC3E}">
        <p14:creationId xmlns:p14="http://schemas.microsoft.com/office/powerpoint/2010/main" val="204165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43705"/>
            <a:ext cx="10364451" cy="645507"/>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Applications</a:t>
            </a:r>
            <a:endParaRPr lang="en-US" sz="2400" dirty="0">
              <a:solidFill>
                <a:srgbClr val="0070C0"/>
              </a:solidFill>
            </a:endParaRPr>
          </a:p>
        </p:txBody>
      </p:sp>
      <p:sp>
        <p:nvSpPr>
          <p:cNvPr id="3" name="Content Placeholder 2"/>
          <p:cNvSpPr>
            <a:spLocks noGrp="1"/>
          </p:cNvSpPr>
          <p:nvPr>
            <p:ph idx="1"/>
          </p:nvPr>
        </p:nvSpPr>
        <p:spPr>
          <a:xfrm>
            <a:off x="1133341" y="1700011"/>
            <a:ext cx="10092743" cy="4747602"/>
          </a:xfrm>
        </p:spPr>
        <p:txBody>
          <a:bodyPr>
            <a:normAutofit/>
          </a:bodyPr>
          <a:lstStyle/>
          <a:p>
            <a:pPr marL="342900" indent="-342900" algn="just">
              <a:lnSpc>
                <a:spcPct val="150000"/>
              </a:lnSpc>
              <a:buFont typeface="Wingdings" pitchFamily="2" charset="2"/>
              <a:buChar char="q"/>
            </a:pPr>
            <a:r>
              <a:rPr lang="en-US" sz="2000" b="0" dirty="0" smtClean="0">
                <a:latin typeface="Times New Roman" pitchFamily="18" charset="0"/>
                <a:ea typeface="Calibri"/>
                <a:cs typeface="Times New Roman" pitchFamily="18" charset="0"/>
              </a:rPr>
              <a:t>Logical </a:t>
            </a:r>
            <a:r>
              <a:rPr lang="en-US" sz="2000" b="0" dirty="0">
                <a:latin typeface="Times New Roman" pitchFamily="18" charset="0"/>
                <a:ea typeface="Calibri"/>
                <a:cs typeface="Times New Roman" pitchFamily="18" charset="0"/>
              </a:rPr>
              <a:t>Access Control.</a:t>
            </a:r>
            <a:endParaRPr lang="en-IN" sz="2000" b="0" dirty="0">
              <a:latin typeface="Times New Roman" pitchFamily="18" charset="0"/>
              <a:ea typeface="Calibri"/>
              <a:cs typeface="Times New Roman" pitchFamily="18" charset="0"/>
            </a:endParaRPr>
          </a:p>
          <a:p>
            <a:pPr marL="342900" indent="-342900" algn="just">
              <a:lnSpc>
                <a:spcPct val="150000"/>
              </a:lnSpc>
              <a:buFont typeface="Wingdings" pitchFamily="2" charset="2"/>
              <a:buChar char="q"/>
            </a:pPr>
            <a:r>
              <a:rPr lang="en-US" sz="2000" b="0" dirty="0">
                <a:latin typeface="Times New Roman" pitchFamily="18" charset="0"/>
                <a:ea typeface="Calibri"/>
                <a:cs typeface="Times New Roman" pitchFamily="18" charset="0"/>
              </a:rPr>
              <a:t>Physical Access Control.</a:t>
            </a:r>
            <a:endParaRPr lang="en-IN" sz="2000" b="0" dirty="0">
              <a:latin typeface="Times New Roman" pitchFamily="18" charset="0"/>
              <a:ea typeface="Calibri"/>
              <a:cs typeface="Times New Roman" pitchFamily="18" charset="0"/>
            </a:endParaRPr>
          </a:p>
          <a:p>
            <a:pPr marL="342900" indent="-342900" algn="just">
              <a:lnSpc>
                <a:spcPct val="150000"/>
              </a:lnSpc>
              <a:buFont typeface="Wingdings" pitchFamily="2" charset="2"/>
              <a:buChar char="q"/>
            </a:pPr>
            <a:r>
              <a:rPr lang="en-US" sz="2000" b="0" dirty="0">
                <a:latin typeface="Times New Roman" pitchFamily="18" charset="0"/>
                <a:ea typeface="Calibri"/>
                <a:cs typeface="Times New Roman" pitchFamily="18" charset="0"/>
              </a:rPr>
              <a:t>Time and Attendance.</a:t>
            </a:r>
            <a:endParaRPr lang="en-IN" sz="2000" b="0" dirty="0">
              <a:latin typeface="Times New Roman" pitchFamily="18" charset="0"/>
              <a:ea typeface="Calibri"/>
              <a:cs typeface="Times New Roman" pitchFamily="18" charset="0"/>
            </a:endParaRPr>
          </a:p>
          <a:p>
            <a:pPr marL="342900" indent="-342900" algn="just">
              <a:lnSpc>
                <a:spcPct val="150000"/>
              </a:lnSpc>
              <a:buFont typeface="Wingdings" pitchFamily="2" charset="2"/>
              <a:buChar char="q"/>
            </a:pPr>
            <a:r>
              <a:rPr lang="en-US" sz="2000" b="0" dirty="0">
                <a:latin typeface="Times New Roman" pitchFamily="18" charset="0"/>
                <a:ea typeface="Calibri"/>
                <a:cs typeface="Times New Roman" pitchFamily="18" charset="0"/>
              </a:rPr>
              <a:t>Law Enforcement.</a:t>
            </a:r>
            <a:endParaRPr lang="en-IN" sz="2000" b="0" dirty="0">
              <a:latin typeface="Times New Roman" pitchFamily="18" charset="0"/>
              <a:ea typeface="Calibri"/>
              <a:cs typeface="Times New Roman" pitchFamily="18" charset="0"/>
            </a:endParaRPr>
          </a:p>
          <a:p>
            <a:pPr marL="342900" indent="-342900" algn="just">
              <a:lnSpc>
                <a:spcPct val="150000"/>
              </a:lnSpc>
              <a:buFont typeface="Wingdings" pitchFamily="2" charset="2"/>
              <a:buChar char="q"/>
            </a:pPr>
            <a:r>
              <a:rPr lang="en-US" sz="2000" b="0" dirty="0">
                <a:latin typeface="Times New Roman" pitchFamily="18" charset="0"/>
                <a:ea typeface="Calibri"/>
                <a:cs typeface="Times New Roman" pitchFamily="18" charset="0"/>
              </a:rPr>
              <a:t>Surveillance.</a:t>
            </a:r>
            <a:endParaRPr lang="en-IN" sz="2000" b="0" dirty="0">
              <a:latin typeface="Times New Roman" pitchFamily="18" charset="0"/>
              <a:ea typeface="Calibri"/>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727502" y="695757"/>
            <a:ext cx="1400175" cy="465455"/>
          </a:xfrm>
          <a:prstGeom prst="rect">
            <a:avLst/>
          </a:prstGeom>
        </p:spPr>
      </p:pic>
    </p:spTree>
    <p:extLst>
      <p:ext uri="{BB962C8B-B14F-4D97-AF65-F5344CB8AC3E}">
        <p14:creationId xmlns:p14="http://schemas.microsoft.com/office/powerpoint/2010/main" val="155213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3364"/>
            <a:ext cx="10767863" cy="497590"/>
          </a:xfrm>
        </p:spPr>
        <p:txBody>
          <a:bodyPr>
            <a:norm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Software&amp; hardware </a:t>
            </a:r>
            <a:r>
              <a:rPr lang="en-US" sz="2400" b="1" dirty="0">
                <a:solidFill>
                  <a:srgbClr val="0070C0"/>
                </a:solidFill>
                <a:latin typeface="Times New Roman" panose="02020603050405020304" pitchFamily="18" charset="0"/>
                <a:cs typeface="Times New Roman" panose="02020603050405020304" pitchFamily="18" charset="0"/>
              </a:rPr>
              <a:t>Requirements</a:t>
            </a:r>
            <a:endParaRPr lang="en-US" sz="2400" dirty="0">
              <a:solidFill>
                <a:srgbClr val="0070C0"/>
              </a:solidFill>
            </a:endParaRPr>
          </a:p>
        </p:txBody>
      </p:sp>
      <p:sp>
        <p:nvSpPr>
          <p:cNvPr id="3" name="Content Placeholder 2"/>
          <p:cNvSpPr>
            <a:spLocks noGrp="1"/>
          </p:cNvSpPr>
          <p:nvPr>
            <p:ph idx="1"/>
          </p:nvPr>
        </p:nvSpPr>
        <p:spPr>
          <a:xfrm>
            <a:off x="1331827" y="1229744"/>
            <a:ext cx="10336930" cy="5240084"/>
          </a:xfrm>
        </p:spPr>
        <p:txBody>
          <a:bodyPr>
            <a:normAutofit/>
          </a:bodyPr>
          <a:lstStyle/>
          <a:p>
            <a:pPr>
              <a:buFont typeface="Courier New" panose="02070309020205020404" pitchFamily="49" charset="0"/>
              <a:buChar char="o"/>
            </a:pPr>
            <a:r>
              <a:rPr lang="en-US" sz="2000" b="0" dirty="0" smtClean="0">
                <a:latin typeface="Times New Roman" panose="02020603050405020304" pitchFamily="18" charset="0"/>
                <a:cs typeface="Times New Roman" panose="02020603050405020304" pitchFamily="18" charset="0"/>
              </a:rPr>
              <a:t> Software</a:t>
            </a:r>
            <a:r>
              <a:rPr lang="en-US" sz="2000" b="0" dirty="0">
                <a:latin typeface="Times New Roman" panose="02020603050405020304" pitchFamily="18" charset="0"/>
                <a:cs typeface="Times New Roman" panose="02020603050405020304" pitchFamily="18" charset="0"/>
              </a:rPr>
              <a:t>: Matlab 2018a or above</a:t>
            </a:r>
          </a:p>
          <a:p>
            <a:pPr>
              <a:buFont typeface="Courier New" panose="02070309020205020404" pitchFamily="49" charset="0"/>
              <a:buChar char="o"/>
            </a:pPr>
            <a:r>
              <a:rPr lang="en-US" sz="2000" b="0" dirty="0" smtClean="0">
                <a:latin typeface="Times New Roman" panose="02020603050405020304" pitchFamily="18" charset="0"/>
                <a:cs typeface="Times New Roman" panose="02020603050405020304" pitchFamily="18" charset="0"/>
              </a:rPr>
              <a:t> Hardware</a:t>
            </a:r>
            <a:r>
              <a:rPr lang="en-US" sz="2000" b="0" dirty="0">
                <a:latin typeface="Times New Roman" panose="02020603050405020304" pitchFamily="18" charset="0"/>
                <a:cs typeface="Times New Roman" panose="02020603050405020304" pitchFamily="18" charset="0"/>
              </a:rPr>
              <a:t>:</a:t>
            </a:r>
          </a:p>
          <a:p>
            <a:pPr marL="0" indent="0">
              <a:buNone/>
            </a:pPr>
            <a:r>
              <a:rPr lang="en-US" sz="2000" b="0" dirty="0" smtClean="0">
                <a:latin typeface="Times New Roman" panose="02020603050405020304" pitchFamily="18" charset="0"/>
                <a:cs typeface="Times New Roman" panose="02020603050405020304" pitchFamily="18" charset="0"/>
              </a:rPr>
              <a:t>      Operating </a:t>
            </a:r>
            <a:r>
              <a:rPr lang="en-US" sz="2000" b="0" dirty="0">
                <a:latin typeface="Times New Roman" panose="02020603050405020304" pitchFamily="18" charset="0"/>
                <a:cs typeface="Times New Roman" panose="02020603050405020304" pitchFamily="18" charset="0"/>
              </a:rPr>
              <a:t>Systems: </a:t>
            </a:r>
          </a:p>
          <a:p>
            <a:pPr marL="0" indent="0">
              <a:buNone/>
            </a:pPr>
            <a:r>
              <a:rPr lang="en-US" sz="2000" b="0" dirty="0" smtClean="0">
                <a:latin typeface="Times New Roman" panose="02020603050405020304" pitchFamily="18" charset="0"/>
                <a:cs typeface="Times New Roman" panose="02020603050405020304" pitchFamily="18" charset="0"/>
              </a:rPr>
              <a:t>     • Windows </a:t>
            </a:r>
            <a:r>
              <a:rPr lang="en-US" sz="2000" b="0" dirty="0">
                <a:latin typeface="Times New Roman" panose="02020603050405020304" pitchFamily="18" charset="0"/>
                <a:cs typeface="Times New Roman" panose="02020603050405020304" pitchFamily="18" charset="0"/>
              </a:rPr>
              <a:t>10 </a:t>
            </a:r>
          </a:p>
          <a:p>
            <a:pPr marL="0" indent="0">
              <a:buNone/>
            </a:pPr>
            <a:r>
              <a:rPr lang="en-US" sz="2000" b="0" dirty="0" smtClean="0">
                <a:latin typeface="Times New Roman" panose="02020603050405020304" pitchFamily="18" charset="0"/>
                <a:cs typeface="Times New Roman" panose="02020603050405020304" pitchFamily="18" charset="0"/>
              </a:rPr>
              <a:t>     • </a:t>
            </a:r>
            <a:r>
              <a:rPr lang="en-US" sz="2000" b="0" dirty="0">
                <a:latin typeface="Times New Roman" panose="02020603050405020304" pitchFamily="18" charset="0"/>
                <a:cs typeface="Times New Roman" panose="02020603050405020304" pitchFamily="18" charset="0"/>
              </a:rPr>
              <a:t>Windows 7 Service Pack 1 </a:t>
            </a:r>
          </a:p>
          <a:p>
            <a:pPr marL="0" indent="0">
              <a:buNone/>
            </a:pPr>
            <a:r>
              <a:rPr lang="en-US" sz="2000" b="0" dirty="0" smtClean="0">
                <a:latin typeface="Times New Roman" panose="02020603050405020304" pitchFamily="18" charset="0"/>
                <a:cs typeface="Times New Roman" panose="02020603050405020304" pitchFamily="18" charset="0"/>
              </a:rPr>
              <a:t>     • </a:t>
            </a:r>
            <a:r>
              <a:rPr lang="en-US" sz="2000" b="0" dirty="0">
                <a:latin typeface="Times New Roman" panose="02020603050405020304" pitchFamily="18" charset="0"/>
                <a:cs typeface="Times New Roman" panose="02020603050405020304" pitchFamily="18" charset="0"/>
              </a:rPr>
              <a:t>Windows Server 2019 </a:t>
            </a:r>
          </a:p>
          <a:p>
            <a:pPr marL="0" indent="0">
              <a:buNone/>
            </a:pPr>
            <a:r>
              <a:rPr lang="en-US" sz="2000" b="0" dirty="0" smtClean="0">
                <a:latin typeface="Times New Roman" panose="02020603050405020304" pitchFamily="18" charset="0"/>
                <a:cs typeface="Times New Roman" panose="02020603050405020304" pitchFamily="18" charset="0"/>
              </a:rPr>
              <a:t>     • </a:t>
            </a:r>
            <a:r>
              <a:rPr lang="en-US" sz="2000" b="0" dirty="0">
                <a:latin typeface="Times New Roman" panose="02020603050405020304" pitchFamily="18" charset="0"/>
                <a:cs typeface="Times New Roman" panose="02020603050405020304" pitchFamily="18" charset="0"/>
              </a:rPr>
              <a:t>Windows Server 2016</a:t>
            </a:r>
          </a:p>
          <a:p>
            <a:pPr marL="0" indent="0">
              <a:buNone/>
            </a:pPr>
            <a:r>
              <a:rPr lang="en-US" sz="2000" b="0" dirty="0" smtClean="0">
                <a:latin typeface="Times New Roman" panose="02020603050405020304" pitchFamily="18" charset="0"/>
                <a:cs typeface="Times New Roman" panose="02020603050405020304" pitchFamily="18" charset="0"/>
              </a:rPr>
              <a:t>     RAM</a:t>
            </a:r>
            <a:r>
              <a:rPr lang="en-US" sz="2000" b="0" dirty="0">
                <a:latin typeface="Times New Roman" panose="02020603050405020304" pitchFamily="18" charset="0"/>
                <a:cs typeface="Times New Roman" panose="02020603050405020304" pitchFamily="18" charset="0"/>
              </a:rPr>
              <a:t>:</a:t>
            </a:r>
          </a:p>
          <a:p>
            <a:pPr marL="0" indent="0">
              <a:buNone/>
            </a:pPr>
            <a:r>
              <a:rPr lang="en-US" sz="2000" b="0" dirty="0" smtClean="0">
                <a:latin typeface="Times New Roman" panose="02020603050405020304" pitchFamily="18" charset="0"/>
                <a:cs typeface="Times New Roman" panose="02020603050405020304" pitchFamily="18" charset="0"/>
              </a:rPr>
              <a:t>     Minimum</a:t>
            </a:r>
            <a:r>
              <a:rPr lang="en-US" sz="2000" b="0" dirty="0">
                <a:latin typeface="Times New Roman" panose="02020603050405020304" pitchFamily="18" charset="0"/>
                <a:cs typeface="Times New Roman" panose="02020603050405020304" pitchFamily="18" charset="0"/>
              </a:rPr>
              <a:t>: 4 GB </a:t>
            </a:r>
            <a:endParaRPr lang="en-US" sz="2000" b="0" dirty="0" smtClean="0">
              <a:latin typeface="Times New Roman" panose="02020603050405020304" pitchFamily="18" charset="0"/>
              <a:cs typeface="Times New Roman" panose="02020603050405020304" pitchFamily="18" charset="0"/>
            </a:endParaRPr>
          </a:p>
          <a:p>
            <a:pPr marL="0" indent="0">
              <a:buNone/>
            </a:pPr>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    Recommended</a:t>
            </a:r>
            <a:r>
              <a:rPr lang="en-US" sz="2000" b="0" dirty="0">
                <a:latin typeface="Times New Roman" panose="02020603050405020304" pitchFamily="18" charset="0"/>
                <a:cs typeface="Times New Roman" panose="02020603050405020304" pitchFamily="18" charset="0"/>
              </a:rPr>
              <a:t>: 8 GB</a:t>
            </a:r>
          </a:p>
          <a:p>
            <a:pPr marL="0" indent="0">
              <a:buNone/>
            </a:pPr>
            <a:endParaRPr lang="en-US" cap="none"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795857" y="624118"/>
            <a:ext cx="1400175" cy="465455"/>
          </a:xfrm>
          <a:prstGeom prst="rect">
            <a:avLst/>
          </a:prstGeom>
        </p:spPr>
      </p:pic>
    </p:spTree>
    <p:extLst>
      <p:ext uri="{BB962C8B-B14F-4D97-AF65-F5344CB8AC3E}">
        <p14:creationId xmlns:p14="http://schemas.microsoft.com/office/powerpoint/2010/main" val="656010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123"/>
            <a:ext cx="10364451" cy="591718"/>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Results and Discussions</a:t>
            </a:r>
            <a:endParaRPr lang="en-US" sz="2400" dirty="0">
              <a:solidFill>
                <a:srgbClr val="00B0F0"/>
              </a:solidFill>
            </a:endParaRPr>
          </a:p>
        </p:txBody>
      </p:sp>
      <p:sp>
        <p:nvSpPr>
          <p:cNvPr id="8" name="Content Placeholder 7"/>
          <p:cNvSpPr>
            <a:spLocks noGrp="1"/>
          </p:cNvSpPr>
          <p:nvPr>
            <p:ph sz="half" idx="1"/>
          </p:nvPr>
        </p:nvSpPr>
        <p:spPr>
          <a:xfrm>
            <a:off x="695460" y="965706"/>
            <a:ext cx="5240884" cy="5275437"/>
          </a:xfrm>
        </p:spPr>
        <p:txBody>
          <a:bodyPr>
            <a:noAutofit/>
          </a:bodyPr>
          <a:lstStyle/>
          <a:p>
            <a:pPr marL="180340" algn="just">
              <a:lnSpc>
                <a:spcPct val="150000"/>
              </a:lnSpc>
              <a:spcAft>
                <a:spcPts val="0"/>
              </a:spcAft>
            </a:pPr>
            <a:r>
              <a:rPr lang="en-US" sz="2000" dirty="0" smtClean="0">
                <a:latin typeface="Times New Roman"/>
                <a:ea typeface="Calibri"/>
                <a:cs typeface="Times New Roman"/>
              </a:rPr>
              <a:t>Electromyogram </a:t>
            </a:r>
            <a:r>
              <a:rPr lang="en-US" sz="2000" dirty="0">
                <a:latin typeface="Times New Roman"/>
                <a:ea typeface="Calibri"/>
                <a:cs typeface="Times New Roman"/>
              </a:rPr>
              <a:t>(EMG) is generated from the electrical activity of the </a:t>
            </a:r>
            <a:r>
              <a:rPr lang="en-US" sz="2000" dirty="0" smtClean="0">
                <a:latin typeface="Times New Roman"/>
                <a:ea typeface="Calibri"/>
                <a:cs typeface="Times New Roman"/>
              </a:rPr>
              <a:t>muscles. The </a:t>
            </a:r>
            <a:r>
              <a:rPr lang="en-US" sz="2000" dirty="0">
                <a:latin typeface="Times New Roman"/>
                <a:ea typeface="Calibri"/>
                <a:cs typeface="Times New Roman"/>
              </a:rPr>
              <a:t>below diagram represent the generated ECG signal. </a:t>
            </a:r>
            <a:endParaRPr lang="en-IN" sz="2000" dirty="0">
              <a:latin typeface="Calibri"/>
              <a:ea typeface="Calibri"/>
              <a:cs typeface="Times New Roman"/>
            </a:endParaRPr>
          </a:p>
          <a:p>
            <a:pPr algn="just">
              <a:lnSpc>
                <a:spcPct val="100000"/>
              </a:lnSpc>
              <a:buFont typeface="Wingdings" panose="05000000000000000000" pitchFamily="2" charset="2"/>
              <a:buChar char="q"/>
            </a:pPr>
            <a:endParaRPr lang="en-US" sz="2000" cap="none"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endParaRPr lang="en-US" sz="2000" cap="none"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endParaRPr lang="en-US" sz="2000" cap="none"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gn="ctr">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2000" b="0" dirty="0" smtClean="0">
              <a:latin typeface="Times New Roman" panose="02020603050405020304" pitchFamily="18" charset="0"/>
              <a:cs typeface="Times New Roman" panose="02020603050405020304" pitchFamily="18" charset="0"/>
            </a:endParaRPr>
          </a:p>
          <a:p>
            <a:pPr marL="0" indent="0" algn="ctr">
              <a:lnSpc>
                <a:spcPct val="107000"/>
              </a:lnSpc>
              <a:spcAft>
                <a:spcPts val="800"/>
              </a:spcAft>
              <a:buNone/>
            </a:pPr>
            <a:r>
              <a:rPr lang="en-IN" sz="2000" dirty="0" smtClean="0">
                <a:latin typeface="Times New Roman"/>
                <a:ea typeface="Calibri"/>
                <a:cs typeface="Times New Roman"/>
              </a:rPr>
              <a:t>Figure1</a:t>
            </a:r>
            <a:r>
              <a:rPr lang="en-IN" sz="2000" dirty="0">
                <a:latin typeface="Times New Roman"/>
                <a:ea typeface="Calibri"/>
                <a:cs typeface="Times New Roman"/>
              </a:rPr>
              <a:t>: ECG1 signal</a:t>
            </a:r>
            <a:endParaRPr lang="en-IN" sz="2000" dirty="0">
              <a:latin typeface="Calibri"/>
              <a:ea typeface="Calibri"/>
              <a:cs typeface="Times New Roman"/>
            </a:endParaRPr>
          </a:p>
          <a:p>
            <a:pPr algn="just">
              <a:lnSpc>
                <a:spcPct val="100000"/>
              </a:lnSpc>
              <a:buFont typeface="Wingdings" panose="05000000000000000000" pitchFamily="2" charset="2"/>
              <a:buChar char="q"/>
            </a:pPr>
            <a:endParaRPr lang="en-US" sz="1800" cap="none" dirty="0">
              <a:latin typeface="Times New Roman" panose="02020603050405020304" pitchFamily="18" charset="0"/>
              <a:cs typeface="Times New Roman" panose="02020603050405020304" pitchFamily="18" charset="0"/>
            </a:endParaRPr>
          </a:p>
          <a:p>
            <a:pPr marL="0" indent="0" algn="just">
              <a:lnSpc>
                <a:spcPct val="100000"/>
              </a:lnSpc>
              <a:buNone/>
            </a:pPr>
            <a:endParaRPr lang="en-US" cap="none"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5953260" y="965706"/>
            <a:ext cx="5105400" cy="5239657"/>
          </a:xfrm>
        </p:spPr>
        <p:txBody>
          <a:bodyPr>
            <a:normAutofit/>
          </a:bodyPr>
          <a:lstStyle/>
          <a:p>
            <a:pPr marL="180340" algn="just">
              <a:lnSpc>
                <a:spcPct val="150000"/>
              </a:lnSpc>
              <a:spcAft>
                <a:spcPts val="800"/>
              </a:spcAft>
            </a:pPr>
            <a:r>
              <a:rPr lang="en-US" sz="2000" dirty="0">
                <a:latin typeface="Times New Roman" pitchFamily="18" charset="0"/>
                <a:ea typeface="Calibri"/>
                <a:cs typeface="Times New Roman" pitchFamily="18" charset="0"/>
              </a:rPr>
              <a:t>The below figure represent the IIR butterworth filter</a:t>
            </a:r>
            <a:r>
              <a:rPr lang="en-US" sz="2000" dirty="0" smtClean="0">
                <a:latin typeface="Times New Roman" pitchFamily="18" charset="0"/>
                <a:ea typeface="Calibri"/>
                <a:cs typeface="Times New Roman" pitchFamily="18" charset="0"/>
              </a:rPr>
              <a:t>.</a:t>
            </a:r>
          </a:p>
          <a:p>
            <a:pPr marL="180340" algn="just">
              <a:lnSpc>
                <a:spcPct val="150000"/>
              </a:lnSpc>
              <a:spcAft>
                <a:spcPts val="800"/>
              </a:spcAft>
            </a:pPr>
            <a:endParaRPr lang="en-IN" sz="2000" dirty="0">
              <a:latin typeface="Times New Roman" pitchFamily="18" charset="0"/>
              <a:ea typeface="Calibri"/>
              <a:cs typeface="Times New Roman" pitchFamily="18" charset="0"/>
            </a:endParaRPr>
          </a:p>
          <a:p>
            <a:pPr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45720" indent="0" algn="ctr">
              <a:buNone/>
            </a:pPr>
            <a:r>
              <a:rPr lang="en-IN" sz="2000" dirty="0">
                <a:latin typeface="Times New Roman" pitchFamily="18" charset="0"/>
                <a:cs typeface="Times New Roman" pitchFamily="18" charset="0"/>
              </a:rPr>
              <a:t>Figure2: IIR butterworth filter</a:t>
            </a:r>
            <a:endParaRPr lang="en-US" sz="2000"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1800" cap="none"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9774728" y="500251"/>
            <a:ext cx="1400175" cy="465455"/>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561160" y="2636393"/>
            <a:ext cx="3435843" cy="2286589"/>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6954052" y="2488285"/>
            <a:ext cx="3379095" cy="2582803"/>
          </a:xfrm>
          <a:prstGeom prst="rect">
            <a:avLst/>
          </a:prstGeom>
        </p:spPr>
      </p:pic>
    </p:spTree>
    <p:extLst>
      <p:ext uri="{BB962C8B-B14F-4D97-AF65-F5344CB8AC3E}">
        <p14:creationId xmlns:p14="http://schemas.microsoft.com/office/powerpoint/2010/main" val="402942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123"/>
            <a:ext cx="10364451" cy="591718"/>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Results and Discussions</a:t>
            </a:r>
            <a:endParaRPr lang="en-US" sz="2400" dirty="0">
              <a:solidFill>
                <a:srgbClr val="00B0F0"/>
              </a:solidFill>
            </a:endParaRPr>
          </a:p>
        </p:txBody>
      </p:sp>
      <p:sp>
        <p:nvSpPr>
          <p:cNvPr id="8" name="Content Placeholder 7"/>
          <p:cNvSpPr>
            <a:spLocks noGrp="1"/>
          </p:cNvSpPr>
          <p:nvPr>
            <p:ph sz="half" idx="1"/>
          </p:nvPr>
        </p:nvSpPr>
        <p:spPr>
          <a:xfrm>
            <a:off x="817550" y="1005355"/>
            <a:ext cx="4929080" cy="5066980"/>
          </a:xfrm>
        </p:spPr>
        <p:txBody>
          <a:bodyPr>
            <a:noAutofit/>
          </a:bodyPr>
          <a:lstStyle/>
          <a:p>
            <a:pPr marL="180340" algn="just">
              <a:lnSpc>
                <a:spcPct val="150000"/>
              </a:lnSpc>
              <a:spcAft>
                <a:spcPts val="0"/>
              </a:spcAft>
            </a:pPr>
            <a:r>
              <a:rPr lang="en-US" sz="2000" dirty="0" smtClean="0">
                <a:latin typeface="Times New Roman"/>
                <a:ea typeface="Calibri"/>
                <a:cs typeface="Times New Roman"/>
              </a:rPr>
              <a:t>The </a:t>
            </a:r>
            <a:r>
              <a:rPr lang="en-US" sz="2000" dirty="0">
                <a:latin typeface="Times New Roman"/>
                <a:ea typeface="Calibri"/>
                <a:cs typeface="Times New Roman"/>
              </a:rPr>
              <a:t>below diagram represent the generated ECG </a:t>
            </a:r>
            <a:r>
              <a:rPr lang="en-US" sz="2000" dirty="0" smtClean="0">
                <a:latin typeface="Times New Roman"/>
                <a:ea typeface="Calibri"/>
                <a:cs typeface="Times New Roman"/>
              </a:rPr>
              <a:t>signal of verification process. </a:t>
            </a:r>
          </a:p>
          <a:p>
            <a:pPr marL="180340" algn="just">
              <a:lnSpc>
                <a:spcPct val="150000"/>
              </a:lnSpc>
              <a:spcAft>
                <a:spcPts val="0"/>
              </a:spcAft>
            </a:pPr>
            <a:endParaRPr lang="en-IN" sz="2000" dirty="0">
              <a:latin typeface="Calibri"/>
              <a:ea typeface="Calibri"/>
              <a:cs typeface="Times New Roman"/>
            </a:endParaRPr>
          </a:p>
          <a:p>
            <a:pPr algn="just">
              <a:lnSpc>
                <a:spcPct val="100000"/>
              </a:lnSpc>
              <a:buFont typeface="Wingdings" panose="05000000000000000000" pitchFamily="2" charset="2"/>
              <a:buChar char="q"/>
            </a:pPr>
            <a:endParaRPr lang="en-US" sz="2000" cap="none" dirty="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45720" indent="0" algn="ctr">
              <a:buNone/>
            </a:pPr>
            <a:r>
              <a:rPr lang="en-IN" sz="1800" dirty="0">
                <a:latin typeface="Times New Roman" pitchFamily="18" charset="0"/>
                <a:cs typeface="Times New Roman" pitchFamily="18" charset="0"/>
              </a:rPr>
              <a:t>Figure3: ECG2 signal</a:t>
            </a:r>
          </a:p>
        </p:txBody>
      </p:sp>
      <p:sp>
        <p:nvSpPr>
          <p:cNvPr id="9" name="Content Placeholder 8"/>
          <p:cNvSpPr>
            <a:spLocks noGrp="1"/>
          </p:cNvSpPr>
          <p:nvPr>
            <p:ph sz="half" idx="2"/>
          </p:nvPr>
        </p:nvSpPr>
        <p:spPr>
          <a:xfrm>
            <a:off x="6125248" y="1137854"/>
            <a:ext cx="4949371" cy="5214899"/>
          </a:xfrm>
        </p:spPr>
        <p:txBody>
          <a:bodyPr>
            <a:normAutofit/>
          </a:bodyPr>
          <a:lstStyle/>
          <a:p>
            <a:pPr marL="180340" algn="just">
              <a:lnSpc>
                <a:spcPct val="150000"/>
              </a:lnSpc>
              <a:spcAft>
                <a:spcPts val="800"/>
              </a:spcAft>
            </a:pPr>
            <a:r>
              <a:rPr lang="en-US" sz="2000" dirty="0">
                <a:latin typeface="Times New Roman" pitchFamily="18" charset="0"/>
                <a:ea typeface="Calibri"/>
                <a:cs typeface="Times New Roman" pitchFamily="18" charset="0"/>
              </a:rPr>
              <a:t>The below figure represent the IIR butterworth </a:t>
            </a:r>
            <a:r>
              <a:rPr lang="en-US" sz="2000" dirty="0" smtClean="0">
                <a:latin typeface="Times New Roman" pitchFamily="18" charset="0"/>
                <a:ea typeface="Calibri"/>
                <a:cs typeface="Times New Roman" pitchFamily="18" charset="0"/>
              </a:rPr>
              <a:t>filter for verification phase.</a:t>
            </a:r>
          </a:p>
          <a:p>
            <a:pPr marL="180340" algn="just">
              <a:lnSpc>
                <a:spcPct val="150000"/>
              </a:lnSpc>
              <a:spcAft>
                <a:spcPts val="800"/>
              </a:spcAft>
            </a:pPr>
            <a:endParaRPr lang="en-US" sz="2000" dirty="0">
              <a:latin typeface="Times New Roman" pitchFamily="18" charset="0"/>
              <a:ea typeface="Calibri"/>
              <a:cs typeface="Times New Roman" pitchFamily="18" charset="0"/>
            </a:endParaRPr>
          </a:p>
          <a:p>
            <a:pPr algn="just">
              <a:buFont typeface="Courier New" panose="02070309020205020404" pitchFamily="49" charset="0"/>
              <a:buChar char="o"/>
            </a:pPr>
            <a:endParaRPr lang="en-US" sz="2000" b="0" cap="none" dirty="0">
              <a:latin typeface="Times New Roman" panose="02020603050405020304" pitchFamily="18" charset="0"/>
              <a:cs typeface="Times New Roman" panose="02020603050405020304" pitchFamily="18" charset="0"/>
            </a:endParaRPr>
          </a:p>
          <a:p>
            <a:pPr marL="0" indent="0" algn="just">
              <a:buNone/>
            </a:pPr>
            <a:endParaRPr lang="en-US" sz="2000" cap="none" dirty="0">
              <a:latin typeface="Times New Roman" panose="02020603050405020304" pitchFamily="18" charset="0"/>
              <a:cs typeface="Times New Roman" panose="02020603050405020304" pitchFamily="18" charset="0"/>
            </a:endParaRPr>
          </a:p>
          <a:p>
            <a:pPr marL="0" indent="0" algn="just">
              <a:buNone/>
            </a:pPr>
            <a:endParaRPr lang="en-US" sz="2000" cap="none" dirty="0">
              <a:latin typeface="Times New Roman" panose="02020603050405020304" pitchFamily="18" charset="0"/>
              <a:cs typeface="Times New Roman" panose="02020603050405020304" pitchFamily="18" charset="0"/>
            </a:endParaRPr>
          </a:p>
          <a:p>
            <a:pPr marL="0" indent="0" algn="just">
              <a:buNone/>
            </a:pPr>
            <a:endParaRPr lang="en-US" sz="2000" cap="none" dirty="0">
              <a:latin typeface="Times New Roman" panose="02020603050405020304" pitchFamily="18" charset="0"/>
              <a:cs typeface="Times New Roman" panose="02020603050405020304" pitchFamily="18" charset="0"/>
            </a:endParaRPr>
          </a:p>
          <a:p>
            <a:pPr marL="0" indent="0" algn="ctr">
              <a:buNone/>
            </a:pPr>
            <a:endParaRPr lang="en-US" sz="2000" cap="none" dirty="0">
              <a:latin typeface="Times New Roman" panose="02020603050405020304" pitchFamily="18" charset="0"/>
              <a:cs typeface="Times New Roman" panose="02020603050405020304" pitchFamily="18" charset="0"/>
            </a:endParaRPr>
          </a:p>
          <a:p>
            <a:pPr algn="ctr"/>
            <a:endParaRPr lang="en-US" sz="2000" b="0" dirty="0" smtClean="0">
              <a:latin typeface="Times New Roman" pitchFamily="18" charset="0"/>
              <a:cs typeface="Times New Roman" pitchFamily="18" charset="0"/>
            </a:endParaRPr>
          </a:p>
          <a:p>
            <a:pPr marL="45720" indent="0" algn="ctr">
              <a:buNone/>
            </a:pPr>
            <a:r>
              <a:rPr lang="en-IN" sz="2000" dirty="0" smtClean="0">
                <a:latin typeface="Times New Roman" pitchFamily="18" charset="0"/>
                <a:cs typeface="Times New Roman" pitchFamily="18" charset="0"/>
              </a:rPr>
              <a:t>Figure 4: </a:t>
            </a:r>
            <a:r>
              <a:rPr lang="en-IN" sz="2000" dirty="0">
                <a:latin typeface="Times New Roman" pitchFamily="18" charset="0"/>
                <a:cs typeface="Times New Roman" pitchFamily="18" charset="0"/>
              </a:rPr>
              <a:t>IIR butterworth filter</a:t>
            </a: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18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9797353" y="74445"/>
            <a:ext cx="1400175" cy="465455"/>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720934" y="2132456"/>
            <a:ext cx="3617893" cy="242720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299" y="2324290"/>
            <a:ext cx="33782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79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123"/>
            <a:ext cx="10364451" cy="591718"/>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Results and Discussions</a:t>
            </a:r>
            <a:endParaRPr lang="en-US" sz="2400" dirty="0">
              <a:solidFill>
                <a:srgbClr val="00B0F0"/>
              </a:solidFill>
            </a:endParaRPr>
          </a:p>
        </p:txBody>
      </p:sp>
      <p:sp>
        <p:nvSpPr>
          <p:cNvPr id="8" name="Content Placeholder 7"/>
          <p:cNvSpPr>
            <a:spLocks noGrp="1"/>
          </p:cNvSpPr>
          <p:nvPr>
            <p:ph sz="half" idx="1"/>
          </p:nvPr>
        </p:nvSpPr>
        <p:spPr>
          <a:xfrm>
            <a:off x="804670" y="851625"/>
            <a:ext cx="4929080" cy="5426467"/>
          </a:xfrm>
        </p:spPr>
        <p:txBody>
          <a:bodyPr>
            <a:noAutofit/>
          </a:bodyPr>
          <a:lstStyle/>
          <a:p>
            <a:pPr marL="180340" algn="just">
              <a:lnSpc>
                <a:spcPct val="150000"/>
              </a:lnSpc>
              <a:spcAft>
                <a:spcPts val="0"/>
              </a:spcAft>
            </a:pPr>
            <a:r>
              <a:rPr lang="en-US" sz="2000" dirty="0" smtClean="0">
                <a:latin typeface="Times New Roman"/>
                <a:ea typeface="Calibri"/>
                <a:cs typeface="Times New Roman"/>
              </a:rPr>
              <a:t>Dynamic </a:t>
            </a:r>
            <a:r>
              <a:rPr lang="en-US" sz="2000" dirty="0">
                <a:latin typeface="Times New Roman"/>
                <a:ea typeface="Calibri"/>
                <a:cs typeface="Times New Roman"/>
              </a:rPr>
              <a:t>Time Warping (DTW) is a technique that compares two sequences that do not necessarily need to be the same lengths. After matching is performed</a:t>
            </a:r>
            <a:r>
              <a:rPr lang="en-US" sz="2000" dirty="0" smtClean="0">
                <a:latin typeface="Times New Roman"/>
                <a:ea typeface="Calibri"/>
                <a:cs typeface="Times New Roman"/>
              </a:rPr>
              <a:t>.</a:t>
            </a:r>
            <a:endParaRPr lang="en-IN" sz="2000" dirty="0">
              <a:latin typeface="Calibri"/>
              <a:ea typeface="Calibri"/>
              <a:cs typeface="Times New Roman"/>
            </a:endParaRPr>
          </a:p>
          <a:p>
            <a:pPr algn="just">
              <a:lnSpc>
                <a:spcPct val="100000"/>
              </a:lnSpc>
              <a:buFont typeface="Wingdings" panose="05000000000000000000" pitchFamily="2" charset="2"/>
              <a:buChar char="q"/>
            </a:pPr>
            <a:endParaRPr lang="en-US" sz="2000" cap="none"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731520" lvl="3" indent="0" algn="ctr">
              <a:buNone/>
            </a:pPr>
            <a:r>
              <a:rPr lang="en-IN" sz="1800" dirty="0" smtClean="0">
                <a:latin typeface="Times New Roman" pitchFamily="18" charset="0"/>
                <a:cs typeface="Times New Roman" pitchFamily="18" charset="0"/>
              </a:rPr>
              <a:t>Figure5</a:t>
            </a:r>
            <a:r>
              <a:rPr lang="en-IN" sz="1800" dirty="0">
                <a:latin typeface="Times New Roman" pitchFamily="18" charset="0"/>
                <a:cs typeface="Times New Roman" pitchFamily="18" charset="0"/>
              </a:rPr>
              <a:t>: Dialog box represents matching or not.</a:t>
            </a:r>
          </a:p>
        </p:txBody>
      </p:sp>
      <p:sp>
        <p:nvSpPr>
          <p:cNvPr id="9" name="Content Placeholder 8"/>
          <p:cNvSpPr>
            <a:spLocks noGrp="1"/>
          </p:cNvSpPr>
          <p:nvPr>
            <p:ph sz="half" idx="2"/>
          </p:nvPr>
        </p:nvSpPr>
        <p:spPr>
          <a:xfrm>
            <a:off x="5897454" y="1004552"/>
            <a:ext cx="4949371" cy="5128506"/>
          </a:xfrm>
        </p:spPr>
        <p:txBody>
          <a:bodyPr>
            <a:normAutofit/>
          </a:bodyPr>
          <a:lstStyle/>
          <a:p>
            <a:pPr marL="180340" algn="just">
              <a:lnSpc>
                <a:spcPct val="150000"/>
              </a:lnSpc>
              <a:spcAft>
                <a:spcPts val="0"/>
              </a:spcAft>
            </a:pPr>
            <a:r>
              <a:rPr lang="en-IN" sz="2000" dirty="0">
                <a:latin typeface="Times New Roman"/>
                <a:ea typeface="Calibri"/>
                <a:cs typeface="Times New Roman"/>
              </a:rPr>
              <a:t>Finally we calculate the accuracy of proposed implementation between filtered input signal and dynamic time warping.</a:t>
            </a:r>
            <a:endParaRPr lang="en-IN" sz="2000" dirty="0">
              <a:latin typeface="Calibri"/>
              <a:ea typeface="Calibri"/>
              <a:cs typeface="Times New Roman"/>
            </a:endParaRPr>
          </a:p>
          <a:p>
            <a:pPr algn="just">
              <a:buFont typeface="Courier New" panose="02070309020205020404" pitchFamily="49" charset="0"/>
              <a:buChar char="o"/>
            </a:pPr>
            <a:endParaRPr lang="en-US" sz="2000" b="0" cap="none" dirty="0">
              <a:latin typeface="Times New Roman" panose="02020603050405020304" pitchFamily="18" charset="0"/>
              <a:cs typeface="Times New Roman" panose="02020603050405020304" pitchFamily="18" charset="0"/>
            </a:endParaRPr>
          </a:p>
          <a:p>
            <a:pPr marL="0" indent="0" algn="just">
              <a:buNone/>
            </a:pPr>
            <a:endParaRPr lang="en-US" sz="2000" cap="none" dirty="0">
              <a:latin typeface="Times New Roman" panose="02020603050405020304" pitchFamily="18" charset="0"/>
              <a:cs typeface="Times New Roman" panose="02020603050405020304" pitchFamily="18" charset="0"/>
            </a:endParaRPr>
          </a:p>
          <a:p>
            <a:pPr marL="0" indent="0" algn="just">
              <a:buNone/>
            </a:pPr>
            <a:endParaRPr lang="en-US" sz="2000" cap="none" dirty="0">
              <a:latin typeface="Times New Roman" panose="02020603050405020304" pitchFamily="18" charset="0"/>
              <a:cs typeface="Times New Roman" panose="02020603050405020304" pitchFamily="18" charset="0"/>
            </a:endParaRPr>
          </a:p>
          <a:p>
            <a:pPr marL="0" indent="0" algn="just">
              <a:buNone/>
            </a:pPr>
            <a:endParaRPr lang="en-US" sz="2000" cap="none" dirty="0">
              <a:latin typeface="Times New Roman" panose="02020603050405020304" pitchFamily="18" charset="0"/>
              <a:cs typeface="Times New Roman" panose="02020603050405020304" pitchFamily="18" charset="0"/>
            </a:endParaRPr>
          </a:p>
          <a:p>
            <a:pPr marL="0" indent="0" algn="ctr">
              <a:buNone/>
            </a:pPr>
            <a:endParaRPr lang="en-US" sz="2000" cap="none" dirty="0">
              <a:latin typeface="Times New Roman" panose="02020603050405020304" pitchFamily="18" charset="0"/>
              <a:cs typeface="Times New Roman" panose="02020603050405020304" pitchFamily="18" charset="0"/>
            </a:endParaRPr>
          </a:p>
          <a:p>
            <a:pPr algn="ctr"/>
            <a:endParaRPr lang="en-US" sz="2000" b="0" dirty="0" smtClean="0">
              <a:latin typeface="Times New Roman" pitchFamily="18" charset="0"/>
              <a:cs typeface="Times New Roman" pitchFamily="18" charset="0"/>
            </a:endParaRPr>
          </a:p>
          <a:p>
            <a:pPr marL="0" indent="0" algn="ctr">
              <a:lnSpc>
                <a:spcPct val="150000"/>
              </a:lnSpc>
              <a:spcAft>
                <a:spcPts val="0"/>
              </a:spcAft>
              <a:buNone/>
            </a:pPr>
            <a:r>
              <a:rPr lang="en-IN" sz="2000" dirty="0">
                <a:latin typeface="Times New Roman"/>
                <a:ea typeface="Calibri"/>
                <a:cs typeface="Times New Roman"/>
              </a:rPr>
              <a:t>Figure 6: Parameter calculation.</a:t>
            </a:r>
            <a:endParaRPr lang="en-IN" sz="2000" dirty="0">
              <a:latin typeface="Calibri"/>
              <a:ea typeface="Calibri"/>
              <a:cs typeface="Times New Roman"/>
            </a:endParaRPr>
          </a:p>
          <a:p>
            <a:pPr algn="just">
              <a:buFont typeface="Courier New" panose="02070309020205020404" pitchFamily="49" charset="0"/>
              <a:buChar char="o"/>
            </a:pPr>
            <a:endParaRPr lang="en-US" sz="18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9668564" y="192171"/>
            <a:ext cx="1400175" cy="465455"/>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330606" y="3169873"/>
            <a:ext cx="2241394" cy="1206623"/>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8205586" y="3564859"/>
            <a:ext cx="1260386" cy="811637"/>
          </a:xfrm>
          <a:prstGeom prst="rect">
            <a:avLst/>
          </a:prstGeom>
        </p:spPr>
      </p:pic>
    </p:spTree>
    <p:extLst>
      <p:ext uri="{BB962C8B-B14F-4D97-AF65-F5344CB8AC3E}">
        <p14:creationId xmlns:p14="http://schemas.microsoft.com/office/powerpoint/2010/main" val="8523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172" y="268940"/>
            <a:ext cx="10364451" cy="779977"/>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Index</a:t>
            </a:r>
            <a:endParaRPr lang="en-US" sz="2400" dirty="0">
              <a:solidFill>
                <a:srgbClr val="0070C0"/>
              </a:solidFill>
            </a:endParaRPr>
          </a:p>
        </p:txBody>
      </p:sp>
      <p:sp>
        <p:nvSpPr>
          <p:cNvPr id="3" name="Content Placeholder 2"/>
          <p:cNvSpPr>
            <a:spLocks noGrp="1"/>
          </p:cNvSpPr>
          <p:nvPr>
            <p:ph idx="1"/>
          </p:nvPr>
        </p:nvSpPr>
        <p:spPr>
          <a:xfrm>
            <a:off x="1223368" y="1048917"/>
            <a:ext cx="9986057" cy="5150176"/>
          </a:xfrm>
        </p:spPr>
        <p:txBody>
          <a:bodyPr>
            <a:normAutofit/>
          </a:bodyPr>
          <a:lstStyle/>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Abstract</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Introduction</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Literature Review</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Existing Method</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Drawbacks</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Proposed Method					</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Advantages</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Applications</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Software </a:t>
            </a:r>
            <a:r>
              <a:rPr lang="en-US" sz="2000" cap="none" dirty="0" smtClean="0">
                <a:latin typeface="Times New Roman" panose="02020603050405020304" pitchFamily="18" charset="0"/>
                <a:cs typeface="Times New Roman" panose="02020603050405020304" pitchFamily="18" charset="0"/>
              </a:rPr>
              <a:t>&amp; hardware Requirements</a:t>
            </a:r>
            <a:endParaRPr lang="en-US" sz="2000" cap="none"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Results</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Conclusion</a:t>
            </a:r>
          </a:p>
          <a:p>
            <a:pPr>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References</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710334" y="395403"/>
            <a:ext cx="1400175" cy="465455"/>
          </a:xfrm>
          <a:prstGeom prst="rect">
            <a:avLst/>
          </a:prstGeom>
        </p:spPr>
      </p:pic>
    </p:spTree>
    <p:extLst>
      <p:ext uri="{BB962C8B-B14F-4D97-AF65-F5344CB8AC3E}">
        <p14:creationId xmlns:p14="http://schemas.microsoft.com/office/powerpoint/2010/main" val="627876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36176"/>
            <a:ext cx="10364451" cy="753036"/>
          </a:xfrm>
        </p:spPr>
        <p:txBody>
          <a:bodyPr>
            <a:normAutofit/>
          </a:bodyPr>
          <a:lstStyle/>
          <a:p>
            <a:pPr algn="ctr"/>
            <a:r>
              <a:rPr lang="en-US" sz="2400" b="1" dirty="0">
                <a:solidFill>
                  <a:srgbClr val="00B0F0"/>
                </a:solidFill>
                <a:latin typeface="Times New Roman" panose="02020603050405020304" pitchFamily="18" charset="0"/>
                <a:cs typeface="Times New Roman" panose="02020603050405020304" pitchFamily="18" charset="0"/>
              </a:rPr>
              <a:t>Conclusion</a:t>
            </a:r>
            <a:endParaRPr lang="en-US" sz="2400" dirty="0">
              <a:solidFill>
                <a:srgbClr val="00B0F0"/>
              </a:solidFill>
            </a:endParaRPr>
          </a:p>
        </p:txBody>
      </p:sp>
      <p:sp>
        <p:nvSpPr>
          <p:cNvPr id="3" name="Content Placeholder 2"/>
          <p:cNvSpPr>
            <a:spLocks noGrp="1"/>
          </p:cNvSpPr>
          <p:nvPr>
            <p:ph idx="1"/>
          </p:nvPr>
        </p:nvSpPr>
        <p:spPr>
          <a:xfrm>
            <a:off x="656822" y="1394517"/>
            <a:ext cx="10079803" cy="4666128"/>
          </a:xfrm>
        </p:spPr>
        <p:txBody>
          <a:bodyPr>
            <a:normAutofit/>
          </a:bodyPr>
          <a:lstStyle/>
          <a:p>
            <a:pPr marL="0" indent="0" algn="just">
              <a:lnSpc>
                <a:spcPct val="150000"/>
              </a:lnSpc>
              <a:spcAft>
                <a:spcPts val="0"/>
              </a:spcAft>
              <a:buNone/>
            </a:pPr>
            <a:r>
              <a:rPr lang="en-US" b="0" dirty="0" smtClean="0">
                <a:latin typeface="Times New Roman" pitchFamily="18" charset="0"/>
                <a:cs typeface="Times New Roman" pitchFamily="18" charset="0"/>
              </a:rPr>
              <a:t>      </a:t>
            </a:r>
            <a:r>
              <a:rPr lang="en-US" sz="2000" dirty="0">
                <a:latin typeface="Times New Roman"/>
                <a:ea typeface="Calibri"/>
                <a:cs typeface="Times New Roman"/>
              </a:rPr>
              <a:t>In this paper, we completely evaluate the impact of filtering type, segmentation, feature extraction and health status on ECG biometric by using the evaluation metrics such as </a:t>
            </a:r>
            <a:r>
              <a:rPr lang="en-US" sz="2000" dirty="0" smtClean="0">
                <a:latin typeface="Calibri"/>
                <a:ea typeface="Calibri"/>
                <a:cs typeface="Times New Roman"/>
              </a:rPr>
              <a:t>accuracy</a:t>
            </a:r>
            <a:r>
              <a:rPr lang="en-US" sz="2000" dirty="0" smtClean="0">
                <a:latin typeface="Times New Roman"/>
                <a:ea typeface="Calibri"/>
                <a:cs typeface="Times New Roman"/>
              </a:rPr>
              <a:t>. </a:t>
            </a:r>
            <a:r>
              <a:rPr lang="en-US" sz="2000" dirty="0">
                <a:latin typeface="Times New Roman"/>
                <a:ea typeface="Calibri"/>
                <a:cs typeface="Times New Roman"/>
              </a:rPr>
              <a:t>To protect the devices and data ECG dataset is used for authentication purpose. In other words, several experimental results were conducted to evaluate the impact of such important techniques for ECG biometric systems. This paper presents that our new proposed approach shows better performance when compared with the existing method. </a:t>
            </a:r>
            <a:endParaRPr lang="en-IN" sz="2000" dirty="0">
              <a:latin typeface="Calibri"/>
              <a:ea typeface="Calibri"/>
              <a:cs typeface="Times New Roman"/>
            </a:endParaRPr>
          </a:p>
          <a:p>
            <a:pPr marL="0" indent="0" algn="just">
              <a:lnSpc>
                <a:spcPct val="150000"/>
              </a:lnSpc>
              <a:spcAft>
                <a:spcPts val="0"/>
              </a:spcAft>
              <a:buNone/>
            </a:pPr>
            <a:r>
              <a:rPr lang="en-US" b="1" dirty="0">
                <a:latin typeface="Times New Roman"/>
                <a:ea typeface="Calibri"/>
                <a:cs typeface="Times New Roman"/>
              </a:rPr>
              <a:t> </a:t>
            </a:r>
            <a:endParaRPr lang="en-IN" dirty="0">
              <a:latin typeface="Calibri"/>
              <a:ea typeface="Calibri"/>
              <a:cs typeface="Times New Roman"/>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607303" y="624119"/>
            <a:ext cx="1400175" cy="465455"/>
          </a:xfrm>
          <a:prstGeom prst="rect">
            <a:avLst/>
          </a:prstGeom>
        </p:spPr>
      </p:pic>
    </p:spTree>
    <p:extLst>
      <p:ext uri="{BB962C8B-B14F-4D97-AF65-F5344CB8AC3E}">
        <p14:creationId xmlns:p14="http://schemas.microsoft.com/office/powerpoint/2010/main" val="237671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435" y="30197"/>
            <a:ext cx="10364451" cy="806823"/>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      </a:t>
            </a:r>
            <a:r>
              <a:rPr lang="en-US" sz="2400" b="1" dirty="0" smtClean="0">
                <a:solidFill>
                  <a:srgbClr val="0070C0"/>
                </a:solidFill>
                <a:latin typeface="Times New Roman" panose="02020603050405020304" pitchFamily="18" charset="0"/>
                <a:cs typeface="Times New Roman" panose="02020603050405020304" pitchFamily="18" charset="0"/>
              </a:rPr>
              <a:t>References</a:t>
            </a:r>
            <a:endParaRPr lang="en-US" sz="2400" dirty="0">
              <a:solidFill>
                <a:srgbClr val="0070C0"/>
              </a:solidFill>
            </a:endParaRPr>
          </a:p>
        </p:txBody>
      </p:sp>
      <p:sp>
        <p:nvSpPr>
          <p:cNvPr id="3" name="Content Placeholder 2"/>
          <p:cNvSpPr>
            <a:spLocks noGrp="1"/>
          </p:cNvSpPr>
          <p:nvPr>
            <p:ph idx="1"/>
          </p:nvPr>
        </p:nvSpPr>
        <p:spPr>
          <a:xfrm>
            <a:off x="734094" y="1070550"/>
            <a:ext cx="10071279" cy="4365938"/>
          </a:xfrm>
        </p:spPr>
        <p:txBody>
          <a:bodyPr>
            <a:normAutofit/>
          </a:bodyPr>
          <a:lstStyle/>
          <a:p>
            <a:pPr marL="45720" indent="0" algn="just">
              <a:lnSpc>
                <a:spcPct val="150000"/>
              </a:lnSpc>
              <a:buNone/>
            </a:pPr>
            <a:r>
              <a:rPr lang="en-US" sz="2000" b="0" dirty="0">
                <a:latin typeface="Times New Roman" pitchFamily="18" charset="0"/>
                <a:cs typeface="Times New Roman" pitchFamily="18" charset="0"/>
              </a:rPr>
              <a:t>[1] Nesli Erdogmus and Sebastien Marcel. Spoofing face recognition with 3d masks. IEEE transactions on information forensics and security, 9(7):1084–1097, 2014. </a:t>
            </a:r>
            <a:endParaRPr lang="en-IN" sz="2000" b="0" dirty="0">
              <a:latin typeface="Times New Roman" pitchFamily="18" charset="0"/>
              <a:cs typeface="Times New Roman" pitchFamily="18" charset="0"/>
            </a:endParaRPr>
          </a:p>
          <a:p>
            <a:pPr marL="45720" indent="0" algn="just">
              <a:lnSpc>
                <a:spcPct val="150000"/>
              </a:lnSpc>
              <a:buNone/>
            </a:pPr>
            <a:r>
              <a:rPr lang="en-US" sz="2000" b="0" dirty="0">
                <a:latin typeface="Times New Roman" pitchFamily="18" charset="0"/>
                <a:cs typeface="Times New Roman" pitchFamily="18" charset="0"/>
              </a:rPr>
              <a:t>[2] Abdenour Hadid, Nicholas Evans, Sébastien Marcel, and Julian Fierrez. Biometrics systems under spoofing attack: an evaluation methodology and lessons learned. IEEE Signal Processing Magazine, 32(5):20–30, 2015.</a:t>
            </a:r>
            <a:endParaRPr lang="en-IN" sz="2000" b="0" dirty="0">
              <a:latin typeface="Times New Roman" pitchFamily="18" charset="0"/>
              <a:cs typeface="Times New Roman" pitchFamily="18" charset="0"/>
            </a:endParaRPr>
          </a:p>
          <a:p>
            <a:pPr marL="45720" indent="0" algn="just">
              <a:lnSpc>
                <a:spcPct val="150000"/>
              </a:lnSpc>
              <a:buNone/>
            </a:pPr>
            <a:r>
              <a:rPr lang="en-US" sz="2000" b="0" dirty="0" smtClean="0">
                <a:latin typeface="Times New Roman" pitchFamily="18" charset="0"/>
                <a:cs typeface="Times New Roman" pitchFamily="18" charset="0"/>
              </a:rPr>
              <a:t>[</a:t>
            </a:r>
            <a:r>
              <a:rPr lang="en-US" sz="2000" b="0" dirty="0">
                <a:latin typeface="Times New Roman" pitchFamily="18" charset="0"/>
                <a:cs typeface="Times New Roman" pitchFamily="18" charset="0"/>
              </a:rPr>
              <a:t>3] Neslihan Kose and Jean-Luc Dugelay. On the vulnerability of face recognition systems to spoofing mask attacks. In 2013 IEEE International Conference on Acoustics, Speech and Signal Processing, pages 2357– 2361. IEEE, 2013. </a:t>
            </a:r>
            <a:endParaRPr lang="en-IN" sz="2000" b="0" dirty="0">
              <a:latin typeface="Times New Roman" pitchFamily="18" charset="0"/>
              <a:cs typeface="Times New Roman" pitchFamily="18" charset="0"/>
            </a:endParaRPr>
          </a:p>
          <a:p>
            <a:pPr marL="0" indent="0" algn="just">
              <a:lnSpc>
                <a:spcPct val="150000"/>
              </a:lnSpc>
              <a:buNone/>
            </a:pPr>
            <a:endParaRPr lang="en-US" sz="2000" b="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81544" y="371565"/>
            <a:ext cx="1400175" cy="465455"/>
          </a:xfrm>
          <a:prstGeom prst="rect">
            <a:avLst/>
          </a:prstGeom>
        </p:spPr>
      </p:pic>
    </p:spTree>
    <p:extLst>
      <p:ext uri="{BB962C8B-B14F-4D97-AF65-F5344CB8AC3E}">
        <p14:creationId xmlns:p14="http://schemas.microsoft.com/office/powerpoint/2010/main" val="165978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8942"/>
            <a:ext cx="10364451" cy="806823"/>
          </a:xfrm>
        </p:spPr>
        <p:txBody>
          <a:bodyPr>
            <a:norm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    References</a:t>
            </a:r>
            <a:endParaRPr lang="en-US" sz="2400" dirty="0">
              <a:solidFill>
                <a:srgbClr val="0070C0"/>
              </a:solidFill>
            </a:endParaRPr>
          </a:p>
        </p:txBody>
      </p:sp>
      <p:sp>
        <p:nvSpPr>
          <p:cNvPr id="3" name="Content Placeholder 2"/>
          <p:cNvSpPr>
            <a:spLocks noGrp="1"/>
          </p:cNvSpPr>
          <p:nvPr>
            <p:ph idx="1"/>
          </p:nvPr>
        </p:nvSpPr>
        <p:spPr>
          <a:xfrm>
            <a:off x="772731" y="1493949"/>
            <a:ext cx="9981127" cy="3503054"/>
          </a:xfrm>
        </p:spPr>
        <p:txBody>
          <a:bodyPr>
            <a:normAutofit/>
          </a:bodyPr>
          <a:lstStyle/>
          <a:p>
            <a:pPr marL="45720" indent="0" algn="just">
              <a:lnSpc>
                <a:spcPct val="150000"/>
              </a:lnSpc>
              <a:buNone/>
            </a:pPr>
            <a:r>
              <a:rPr lang="en-US" sz="2000" b="0" dirty="0">
                <a:latin typeface="Times New Roman" pitchFamily="18" charset="0"/>
                <a:cs typeface="Times New Roman" pitchFamily="18" charset="0"/>
              </a:rPr>
              <a:t>[4] Javier Galbally, Raffaele Cappelli, Alessandra Lumini, Guillermo Gonzalez-de Rivera, Davide Maltoni, Julian Fierrez, Javier Ortega-Garcia, and Dario Maio. An evaluation of direct attacks using fake fingers generated from iso templates. Pattern Recognition Letters, 31(8):725–732, 2010.</a:t>
            </a:r>
            <a:endParaRPr lang="en-IN" sz="2000" b="0" dirty="0">
              <a:latin typeface="Times New Roman" pitchFamily="18" charset="0"/>
              <a:cs typeface="Times New Roman" pitchFamily="18" charset="0"/>
            </a:endParaRPr>
          </a:p>
          <a:p>
            <a:pPr marL="45720" indent="0" algn="just">
              <a:lnSpc>
                <a:spcPct val="150000"/>
              </a:lnSpc>
              <a:buNone/>
            </a:pPr>
            <a:r>
              <a:rPr lang="en-US" sz="2000" b="0" dirty="0">
                <a:latin typeface="Times New Roman" pitchFamily="18" charset="0"/>
                <a:cs typeface="Times New Roman" pitchFamily="18" charset="0"/>
              </a:rPr>
              <a:t> [5] Zahid Akhtar, Christian Micheloni, and Gian Luca Foresti. Biometric liveness detection: Challenges and research opportunities. IEEE Security &amp; Privacy, 13(5):63–72, 2015.</a:t>
            </a:r>
            <a:endParaRPr lang="en-IN" sz="2000" b="0" dirty="0">
              <a:latin typeface="Times New Roman" pitchFamily="18" charset="0"/>
              <a:cs typeface="Times New Roman" pitchFamily="18" charset="0"/>
            </a:endParaRPr>
          </a:p>
          <a:p>
            <a:pPr marL="45720" indent="0" algn="just">
              <a:lnSpc>
                <a:spcPct val="150000"/>
              </a:lnSpc>
              <a:buNone/>
            </a:pPr>
            <a:endParaRPr lang="en-US" sz="2000" b="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375484" y="383433"/>
            <a:ext cx="1400175" cy="465455"/>
          </a:xfrm>
          <a:prstGeom prst="rect">
            <a:avLst/>
          </a:prstGeom>
        </p:spPr>
      </p:pic>
    </p:spTree>
    <p:extLst>
      <p:ext uri="{BB962C8B-B14F-4D97-AF65-F5344CB8AC3E}">
        <p14:creationId xmlns:p14="http://schemas.microsoft.com/office/powerpoint/2010/main" val="159048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746" y="235611"/>
            <a:ext cx="5997388" cy="685848"/>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Abstract</a:t>
            </a:r>
            <a:endParaRPr lang="en-US" sz="2400" dirty="0">
              <a:solidFill>
                <a:srgbClr val="0070C0"/>
              </a:solidFill>
            </a:endParaRPr>
          </a:p>
        </p:txBody>
      </p:sp>
      <p:sp>
        <p:nvSpPr>
          <p:cNvPr id="3" name="Content Placeholder 2"/>
          <p:cNvSpPr>
            <a:spLocks noGrp="1"/>
          </p:cNvSpPr>
          <p:nvPr>
            <p:ph idx="1"/>
          </p:nvPr>
        </p:nvSpPr>
        <p:spPr>
          <a:xfrm>
            <a:off x="643943" y="1159900"/>
            <a:ext cx="10119006" cy="4803820"/>
          </a:xfrm>
        </p:spPr>
        <p:txBody>
          <a:bodyPr>
            <a:normAutofit fontScale="77500" lnSpcReduction="20000"/>
          </a:bodyPr>
          <a:lstStyle/>
          <a:p>
            <a:pPr marL="0" indent="0" algn="just">
              <a:lnSpc>
                <a:spcPct val="170000"/>
              </a:lnSpc>
              <a:buNone/>
            </a:pPr>
            <a:r>
              <a:rPr lang="en-US" sz="2600" b="0" dirty="0" smtClean="0">
                <a:latin typeface="Times New Roman" pitchFamily="18" charset="0"/>
                <a:cs typeface="Times New Roman" pitchFamily="18" charset="0"/>
              </a:rPr>
              <a:t>The </a:t>
            </a:r>
            <a:r>
              <a:rPr lang="en-US" sz="2600" b="0" dirty="0">
                <a:latin typeface="Times New Roman" pitchFamily="18" charset="0"/>
                <a:cs typeface="Times New Roman" pitchFamily="18" charset="0"/>
              </a:rPr>
              <a:t>main theme of this project is to authenticate the user by using ECG signals. Electrocardiogram (ECG) is an electric signal of cardiac activity posing highly discriminative properties related to human recognition. ECG based authentication has gained much success in recent times however discriminant feature extraction and efficient pattern classification still encounter numerous challenges. In these present situations authentication methods became an indispensable urgent task to protect the integrity of the devices and the sensitive data. Passwords have provided to control the important data, but have shown their inherent vulnerabilities. We propose an authentication method, which can effectively provide the access to the user, which is known as ‘ECG Biometric Authentication’. </a:t>
            </a:r>
            <a:endParaRPr lang="en-US" sz="2000" b="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04271" y="345808"/>
            <a:ext cx="1400175" cy="465455"/>
          </a:xfrm>
          <a:prstGeom prst="rect">
            <a:avLst/>
          </a:prstGeom>
        </p:spPr>
      </p:pic>
    </p:spTree>
    <p:extLst>
      <p:ext uri="{BB962C8B-B14F-4D97-AF65-F5344CB8AC3E}">
        <p14:creationId xmlns:p14="http://schemas.microsoft.com/office/powerpoint/2010/main" val="421868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8" y="295789"/>
            <a:ext cx="10364451" cy="672399"/>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Introduction</a:t>
            </a:r>
            <a:endParaRPr lang="en-US" sz="2400" dirty="0">
              <a:solidFill>
                <a:srgbClr val="0070C0"/>
              </a:solidFill>
            </a:endParaRPr>
          </a:p>
        </p:txBody>
      </p:sp>
      <p:sp>
        <p:nvSpPr>
          <p:cNvPr id="3" name="Content Placeholder 2"/>
          <p:cNvSpPr>
            <a:spLocks noGrp="1"/>
          </p:cNvSpPr>
          <p:nvPr>
            <p:ph idx="1"/>
          </p:nvPr>
        </p:nvSpPr>
        <p:spPr>
          <a:xfrm>
            <a:off x="773067" y="1326524"/>
            <a:ext cx="10427595" cy="5159314"/>
          </a:xfrm>
        </p:spPr>
        <p:txBody>
          <a:bodyPr>
            <a:normAutofit/>
          </a:bodyPr>
          <a:lstStyle/>
          <a:p>
            <a:pPr algn="just">
              <a:lnSpc>
                <a:spcPct val="150000"/>
              </a:lnSpc>
            </a:pPr>
            <a:r>
              <a:rPr lang="en-US" sz="2000" dirty="0" smtClean="0">
                <a:latin typeface="Times New Roman" pitchFamily="18" charset="0"/>
                <a:ea typeface="Calibri"/>
                <a:cs typeface="Times New Roman" pitchFamily="18" charset="0"/>
              </a:rPr>
              <a:t>Face </a:t>
            </a:r>
            <a:r>
              <a:rPr lang="en-US" sz="2000" dirty="0">
                <a:latin typeface="Times New Roman" pitchFamily="18" charset="0"/>
                <a:ea typeface="Calibri"/>
                <a:cs typeface="Times New Roman" pitchFamily="18" charset="0"/>
              </a:rPr>
              <a:t>owes its reputation mainly to being easily and non-intrusively accessible compared to other biometric traits like finger print or iris.</a:t>
            </a:r>
          </a:p>
          <a:p>
            <a:pPr algn="just">
              <a:lnSpc>
                <a:spcPct val="150000"/>
              </a:lnSpc>
            </a:pPr>
            <a:r>
              <a:rPr lang="en-US" sz="2000" b="0" dirty="0" smtClean="0">
                <a:latin typeface="Times New Roman" pitchFamily="18" charset="0"/>
                <a:ea typeface="Calibri"/>
                <a:cs typeface="Times New Roman" pitchFamily="18" charset="0"/>
              </a:rPr>
              <a:t>This </a:t>
            </a:r>
            <a:r>
              <a:rPr lang="en-US" sz="2000" b="0" dirty="0">
                <a:latin typeface="Times New Roman" pitchFamily="18" charset="0"/>
                <a:ea typeface="Calibri"/>
                <a:cs typeface="Times New Roman" pitchFamily="18" charset="0"/>
              </a:rPr>
              <a:t>apparent vulnerability of face has evoked great interest in the biometric community and many papers have been published on countermeasure studies. </a:t>
            </a:r>
            <a:endParaRPr lang="en-US" sz="2000" b="0" dirty="0" smtClean="0">
              <a:latin typeface="Times New Roman" pitchFamily="18" charset="0"/>
              <a:ea typeface="Calibri"/>
              <a:cs typeface="Times New Roman" pitchFamily="18" charset="0"/>
            </a:endParaRPr>
          </a:p>
          <a:p>
            <a:pPr algn="just">
              <a:lnSpc>
                <a:spcPct val="150000"/>
              </a:lnSpc>
            </a:pPr>
            <a:r>
              <a:rPr lang="en-US" sz="2000" b="0" dirty="0" smtClean="0">
                <a:latin typeface="Times New Roman" pitchFamily="18" charset="0"/>
                <a:ea typeface="Calibri"/>
                <a:cs typeface="Times New Roman" pitchFamily="18" charset="0"/>
              </a:rPr>
              <a:t>Traditional </a:t>
            </a:r>
            <a:r>
              <a:rPr lang="en-US" sz="2000" b="0" dirty="0">
                <a:latin typeface="Times New Roman" pitchFamily="18" charset="0"/>
                <a:ea typeface="Calibri"/>
                <a:cs typeface="Times New Roman" pitchFamily="18" charset="0"/>
              </a:rPr>
              <a:t>visible liveness detection method still detects blinking, in other words, cannot distinguish a photo </a:t>
            </a:r>
            <a:r>
              <a:rPr lang="en-US" sz="2000" b="0" dirty="0" smtClean="0">
                <a:latin typeface="Times New Roman" pitchFamily="18" charset="0"/>
                <a:ea typeface="Calibri"/>
                <a:cs typeface="Times New Roman" pitchFamily="18" charset="0"/>
              </a:rPr>
              <a:t>attack.</a:t>
            </a:r>
          </a:p>
          <a:p>
            <a:pPr algn="just">
              <a:lnSpc>
                <a:spcPct val="150000"/>
              </a:lnSpc>
            </a:pPr>
            <a:r>
              <a:rPr lang="en-US" sz="2000" dirty="0" smtClean="0">
                <a:latin typeface="Times New Roman" pitchFamily="18" charset="0"/>
                <a:ea typeface="Calibri"/>
                <a:cs typeface="Times New Roman" pitchFamily="18" charset="0"/>
              </a:rPr>
              <a:t>The </a:t>
            </a:r>
            <a:r>
              <a:rPr lang="en-US" sz="2000" dirty="0">
                <a:latin typeface="Times New Roman" pitchFamily="18" charset="0"/>
                <a:ea typeface="Calibri"/>
                <a:cs typeface="Times New Roman" pitchFamily="18" charset="0"/>
              </a:rPr>
              <a:t>goal of a biometric recognition system is to determine or verify the identity of an individual from his/her behavioral and/or biological characteristics</a:t>
            </a:r>
            <a:r>
              <a:rPr lang="en-US" sz="2000" dirty="0" smtClean="0">
                <a:latin typeface="Times New Roman" pitchFamily="18" charset="0"/>
                <a:ea typeface="Calibri"/>
                <a:cs typeface="Times New Roman" pitchFamily="18" charset="0"/>
              </a:rPr>
              <a:t>..</a:t>
            </a:r>
            <a:endParaRPr lang="en-US" sz="2000" dirty="0">
              <a:latin typeface="Times New Roman" pitchFamily="18" charset="0"/>
              <a:ea typeface="Calibri"/>
              <a:cs typeface="Times New Roman" pitchFamily="18" charset="0"/>
            </a:endParaRPr>
          </a:p>
          <a:p>
            <a:pPr algn="just">
              <a:lnSpc>
                <a:spcPct val="150000"/>
              </a:lnSpc>
            </a:pPr>
            <a:endParaRPr lang="en-US" sz="2000" b="0" dirty="0">
              <a:latin typeface="Times New Roman" pitchFamily="18" charset="0"/>
              <a:ea typeface="Calibri"/>
              <a:cs typeface="Times New Roman" pitchFamily="18" charset="0"/>
            </a:endParaRPr>
          </a:p>
          <a:p>
            <a:pPr marL="342900" indent="-342900" algn="just">
              <a:lnSpc>
                <a:spcPct val="150000"/>
              </a:lnSpc>
            </a:pPr>
            <a:endParaRPr lang="en-US" sz="2000" b="0" dirty="0">
              <a:latin typeface="Times New Roman" pitchFamily="18" charset="0"/>
              <a:ea typeface="Calibri"/>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72958" y="447934"/>
            <a:ext cx="1400175" cy="465455"/>
          </a:xfrm>
          <a:prstGeom prst="rect">
            <a:avLst/>
          </a:prstGeom>
        </p:spPr>
      </p:pic>
    </p:spTree>
    <p:extLst>
      <p:ext uri="{BB962C8B-B14F-4D97-AF65-F5344CB8AC3E}">
        <p14:creationId xmlns:p14="http://schemas.microsoft.com/office/powerpoint/2010/main" val="239359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8" y="324818"/>
            <a:ext cx="10364451" cy="672399"/>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Introduction</a:t>
            </a:r>
            <a:endParaRPr lang="en-US" sz="2400" dirty="0">
              <a:solidFill>
                <a:srgbClr val="0070C0"/>
              </a:solidFill>
            </a:endParaRPr>
          </a:p>
        </p:txBody>
      </p:sp>
      <p:sp>
        <p:nvSpPr>
          <p:cNvPr id="3" name="Content Placeholder 2"/>
          <p:cNvSpPr>
            <a:spLocks noGrp="1"/>
          </p:cNvSpPr>
          <p:nvPr>
            <p:ph idx="1"/>
          </p:nvPr>
        </p:nvSpPr>
        <p:spPr>
          <a:xfrm>
            <a:off x="901521" y="1495555"/>
            <a:ext cx="10174310" cy="4636394"/>
          </a:xfrm>
        </p:spPr>
        <p:txBody>
          <a:bodyPr>
            <a:normAutofit/>
          </a:bodyPr>
          <a:lstStyle/>
          <a:p>
            <a:pPr algn="just">
              <a:lnSpc>
                <a:spcPct val="150000"/>
              </a:lnSpc>
              <a:buFont typeface="Wingdings" pitchFamily="2" charset="2"/>
              <a:buChar char="§"/>
            </a:pPr>
            <a:r>
              <a:rPr lang="en-US" sz="2000" b="0" dirty="0" smtClean="0">
                <a:latin typeface="Times New Roman" pitchFamily="18" charset="0"/>
                <a:ea typeface="Calibri"/>
                <a:cs typeface="Times New Roman" pitchFamily="18" charset="0"/>
              </a:rPr>
              <a:t>Biometrics refer to a person’s behavioral and biological characteristics such as their face, fingerprint, iris, voice, hand geometry, and gait. Biometric traits can be highly discriminative yet less easily lost or stolen.</a:t>
            </a:r>
          </a:p>
          <a:p>
            <a:pPr algn="just">
              <a:lnSpc>
                <a:spcPct val="150000"/>
              </a:lnSpc>
              <a:buFont typeface="Wingdings" pitchFamily="2" charset="2"/>
              <a:buChar char="§"/>
            </a:pPr>
            <a:r>
              <a:rPr lang="en-US" sz="2000" b="0" dirty="0" smtClean="0">
                <a:latin typeface="Times New Roman" pitchFamily="18" charset="0"/>
                <a:ea typeface="Calibri"/>
                <a:cs typeface="Times New Roman" pitchFamily="18" charset="0"/>
              </a:rPr>
              <a:t>Applications </a:t>
            </a:r>
            <a:r>
              <a:rPr lang="en-US" sz="2000" b="0" dirty="0">
                <a:latin typeface="Times New Roman" pitchFamily="18" charset="0"/>
                <a:ea typeface="Calibri"/>
                <a:cs typeface="Times New Roman" pitchFamily="18" charset="0"/>
              </a:rPr>
              <a:t>include criminal identification, airport checking, computer or mobile device log-in, building and critical infrastructure access control, digital multimedia rights control, transaction authentication, voice mail, and secure teleworking. </a:t>
            </a:r>
            <a:endParaRPr lang="en-US" sz="2000" b="0" dirty="0" smtClean="0">
              <a:latin typeface="Times New Roman" pitchFamily="18" charset="0"/>
              <a:ea typeface="Calibri"/>
              <a:cs typeface="Times New Roman" pitchFamily="18" charset="0"/>
            </a:endParaRPr>
          </a:p>
          <a:p>
            <a:pPr algn="just">
              <a:lnSpc>
                <a:spcPct val="150000"/>
              </a:lnSpc>
              <a:buFont typeface="Wingdings" pitchFamily="2" charset="2"/>
              <a:buChar char="§"/>
            </a:pPr>
            <a:r>
              <a:rPr lang="en-US" sz="2000" b="0" dirty="0" smtClean="0">
                <a:latin typeface="Times New Roman" pitchFamily="18" charset="0"/>
                <a:ea typeface="Calibri"/>
                <a:cs typeface="Times New Roman" pitchFamily="18" charset="0"/>
              </a:rPr>
              <a:t>Various </a:t>
            </a:r>
            <a:r>
              <a:rPr lang="en-US" sz="2000" b="0" dirty="0">
                <a:latin typeface="Times New Roman" pitchFamily="18" charset="0"/>
                <a:ea typeface="Calibri"/>
                <a:cs typeface="Times New Roman" pitchFamily="18" charset="0"/>
              </a:rPr>
              <a:t>biometrics have been investigated, from the most conventional including fingerprint, iris, face, and voice, to more emerging modalities such as gait, hand-grip, ear, and electroencephalograms.</a:t>
            </a:r>
            <a:endParaRPr lang="en-IN" sz="2000" b="0" dirty="0">
              <a:latin typeface="Times New Roman" pitchFamily="18" charset="0"/>
              <a:ea typeface="Calibri"/>
              <a:cs typeface="Times New Roman" pitchFamily="18" charset="0"/>
            </a:endParaRPr>
          </a:p>
          <a:p>
            <a:pPr algn="just">
              <a:lnSpc>
                <a:spcPct val="150000"/>
              </a:lnSpc>
              <a:buFont typeface="Wingdings" pitchFamily="2" charset="2"/>
              <a:buChar char="§"/>
            </a:pPr>
            <a:endParaRPr lang="en-US" sz="2000" b="0" dirty="0">
              <a:latin typeface="Times New Roman" pitchFamily="18" charset="0"/>
              <a:ea typeface="Calibri"/>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68667" y="565657"/>
            <a:ext cx="1400175" cy="465455"/>
          </a:xfrm>
          <a:prstGeom prst="rect">
            <a:avLst/>
          </a:prstGeom>
        </p:spPr>
      </p:pic>
    </p:spTree>
    <p:extLst>
      <p:ext uri="{BB962C8B-B14F-4D97-AF65-F5344CB8AC3E}">
        <p14:creationId xmlns:p14="http://schemas.microsoft.com/office/powerpoint/2010/main" val="121793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99" y="88809"/>
            <a:ext cx="10364451" cy="605166"/>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0961065"/>
              </p:ext>
            </p:extLst>
          </p:nvPr>
        </p:nvGraphicFramePr>
        <p:xfrm>
          <a:off x="437882" y="837127"/>
          <a:ext cx="10740980" cy="5409128"/>
        </p:xfrm>
        <a:graphic>
          <a:graphicData uri="http://schemas.openxmlformats.org/drawingml/2006/table">
            <a:tbl>
              <a:tblPr firstRow="1" bandRow="1">
                <a:tableStyleId>{5940675A-B579-460E-94D1-54222C63F5DA}</a:tableStyleId>
              </a:tblPr>
              <a:tblGrid>
                <a:gridCol w="770360">
                  <a:extLst>
                    <a:ext uri="{9D8B030D-6E8A-4147-A177-3AD203B41FA5}">
                      <a16:colId xmlns:a16="http://schemas.microsoft.com/office/drawing/2014/main" xmlns="" val="20000"/>
                    </a:ext>
                  </a:extLst>
                </a:gridCol>
                <a:gridCol w="1974829">
                  <a:extLst>
                    <a:ext uri="{9D8B030D-6E8A-4147-A177-3AD203B41FA5}">
                      <a16:colId xmlns:a16="http://schemas.microsoft.com/office/drawing/2014/main" xmlns="" val="20001"/>
                    </a:ext>
                  </a:extLst>
                </a:gridCol>
                <a:gridCol w="1366493">
                  <a:extLst>
                    <a:ext uri="{9D8B030D-6E8A-4147-A177-3AD203B41FA5}">
                      <a16:colId xmlns:a16="http://schemas.microsoft.com/office/drawing/2014/main" xmlns="" val="20002"/>
                    </a:ext>
                  </a:extLst>
                </a:gridCol>
                <a:gridCol w="3812186">
                  <a:extLst>
                    <a:ext uri="{9D8B030D-6E8A-4147-A177-3AD203B41FA5}">
                      <a16:colId xmlns:a16="http://schemas.microsoft.com/office/drawing/2014/main" xmlns="" val="20003"/>
                    </a:ext>
                  </a:extLst>
                </a:gridCol>
                <a:gridCol w="2817112">
                  <a:extLst>
                    <a:ext uri="{9D8B030D-6E8A-4147-A177-3AD203B41FA5}">
                      <a16:colId xmlns:a16="http://schemas.microsoft.com/office/drawing/2014/main" xmlns="" val="20004"/>
                    </a:ext>
                  </a:extLst>
                </a:gridCol>
              </a:tblGrid>
              <a:tr h="682413">
                <a:tc>
                  <a:txBody>
                    <a:bodyPr/>
                    <a:lstStyle/>
                    <a:p>
                      <a:pPr algn="ctr"/>
                      <a:r>
                        <a:rPr lang="en-US" sz="1600" dirty="0" smtClean="0">
                          <a:latin typeface="Times New Roman" panose="02020603050405020304" pitchFamily="18" charset="0"/>
                          <a:cs typeface="Times New Roman" panose="02020603050405020304" pitchFamily="18" charset="0"/>
                        </a:rPr>
                        <a:t>S.NO</a:t>
                      </a:r>
                      <a:endParaRPr 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Journal Type </a:t>
                      </a:r>
                      <a:r>
                        <a:rPr lang="en-US" sz="1600" baseline="0" dirty="0">
                          <a:latin typeface="Times New Roman" panose="02020603050405020304" pitchFamily="18" charset="0"/>
                          <a:cs typeface="Times New Roman" panose="02020603050405020304" pitchFamily="18" charset="0"/>
                        </a:rPr>
                        <a:t>with year</a:t>
                      </a:r>
                      <a:endParaRPr lang="en-US" sz="16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Authors</a:t>
                      </a:r>
                      <a:endParaRPr lang="en-US" sz="16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Title</a:t>
                      </a:r>
                      <a:endParaRPr lang="en-US" sz="16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Outcomes</a:t>
                      </a:r>
                      <a:endParaRPr lang="en-US" sz="16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886324">
                <a:tc>
                  <a:txBody>
                    <a:bodyPr/>
                    <a:lstStyle/>
                    <a:p>
                      <a:pPr algn="ctr"/>
                      <a:r>
                        <a:rPr lang="en-US" sz="1600" dirty="0">
                          <a:latin typeface="Times New Roman" panose="02020603050405020304" pitchFamily="18" charset="0"/>
                          <a:cs typeface="Times New Roman" panose="02020603050405020304" pitchFamily="18" charset="0"/>
                        </a:rPr>
                        <a:t>1</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effectLst/>
                          <a:latin typeface="Times New Roman" panose="02020603050405020304" pitchFamily="18" charset="0"/>
                          <a:cs typeface="Times New Roman" panose="02020603050405020304" pitchFamily="18" charset="0"/>
                        </a:rPr>
                        <a:t>IEEE</a:t>
                      </a:r>
                      <a:r>
                        <a:rPr lang="en-US" sz="1600" baseline="0" dirty="0">
                          <a:effectLst/>
                          <a:latin typeface="Times New Roman" panose="02020603050405020304" pitchFamily="18" charset="0"/>
                          <a:cs typeface="Times New Roman" panose="02020603050405020304" pitchFamily="18" charset="0"/>
                        </a:rPr>
                        <a:t> </a:t>
                      </a:r>
                      <a:r>
                        <a:rPr lang="en-US" sz="1600" b="0" i="0" kern="1200" baseline="0" dirty="0" smtClean="0">
                          <a:solidFill>
                            <a:schemeClr val="tx1"/>
                          </a:solidFill>
                          <a:effectLst/>
                          <a:latin typeface="Times New Roman" pitchFamily="18" charset="0"/>
                          <a:ea typeface="+mn-ea"/>
                          <a:cs typeface="Times New Roman" pitchFamily="18" charset="0"/>
                        </a:rPr>
                        <a:t>Conference</a:t>
                      </a:r>
                    </a:p>
                    <a:p>
                      <a:pPr algn="ctr"/>
                      <a:r>
                        <a:rPr lang="en-US" sz="1600" b="0" i="0" kern="1200" dirty="0" smtClean="0">
                          <a:solidFill>
                            <a:schemeClr val="tx1"/>
                          </a:solidFill>
                          <a:effectLst/>
                          <a:latin typeface="Times New Roman" pitchFamily="18" charset="0"/>
                          <a:ea typeface="+mn-ea"/>
                          <a:cs typeface="Times New Roman" pitchFamily="18" charset="0"/>
                        </a:rPr>
                        <a:t>(2015</a:t>
                      </a:r>
                      <a:r>
                        <a:rPr lang="en-US" sz="1600" baseline="0" dirty="0" smtClean="0">
                          <a:effectLst/>
                          <a:latin typeface="Times New Roman" panose="02020603050405020304" pitchFamily="18" charset="0"/>
                          <a:cs typeface="Times New Roman" panose="02020603050405020304" pitchFamily="18" charset="0"/>
                        </a:rPr>
                        <a:t>)</a:t>
                      </a:r>
                      <a:endParaRPr lang="en-US" sz="1600" b="0" dirty="0">
                        <a:solidFill>
                          <a:schemeClr val="bg1"/>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smtClean="0">
                          <a:solidFill>
                            <a:schemeClr val="tx1"/>
                          </a:solidFill>
                          <a:effectLst/>
                          <a:latin typeface="Times New Roman" pitchFamily="18" charset="0"/>
                          <a:ea typeface="+mn-ea"/>
                          <a:cs typeface="Times New Roman" pitchFamily="18" charset="0"/>
                        </a:rPr>
                        <a:t>Zahid Akhtar</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600" b="0" i="0" kern="1200" dirty="0" smtClean="0">
                          <a:solidFill>
                            <a:schemeClr val="tx1"/>
                          </a:solidFill>
                          <a:effectLst/>
                          <a:latin typeface="Times New Roman" pitchFamily="18" charset="0"/>
                          <a:ea typeface="+mn-ea"/>
                          <a:cs typeface="Times New Roman" pitchFamily="18" charset="0"/>
                        </a:rPr>
                        <a:t>Biometric liveness detection: Challenges and research opportunities.</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600" b="0" i="0" kern="1200" dirty="0" smtClean="0">
                          <a:solidFill>
                            <a:schemeClr val="tx1"/>
                          </a:solidFill>
                          <a:effectLst/>
                          <a:latin typeface="Times New Roman" pitchFamily="18" charset="0"/>
                          <a:ea typeface="+mn-ea"/>
                          <a:cs typeface="Times New Roman" pitchFamily="18" charset="0"/>
                        </a:rPr>
                        <a:t>Detect spoofing attacks</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154906">
                <a:tc>
                  <a:txBody>
                    <a:bodyPr/>
                    <a:lstStyle/>
                    <a:p>
                      <a:pPr algn="ctr"/>
                      <a:r>
                        <a:rPr lang="en-US" sz="1600" dirty="0">
                          <a:latin typeface="Times New Roman" panose="02020603050405020304" pitchFamily="18" charset="0"/>
                          <a:cs typeface="Times New Roman" panose="02020603050405020304" pitchFamily="18" charset="0"/>
                        </a:rPr>
                        <a:t>2</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itchFamily="18" charset="0"/>
                          <a:ea typeface="+mn-ea"/>
                          <a:cs typeface="Times New Roman" pitchFamily="18" charset="0"/>
                        </a:rPr>
                        <a:t>IEEE </a:t>
                      </a:r>
                      <a:r>
                        <a:rPr lang="en-US" sz="1600" b="0" i="0" kern="1200" dirty="0" smtClean="0">
                          <a:solidFill>
                            <a:schemeClr val="tx1"/>
                          </a:solidFill>
                          <a:effectLst/>
                          <a:latin typeface="Times New Roman" pitchFamily="18" charset="0"/>
                          <a:ea typeface="+mn-ea"/>
                          <a:cs typeface="Times New Roman" pitchFamily="18" charset="0"/>
                        </a:rPr>
                        <a:t>Access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Times New Roman" pitchFamily="18" charset="0"/>
                          <a:ea typeface="+mn-ea"/>
                          <a:cs typeface="Times New Roman" pitchFamily="18" charset="0"/>
                        </a:rPr>
                        <a:t>(2014)</a:t>
                      </a:r>
                      <a:endParaRPr lang="en-US" sz="1600" b="0" i="0" kern="1200" dirty="0">
                        <a:solidFill>
                          <a:schemeClr val="tx1"/>
                        </a:solidFill>
                        <a:effectLst/>
                        <a:latin typeface="Times New Roman" pitchFamily="18" charset="0"/>
                        <a:ea typeface="+mn-ea"/>
                        <a:cs typeface="Times New Roman" pitchFamily="18" charset="0"/>
                      </a:endParaRPr>
                    </a:p>
                    <a:p>
                      <a:pPr marL="0" algn="ctr" defTabSz="914400" rtl="0" eaLnBrk="1" latinLnBrk="0" hangingPunct="1"/>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Nesli Erdogmus </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Spoofing face recognition with 3d masks</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600" b="0" kern="1200" dirty="0">
                          <a:effectLst/>
                          <a:latin typeface="Times New Roman" panose="02020603050405020304" pitchFamily="18" charset="0"/>
                          <a:cs typeface="Times New Roman" panose="02020603050405020304" pitchFamily="18" charset="0"/>
                        </a:rPr>
                        <a:t> </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1600" b="0" i="0" kern="1200" dirty="0" smtClean="0">
                          <a:solidFill>
                            <a:schemeClr val="tx1"/>
                          </a:solidFill>
                          <a:effectLst/>
                          <a:latin typeface="Times New Roman" pitchFamily="18" charset="0"/>
                          <a:ea typeface="+mn-ea"/>
                          <a:cs typeface="Times New Roman" pitchFamily="18" charset="0"/>
                        </a:rPr>
                        <a:t>High accessibility. </a:t>
                      </a:r>
                      <a:endParaRPr lang="en-US" sz="1600" b="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912837">
                <a:tc>
                  <a:txBody>
                    <a:bodyPr/>
                    <a:lstStyle/>
                    <a:p>
                      <a:pPr algn="ctr"/>
                      <a:r>
                        <a:rPr lang="en-US" sz="1600" dirty="0">
                          <a:latin typeface="Times New Roman" panose="02020603050405020304" pitchFamily="18" charset="0"/>
                          <a:cs typeface="Times New Roman" panose="02020603050405020304" pitchFamily="18" charset="0"/>
                        </a:rPr>
                        <a:t>3</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IEEE</a:t>
                      </a:r>
                      <a:r>
                        <a:rPr lang="en-US" sz="1600" baseline="0" dirty="0">
                          <a:effectLst/>
                          <a:latin typeface="Times New Roman" panose="02020603050405020304" pitchFamily="18" charset="0"/>
                          <a:cs typeface="Times New Roman" panose="02020603050405020304" pitchFamily="18" charset="0"/>
                        </a:rPr>
                        <a:t> </a:t>
                      </a:r>
                      <a:r>
                        <a:rPr lang="en-US" sz="1600" b="0" i="0" kern="1200" dirty="0" smtClean="0">
                          <a:solidFill>
                            <a:schemeClr val="tx1"/>
                          </a:solidFill>
                          <a:effectLst/>
                          <a:latin typeface="Times New Roman" pitchFamily="18" charset="0"/>
                          <a:ea typeface="+mn-ea"/>
                          <a:cs typeface="Times New Roman" pitchFamily="18" charset="0"/>
                        </a:rPr>
                        <a:t>conference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Times New Roman" pitchFamily="18" charset="0"/>
                          <a:ea typeface="+mn-ea"/>
                          <a:cs typeface="Times New Roman" pitchFamily="18" charset="0"/>
                        </a:rPr>
                        <a:t>(2015</a:t>
                      </a:r>
                      <a:r>
                        <a:rPr lang="en-US" sz="1600" baseline="0" dirty="0" smtClean="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Abdenour Hadid</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Biometrics systems under spoofing attack: an evaluation methodology and lessons learned</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600" dirty="0" smtClean="0"/>
                        <a:t> </a:t>
                      </a:r>
                      <a:r>
                        <a:rPr lang="en-US" sz="1600" b="0" i="0" kern="1200" dirty="0" smtClean="0">
                          <a:solidFill>
                            <a:schemeClr val="tx1"/>
                          </a:solidFill>
                          <a:effectLst/>
                          <a:latin typeface="Times New Roman" pitchFamily="18" charset="0"/>
                          <a:ea typeface="+mn-ea"/>
                          <a:cs typeface="Times New Roman" pitchFamily="18" charset="0"/>
                        </a:rPr>
                        <a:t>Defend against concerted-effort spoofing attacks</a:t>
                      </a:r>
                      <a:r>
                        <a:rPr lang="en-US" sz="1600" b="0" i="0"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886324">
                <a:tc>
                  <a:txBody>
                    <a:bodyPr/>
                    <a:lstStyle/>
                    <a:p>
                      <a:pPr algn="ctr"/>
                      <a:r>
                        <a:rPr lang="en-US" sz="1600" dirty="0">
                          <a:latin typeface="Times New Roman" panose="02020603050405020304" pitchFamily="18" charset="0"/>
                          <a:cs typeface="Times New Roman" panose="02020603050405020304" pitchFamily="18" charset="0"/>
                        </a:rPr>
                        <a:t>4</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Times New Roman" panose="02020603050405020304" pitchFamily="18" charset="0"/>
                          <a:cs typeface="Times New Roman" panose="02020603050405020304" pitchFamily="18" charset="0"/>
                        </a:rPr>
                        <a:t>IEEE </a:t>
                      </a:r>
                      <a:r>
                        <a:rPr lang="en-US" sz="1600" baseline="0" dirty="0" smtClean="0">
                          <a:effectLst/>
                          <a:latin typeface="Times New Roman" panose="02020603050405020304" pitchFamily="18" charset="0"/>
                          <a:cs typeface="Times New Roman" panose="02020603050405020304" pitchFamily="18" charset="0"/>
                        </a:rPr>
                        <a:t>Conference</a:t>
                      </a:r>
                      <a:endParaRPr lang="en-US" sz="1600" baseline="0" dirty="0">
                        <a:effectLst/>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effectLst/>
                          <a:latin typeface="Times New Roman" panose="02020603050405020304" pitchFamily="18" charset="0"/>
                          <a:cs typeface="Times New Roman" panose="02020603050405020304" pitchFamily="18" charset="0"/>
                        </a:rPr>
                        <a:t>(</a:t>
                      </a:r>
                      <a:r>
                        <a:rPr lang="en-US" sz="1600" baseline="0" dirty="0" smtClean="0">
                          <a:effectLst/>
                          <a:latin typeface="Times New Roman" panose="02020603050405020304" pitchFamily="18" charset="0"/>
                          <a:cs typeface="Times New Roman" panose="02020603050405020304" pitchFamily="18" charset="0"/>
                        </a:rPr>
                        <a:t>2013)</a:t>
                      </a:r>
                      <a:endParaRPr lang="en-US" sz="1600" b="0" dirty="0">
                        <a:solidFill>
                          <a:schemeClr val="bg1"/>
                        </a:solidFill>
                        <a:effectLst/>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Neslihan Kose </a:t>
                      </a:r>
                      <a:r>
                        <a:rPr lang="en-IN" sz="1600" b="0" i="0" kern="1200" dirty="0" smtClean="0">
                          <a:solidFill>
                            <a:schemeClr val="tx1"/>
                          </a:solidFill>
                          <a:effectLst/>
                          <a:latin typeface="Times New Roman" pitchFamily="18" charset="0"/>
                          <a:ea typeface="+mn-ea"/>
                          <a:cs typeface="Times New Roman" pitchFamily="18" charset="0"/>
                        </a:rPr>
                        <a:t> </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On the vulnerability of face recognition systems to spoofing mask attacks.</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600" b="0" i="0" kern="1200" dirty="0" smtClean="0">
                          <a:solidFill>
                            <a:schemeClr val="tx1"/>
                          </a:solidFill>
                          <a:effectLst/>
                          <a:latin typeface="Times New Roman" pitchFamily="18" charset="0"/>
                          <a:ea typeface="+mn-ea"/>
                          <a:cs typeface="Times New Roman" pitchFamily="18" charset="0"/>
                        </a:rPr>
                        <a:t>Detect mask attacks</a:t>
                      </a:r>
                      <a:r>
                        <a:rPr lang="en-US" sz="1600" b="0" i="0" kern="1200" dirty="0" smtClean="0">
                          <a:solidFill>
                            <a:schemeClr val="tx1"/>
                          </a:solidFill>
                          <a:effectLst/>
                          <a:latin typeface="Times New Roman" pitchFamily="18" charset="0"/>
                          <a:ea typeface="+mn-ea"/>
                          <a:cs typeface="Times New Roman" pitchFamily="18" charset="0"/>
                        </a:rPr>
                        <a:t>.</a:t>
                      </a:r>
                      <a:endParaRPr lang="en-US" sz="1600" b="0" i="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886324">
                <a:tc>
                  <a:txBody>
                    <a:bodyPr/>
                    <a:lstStyle/>
                    <a:p>
                      <a:pPr algn="ctr"/>
                      <a:r>
                        <a:rPr lang="en-US" sz="1600" dirty="0">
                          <a:latin typeface="Times New Roman" panose="02020603050405020304" pitchFamily="18" charset="0"/>
                          <a:cs typeface="Times New Roman" panose="02020603050405020304" pitchFamily="18" charset="0"/>
                        </a:rPr>
                        <a:t>5</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Times New Roman" panose="02020603050405020304" pitchFamily="18" charset="0"/>
                          <a:cs typeface="Times New Roman" panose="02020603050405020304" pitchFamily="18" charset="0"/>
                        </a:rPr>
                        <a:t>IEEE </a:t>
                      </a:r>
                      <a:r>
                        <a:rPr lang="en-US" sz="1600" b="0" i="0" kern="1200" dirty="0" smtClean="0">
                          <a:solidFill>
                            <a:schemeClr val="tx1"/>
                          </a:solidFill>
                          <a:effectLst/>
                          <a:latin typeface="Times New Roman" pitchFamily="18" charset="0"/>
                          <a:ea typeface="+mn-ea"/>
                          <a:cs typeface="Times New Roman" pitchFamily="18" charset="0"/>
                        </a:rPr>
                        <a:t>transaction</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effectLst/>
                          <a:latin typeface="Times New Roman" panose="02020603050405020304" pitchFamily="18" charset="0"/>
                          <a:cs typeface="Times New Roman" panose="02020603050405020304" pitchFamily="18" charset="0"/>
                        </a:rPr>
                        <a:t>(2017)</a:t>
                      </a:r>
                      <a:endParaRPr lang="en-US" sz="1600" b="0" dirty="0">
                        <a:solidFill>
                          <a:schemeClr val="bg1"/>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smtClean="0">
                          <a:solidFill>
                            <a:schemeClr val="tx1"/>
                          </a:solidFill>
                          <a:effectLst/>
                          <a:latin typeface="Times New Roman" pitchFamily="18" charset="0"/>
                          <a:ea typeface="+mn-ea"/>
                          <a:cs typeface="Times New Roman" pitchFamily="18" charset="0"/>
                        </a:rPr>
                        <a:t>Patrick PK Chan</a:t>
                      </a:r>
                      <a:r>
                        <a:rPr lang="en-IN" sz="1600" b="0" i="0" kern="1200" dirty="0" smtClean="0">
                          <a:solidFill>
                            <a:schemeClr val="tx1"/>
                          </a:solidFill>
                          <a:effectLst/>
                          <a:latin typeface="Times New Roman" pitchFamily="18" charset="0"/>
                          <a:ea typeface="+mn-ea"/>
                          <a:cs typeface="Times New Roman" pitchFamily="18" charset="0"/>
                        </a:rPr>
                        <a:t> </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en-US" sz="1600" b="0" i="0" kern="1200" dirty="0" smtClean="0">
                          <a:solidFill>
                            <a:schemeClr val="tx1"/>
                          </a:solidFill>
                          <a:effectLst/>
                          <a:latin typeface="Times New Roman" pitchFamily="18" charset="0"/>
                          <a:ea typeface="+mn-ea"/>
                          <a:cs typeface="Times New Roman" pitchFamily="18" charset="0"/>
                        </a:rPr>
                        <a:t>Face liveness detection using a flash against 2d spoofing attack</a:t>
                      </a:r>
                      <a:endParaRPr lang="en-US" sz="16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600" b="0" i="0" kern="1200" dirty="0" smtClean="0">
                          <a:solidFill>
                            <a:schemeClr val="tx1"/>
                          </a:solidFill>
                          <a:effectLst/>
                          <a:latin typeface="Times New Roman" pitchFamily="18" charset="0"/>
                          <a:ea typeface="+mn-ea"/>
                          <a:cs typeface="Times New Roman" pitchFamily="18" charset="0"/>
                        </a:rPr>
                        <a:t>High accuracy, complexity and low setup cost</a:t>
                      </a:r>
                      <a:r>
                        <a:rPr lang="en-US" sz="1600" dirty="0" smtClean="0"/>
                        <a:t>.</a:t>
                      </a:r>
                      <a:endParaRPr lang="en-US" sz="160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5"/>
                  </a:ext>
                </a:extLst>
              </a:tr>
            </a:tbl>
          </a:graphicData>
        </a:graphic>
      </p:graphicFrame>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9594424" y="158664"/>
            <a:ext cx="1400175" cy="465455"/>
          </a:xfrm>
          <a:prstGeom prst="rect">
            <a:avLst/>
          </a:prstGeom>
        </p:spPr>
      </p:pic>
    </p:spTree>
    <p:extLst>
      <p:ext uri="{BB962C8B-B14F-4D97-AF65-F5344CB8AC3E}">
        <p14:creationId xmlns:p14="http://schemas.microsoft.com/office/powerpoint/2010/main" val="35132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32926"/>
            <a:ext cx="10364451" cy="658954"/>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Existing method</a:t>
            </a:r>
            <a:endParaRPr lang="en-US" sz="2400" dirty="0">
              <a:solidFill>
                <a:srgbClr val="0070C0"/>
              </a:solidFill>
            </a:endParaRPr>
          </a:p>
        </p:txBody>
      </p:sp>
      <p:sp>
        <p:nvSpPr>
          <p:cNvPr id="6" name="Content Placeholder 5"/>
          <p:cNvSpPr>
            <a:spLocks noGrp="1"/>
          </p:cNvSpPr>
          <p:nvPr>
            <p:ph idx="1"/>
          </p:nvPr>
        </p:nvSpPr>
        <p:spPr>
          <a:xfrm>
            <a:off x="1056068" y="1262130"/>
            <a:ext cx="9916732" cy="5047231"/>
          </a:xfrm>
        </p:spPr>
        <p:txBody>
          <a:bodyPr>
            <a:normAutofit/>
          </a:bodyPr>
          <a:lstStyle/>
          <a:p>
            <a:r>
              <a:rPr lang="en-US" sz="2000" dirty="0" smtClean="0">
                <a:latin typeface="Times New Roman" pitchFamily="18" charset="0"/>
                <a:ea typeface="Calibri"/>
                <a:cs typeface="Times New Roman" pitchFamily="18" charset="0"/>
              </a:rPr>
              <a:t>The </a:t>
            </a:r>
            <a:r>
              <a:rPr lang="en-US" sz="2000" dirty="0">
                <a:latin typeface="Times New Roman" pitchFamily="18" charset="0"/>
                <a:ea typeface="Calibri"/>
                <a:cs typeface="Times New Roman" pitchFamily="18" charset="0"/>
              </a:rPr>
              <a:t>below </a:t>
            </a:r>
            <a:r>
              <a:rPr lang="en-US" sz="2000" dirty="0" smtClean="0">
                <a:latin typeface="Times New Roman" pitchFamily="18" charset="0"/>
                <a:ea typeface="Calibri"/>
                <a:cs typeface="Times New Roman" pitchFamily="18" charset="0"/>
              </a:rPr>
              <a:t>shows the block </a:t>
            </a:r>
            <a:r>
              <a:rPr lang="en-US" sz="2000" dirty="0">
                <a:latin typeface="Times New Roman" pitchFamily="18" charset="0"/>
                <a:ea typeface="Calibri"/>
                <a:cs typeface="Times New Roman" pitchFamily="18" charset="0"/>
              </a:rPr>
              <a:t>diagram of existing method</a:t>
            </a:r>
            <a:r>
              <a:rPr lang="en-US" sz="2000" dirty="0" smtClean="0">
                <a:latin typeface="Times New Roman" pitchFamily="18" charset="0"/>
                <a:ea typeface="Calibri"/>
                <a:cs typeface="Times New Roman" pitchFamily="18" charset="0"/>
              </a:rPr>
              <a:t>.</a:t>
            </a:r>
          </a:p>
          <a:p>
            <a:endParaRPr lang="en-US" sz="2000" dirty="0">
              <a:latin typeface="Times New Roman" pitchFamily="18" charset="0"/>
              <a:ea typeface="Calibri"/>
              <a:cs typeface="Times New Roman" pitchFamily="18" charset="0"/>
            </a:endParaRPr>
          </a:p>
          <a:p>
            <a:endParaRPr lang="en-US" dirty="0" smtClean="0">
              <a:latin typeface="Times New Roman" pitchFamily="18" charset="0"/>
              <a:ea typeface="Calibri"/>
              <a:cs typeface="Times New Roman" pitchFamily="18" charset="0"/>
            </a:endParaRPr>
          </a:p>
          <a:p>
            <a:endParaRPr lang="en-US" dirty="0">
              <a:latin typeface="Times New Roman" pitchFamily="18" charset="0"/>
              <a:ea typeface="Calibri"/>
              <a:cs typeface="Times New Roman" pitchFamily="18" charset="0"/>
            </a:endParaRPr>
          </a:p>
          <a:p>
            <a:endParaRPr lang="en-US" dirty="0" smtClean="0">
              <a:latin typeface="Times New Roman" pitchFamily="18" charset="0"/>
              <a:ea typeface="Calibri"/>
              <a:cs typeface="Times New Roman" pitchFamily="18" charset="0"/>
            </a:endParaRPr>
          </a:p>
          <a:p>
            <a:endParaRPr lang="en-US" dirty="0">
              <a:latin typeface="Times New Roman" pitchFamily="18" charset="0"/>
              <a:ea typeface="Calibri"/>
              <a:cs typeface="Times New Roman" pitchFamily="18" charset="0"/>
            </a:endParaRPr>
          </a:p>
          <a:p>
            <a:endParaRPr lang="en-US" dirty="0" smtClean="0">
              <a:latin typeface="Times New Roman" pitchFamily="18" charset="0"/>
              <a:ea typeface="Calibri"/>
              <a:cs typeface="Times New Roman" pitchFamily="18" charset="0"/>
            </a:endParaRPr>
          </a:p>
          <a:p>
            <a:endParaRPr lang="en-US" dirty="0">
              <a:latin typeface="Times New Roman" pitchFamily="18" charset="0"/>
              <a:ea typeface="Calibri"/>
              <a:cs typeface="Times New Roman" pitchFamily="18" charset="0"/>
            </a:endParaRPr>
          </a:p>
          <a:p>
            <a:endParaRPr lang="en-US" dirty="0" smtClean="0">
              <a:latin typeface="Times New Roman" pitchFamily="18" charset="0"/>
              <a:ea typeface="Calibri"/>
              <a:cs typeface="Times New Roman" pitchFamily="18" charset="0"/>
            </a:endParaRPr>
          </a:p>
          <a:p>
            <a:endParaRPr lang="en-US" dirty="0">
              <a:latin typeface="Times New Roman" pitchFamily="18" charset="0"/>
              <a:ea typeface="Calibri"/>
              <a:cs typeface="Times New Roman" pitchFamily="18" charset="0"/>
            </a:endParaRPr>
          </a:p>
          <a:p>
            <a:endParaRPr lang="en-US" dirty="0" smtClean="0">
              <a:latin typeface="Times New Roman" pitchFamily="18" charset="0"/>
              <a:ea typeface="Calibri"/>
              <a:cs typeface="Times New Roman" pitchFamily="18" charset="0"/>
            </a:endParaRPr>
          </a:p>
          <a:p>
            <a:endParaRPr lang="en-IN" dirty="0">
              <a:latin typeface="Times New Roman" pitchFamily="18" charset="0"/>
              <a:ea typeface="Calibri"/>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684577" y="539900"/>
            <a:ext cx="1400175" cy="465455"/>
          </a:xfrm>
          <a:prstGeom prst="rect">
            <a:avLst/>
          </a:prstGeom>
        </p:spPr>
      </p:pic>
      <p:sp>
        <p:nvSpPr>
          <p:cNvPr id="5" name="Rectangle 4"/>
          <p:cNvSpPr/>
          <p:nvPr/>
        </p:nvSpPr>
        <p:spPr>
          <a:xfrm>
            <a:off x="3807853" y="5176947"/>
            <a:ext cx="4499020" cy="646331"/>
          </a:xfrm>
          <a:prstGeom prst="rect">
            <a:avLst/>
          </a:prstGeom>
        </p:spPr>
        <p:txBody>
          <a:bodyPr wrap="square">
            <a:spAutoFit/>
          </a:bodyPr>
          <a:lstStyle/>
          <a:p>
            <a:r>
              <a:rPr lang="en-US" b="1" dirty="0">
                <a:solidFill>
                  <a:schemeClr val="tx2"/>
                </a:solidFill>
              </a:rPr>
              <a:t>Fig: Block Diagram of Existing Method</a:t>
            </a:r>
            <a:endParaRPr lang="en-IN" dirty="0">
              <a:solidFill>
                <a:schemeClr val="tx2"/>
              </a:solidFill>
            </a:endParaRPr>
          </a:p>
          <a:p>
            <a:r>
              <a:rPr lang="en-US" b="1" dirty="0">
                <a:solidFill>
                  <a:schemeClr val="tx2"/>
                </a:solidFill>
              </a:rPr>
              <a:t> </a:t>
            </a:r>
            <a:r>
              <a:rPr lang="en-US" b="1" dirty="0" smtClean="0">
                <a:solidFill>
                  <a:schemeClr val="tx2"/>
                </a:solidFill>
              </a:rPr>
              <a:t>              </a:t>
            </a:r>
            <a:endParaRPr lang="en-IN" dirty="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826" y="2045692"/>
            <a:ext cx="3061526" cy="289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33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5" y="149258"/>
            <a:ext cx="8242480" cy="740029"/>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592429" y="1138145"/>
            <a:ext cx="10273673" cy="5565309"/>
          </a:xfrm>
        </p:spPr>
        <p:txBody>
          <a:bodyPr>
            <a:normAutofit fontScale="92500"/>
          </a:bodyPr>
          <a:lstStyle/>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verification based on the Euclidian distance is simple but not adequate for employing the authentication using the intra-body propagation signal in practical applications,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that we introduce the support vector machine (SVM) into the verification process in order to improve the verification performance </a:t>
            </a:r>
            <a:r>
              <a:rPr lang="en-US" dirty="0" smtClean="0">
                <a:latin typeface="Times New Roman" panose="02020603050405020304" pitchFamily="18" charset="0"/>
                <a:cs typeface="Times New Roman" panose="02020603050405020304" pitchFamily="18" charset="0"/>
              </a:rPr>
              <a:t>further. </a:t>
            </a:r>
          </a:p>
          <a:p>
            <a:pPr algn="just">
              <a:lnSpc>
                <a:spcPct val="150000"/>
              </a:lnSpc>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pattern classification method based on supervised learning, the SVM has been proposed. The SVM learns a separating hyperplane which maximizes the distance (margin) between two classes and so performs higher separation capability for unlearned </a:t>
            </a:r>
            <a:r>
              <a:rPr lang="en-US" dirty="0" smtClean="0">
                <a:latin typeface="Times New Roman" panose="02020603050405020304" pitchFamily="18" charset="0"/>
                <a:cs typeface="Times New Roman" panose="02020603050405020304" pitchFamily="18" charset="0"/>
              </a:rPr>
              <a:t>data.</a:t>
            </a:r>
            <a:r>
              <a:rPr lang="en-US" dirty="0"/>
              <a:t> </a:t>
            </a:r>
            <a:endParaRPr lang="en-US" dirty="0" smtClean="0"/>
          </a:p>
          <a:p>
            <a:pPr algn="just">
              <a:lnSpc>
                <a:spcPct val="150000"/>
              </a:lnSpc>
            </a:pPr>
            <a:r>
              <a:rPr lang="en-US" dirty="0" smtClean="0">
                <a:latin typeface="Times New Roman" panose="02020603050405020304" pitchFamily="18" charset="0"/>
                <a:cs typeface="Times New Roman" panose="02020603050405020304" pitchFamily="18" charset="0"/>
              </a:rPr>
              <a:t>Intrabody </a:t>
            </a:r>
            <a:r>
              <a:rPr lang="en-US" dirty="0">
                <a:latin typeface="Times New Roman" panose="02020603050405020304" pitchFamily="18" charset="0"/>
                <a:cs typeface="Times New Roman" panose="02020603050405020304" pitchFamily="18" charset="0"/>
              </a:rPr>
              <a:t>propagation signals for all users are measured and then their spectra are extracted and smoothed and normalized. The smoothing is the same as the conventional method. </a:t>
            </a:r>
          </a:p>
          <a:p>
            <a:pPr marL="45720" indent="0" algn="just">
              <a:lnSpc>
                <a:spcPct val="150000"/>
              </a:lnSpc>
              <a:buNone/>
            </a:pPr>
            <a:endParaRPr lang="en-US" sz="2000"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30031" y="286545"/>
            <a:ext cx="1400175" cy="465455"/>
          </a:xfrm>
          <a:prstGeom prst="rect">
            <a:avLst/>
          </a:prstGeom>
        </p:spPr>
      </p:pic>
    </p:spTree>
    <p:extLst>
      <p:ext uri="{BB962C8B-B14F-4D97-AF65-F5344CB8AC3E}">
        <p14:creationId xmlns:p14="http://schemas.microsoft.com/office/powerpoint/2010/main" val="696310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806" y="250633"/>
            <a:ext cx="6825803" cy="734095"/>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Existing method</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068946"/>
            <a:ext cx="10341735" cy="5240415"/>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There have been proposed three transmission modes for the intrabody communication: the simple circuit type, the electrostatic coupling type, and the waveguide type.</a:t>
            </a:r>
          </a:p>
          <a:p>
            <a:pPr algn="just">
              <a:lnSpc>
                <a:spcPct val="150000"/>
              </a:lnSpc>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onsists </a:t>
            </a:r>
            <a:r>
              <a:rPr lang="en-US" sz="2000" dirty="0">
                <a:latin typeface="Times New Roman" panose="02020603050405020304" pitchFamily="18" charset="0"/>
                <a:cs typeface="Times New Roman" panose="02020603050405020304" pitchFamily="18" charset="0"/>
              </a:rPr>
              <a:t>of general-purpose measuring instruments: a signal generator, digital oscilloscope as a detector and body surface electrodes with gelled pads.</a:t>
            </a:r>
          </a:p>
          <a:p>
            <a:pPr algn="just">
              <a:lnSpc>
                <a:spcPct val="150000"/>
              </a:lnSpc>
            </a:pPr>
            <a:r>
              <a:rPr lang="en-US" sz="2000" dirty="0">
                <a:latin typeface="Times New Roman" panose="02020603050405020304" pitchFamily="18" charset="0"/>
                <a:cs typeface="Times New Roman" panose="02020603050405020304" pitchFamily="18" charset="0"/>
              </a:rPr>
              <a:t>The spectrum of the intrabody propagation signal is expected to be as individual features while for that it is necessary to examine which frequency bands should be used for better verification </a:t>
            </a:r>
            <a:r>
              <a:rPr lang="en-US" sz="2000" dirty="0" smtClean="0">
                <a:latin typeface="Times New Roman" panose="02020603050405020304" pitchFamily="18" charset="0"/>
                <a:cs typeface="Times New Roman" panose="02020603050405020304" pitchFamily="18" charset="0"/>
              </a:rPr>
              <a:t>performance.</a:t>
            </a:r>
          </a:p>
          <a:p>
            <a:pPr algn="just">
              <a:lnSpc>
                <a:spcPct val="150000"/>
              </a:lnSpc>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verification stage, each user declares who oneself is by giving his/her name or ID number to the system, which specifies the template. And the intrabody propagation signal for verification </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17151" y="390485"/>
            <a:ext cx="1400175" cy="465455"/>
          </a:xfrm>
          <a:prstGeom prst="rect">
            <a:avLst/>
          </a:prstGeom>
        </p:spPr>
      </p:pic>
    </p:spTree>
    <p:extLst>
      <p:ext uri="{BB962C8B-B14F-4D97-AF65-F5344CB8AC3E}">
        <p14:creationId xmlns:p14="http://schemas.microsoft.com/office/powerpoint/2010/main" val="3069190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2001</TotalTime>
  <Words>1375</Words>
  <Application>Microsoft Office PowerPoint</Application>
  <PresentationFormat>Custom</PresentationFormat>
  <Paragraphs>198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ECG BIOMETRIC AUTHENTICATION: A COMPARATIVE ANALYSIS </vt:lpstr>
      <vt:lpstr>Index</vt:lpstr>
      <vt:lpstr>Abstract</vt:lpstr>
      <vt:lpstr>Introduction</vt:lpstr>
      <vt:lpstr>Introduction</vt:lpstr>
      <vt:lpstr>Literature review</vt:lpstr>
      <vt:lpstr>Existing method</vt:lpstr>
      <vt:lpstr>Existing method</vt:lpstr>
      <vt:lpstr>Existing method</vt:lpstr>
      <vt:lpstr>Disadvantages</vt:lpstr>
      <vt:lpstr>Proposed method</vt:lpstr>
      <vt:lpstr>Proposed method</vt:lpstr>
      <vt:lpstr>Proposed method</vt:lpstr>
      <vt:lpstr>Advantages</vt:lpstr>
      <vt:lpstr>Applications</vt:lpstr>
      <vt:lpstr>Software&amp; hardware Requirements</vt:lpstr>
      <vt:lpstr>Results and Discussions</vt:lpstr>
      <vt:lpstr>Results and Discussions</vt:lpstr>
      <vt:lpstr>Results and Discussions</vt:lpstr>
      <vt:lpstr>Conclusion</vt:lpstr>
      <vt:lpstr>      References</vt:lpstr>
      <vt:lpstr>    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SAI V.</dc:creator>
  <cp:lastModifiedBy>SRIHARI</cp:lastModifiedBy>
  <cp:revision>683</cp:revision>
  <dcterms:created xsi:type="dcterms:W3CDTF">2020-12-05T09:26:28Z</dcterms:created>
  <dcterms:modified xsi:type="dcterms:W3CDTF">2021-05-29T21:02:21Z</dcterms:modified>
</cp:coreProperties>
</file>