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21"/>
  </p:notesMasterIdLst>
  <p:sldIdLst>
    <p:sldId id="256" r:id="rId2"/>
    <p:sldId id="285" r:id="rId3"/>
    <p:sldId id="288" r:id="rId4"/>
    <p:sldId id="257" r:id="rId5"/>
    <p:sldId id="258" r:id="rId6"/>
    <p:sldId id="259" r:id="rId7"/>
    <p:sldId id="260" r:id="rId8"/>
    <p:sldId id="276" r:id="rId9"/>
    <p:sldId id="261" r:id="rId10"/>
    <p:sldId id="262" r:id="rId11"/>
    <p:sldId id="284" r:id="rId12"/>
    <p:sldId id="264" r:id="rId13"/>
    <p:sldId id="265" r:id="rId14"/>
    <p:sldId id="266" r:id="rId15"/>
    <p:sldId id="290" r:id="rId16"/>
    <p:sldId id="292" r:id="rId17"/>
    <p:sldId id="293" r:id="rId18"/>
    <p:sldId id="28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46" d="100"/>
          <a:sy n="46" d="100"/>
        </p:scale>
        <p:origin x="7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7</a:t>
            </a:fld>
            <a:endParaRPr lang="en-US"/>
          </a:p>
        </p:txBody>
      </p:sp>
    </p:spTree>
    <p:extLst>
      <p:ext uri="{BB962C8B-B14F-4D97-AF65-F5344CB8AC3E}">
        <p14:creationId xmlns:p14="http://schemas.microsoft.com/office/powerpoint/2010/main" val="391408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122" y="2280171"/>
            <a:ext cx="8231755" cy="2297657"/>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COMPARATIVE STUDY OF LINEAR PRECODING TECHNIQUES</a:t>
            </a:r>
            <a:endParaRPr lang="en-IN" sz="2400" dirty="0">
              <a:ea typeface="Calibri" panose="020F0502020204030204" pitchFamily="34" charset="0"/>
              <a:cs typeface="Times New Roman" panose="02020603050405020304" pitchFamily="18" charset="0"/>
            </a:endParaRPr>
          </a:p>
          <a:p>
            <a:pPr algn="ctr">
              <a:lnSpc>
                <a:spcPct val="150000"/>
              </a:lnSpc>
              <a:spcBef>
                <a:spcPts val="0"/>
              </a:spcBef>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Communications</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80576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77752" y="1819925"/>
            <a:ext cx="9073822" cy="38287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a:lnSpc>
                <a:spcPct val="150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77751" y="1255594"/>
            <a:ext cx="10018379" cy="5028556"/>
          </a:xfrm>
          <a:prstGeom prst="rect">
            <a:avLst/>
          </a:prstGeom>
        </p:spPr>
        <p:txBody>
          <a:bodyPr wrap="square">
            <a:spAutoFit/>
          </a:bodyPr>
          <a:lstStyle/>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solidFill>
                  <a:srgbClr val="000000"/>
                </a:solidFill>
                <a:latin typeface="Times New Roman" panose="02020603050405020304" pitchFamily="18" charset="0"/>
                <a:ea typeface="Times New Roman" panose="02020603050405020304" pitchFamily="18" charset="0"/>
              </a:rPr>
              <a:t>High Complexity: Precoding and power optimization algorithms can be complex and computationally demanding, particularly in large-scale systems. This can lead to increased processing time and system overheads.</a:t>
            </a: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effectLst/>
                <a:latin typeface="Times New Roman" panose="02020603050405020304" pitchFamily="18" charset="0"/>
                <a:ea typeface="Times New Roman" panose="02020603050405020304" pitchFamily="18" charset="0"/>
              </a:rPr>
              <a:t>Limited Scalability: Precoding and power optimization techniques may have limited scalability, particularly as the number of users or antennas in the system increases. This can limit the potential gains that can be achieved by these techniques.</a:t>
            </a: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effectLst/>
                <a:latin typeface="Times New Roman" panose="02020603050405020304" pitchFamily="18" charset="0"/>
                <a:ea typeface="Times New Roman" panose="02020603050405020304" pitchFamily="18" charset="0"/>
              </a:rPr>
              <a:t>Channel Estimation: Precoding and power optimization algorithms rely on accurate channel state information (CSI) to optimize system performance. However, obtaining accurate CSI can be challenging, particularly in dynamic environments or when using low-complexity algorithms.</a:t>
            </a: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a:effectLst/>
                <a:latin typeface="Times New Roman" panose="02020603050405020304" pitchFamily="18" charset="0"/>
                <a:ea typeface="Times New Roman" panose="02020603050405020304" pitchFamily="18" charset="0"/>
              </a:rPr>
              <a:t>Interference Management: Precoding and power optimization algorithms may not be effective at managing interference in all scenarios. In some cases, interference may be difficult to mitigate, particularly when operating in crowded or congested environments.</a:t>
            </a:r>
          </a:p>
        </p:txBody>
      </p:sp>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91BA666-3D94-41B6-BDDB-B52A51EF2747}"/>
              </a:ext>
            </a:extLst>
          </p:cNvPr>
          <p:cNvSpPr>
            <a:spLocks noGrp="1"/>
          </p:cNvSpPr>
          <p:nvPr>
            <p:ph type="title"/>
          </p:nvPr>
        </p:nvSpPr>
        <p:spPr>
          <a:xfrm>
            <a:off x="1638300" y="449827"/>
            <a:ext cx="8911687" cy="451694"/>
          </a:xfrm>
        </p:spPr>
        <p:txBody>
          <a:bodyPr>
            <a:normAutofit fontScale="90000"/>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090852" y="897058"/>
            <a:ext cx="10822675" cy="6413551"/>
          </a:xfrm>
          <a:prstGeom prst="rect">
            <a:avLst/>
          </a:prstGeom>
        </p:spPr>
        <p:txBody>
          <a:bodyPr wrap="square">
            <a:sp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Zero Forcing:</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Zero Forcing (ZF) aims to produce a matrix which is the pseudo-inversion of the channel matrix of user that reduces the interference between the users. ZF searches to make zeros of whoever the user is causing the interference. Even then, the ZF will results in loss of some portion of the signal every time.</a:t>
            </a:r>
          </a:p>
          <a:p>
            <a:pPr marL="0" lvl="0" indent="0" algn="just">
              <a:lnSpc>
                <a:spcPct val="150000"/>
              </a:lnSpc>
              <a:buClr>
                <a:srgbClr val="353535"/>
              </a:buClr>
              <a:buNone/>
            </a:pPr>
            <a:r>
              <a:rPr lang="en-US" sz="1600" b="1" dirty="0">
                <a:solidFill>
                  <a:prstClr val="black">
                    <a:lumMod val="75000"/>
                    <a:lumOff val="25000"/>
                  </a:prstClr>
                </a:solidFill>
                <a:latin typeface="Times New Roman" panose="02020603050405020304" pitchFamily="18" charset="0"/>
                <a:cs typeface="Times New Roman" panose="02020603050405020304" pitchFamily="18" charset="0"/>
              </a:rPr>
              <a:t>Minimum Mean Square Error:</a:t>
            </a:r>
          </a:p>
          <a:p>
            <a:pPr marL="0" indent="0" algn="just">
              <a:lnSpc>
                <a:spcPct val="150000"/>
              </a:lnSpc>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Minimum Mean Square Error (MMSE) is the extended method of Zero Forcing (ZF). The main aim is to make the system capable of handling the interference without forcing them to zero. Both are very same process only the calculation of Beta which is the new parameter introduced in the MMSE. At a low SINR environments beta becomes zero making only ZF remained. At a high SINR environments beta will comes into play resulting in the minimizing of interference.</a:t>
            </a:r>
          </a:p>
          <a:p>
            <a:pPr marL="0" indent="0" algn="just">
              <a:lnSpc>
                <a:spcPct val="150000"/>
              </a:lnSpc>
              <a:buNone/>
            </a:pPr>
            <a:r>
              <a:rPr lang="en-US" sz="1600" b="1" dirty="0">
                <a:latin typeface="Times New Roman" panose="02020603050405020304" pitchFamily="18" charset="0"/>
                <a:ea typeface="Calibri" panose="020F0502020204030204" pitchFamily="34" charset="0"/>
                <a:cs typeface="Times New Roman" panose="02020603050405020304" pitchFamily="18" charset="0"/>
              </a:rPr>
              <a:t>Maximum Ratio Emission Precoding Algorithm</a:t>
            </a:r>
          </a:p>
          <a:p>
            <a:pPr marL="0" indent="0" algn="just">
              <a:lnSpc>
                <a:spcPct val="150000"/>
              </a:lnSpc>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The matched filter precoding algorithm is the MRT precoding technology used in downlink. The ideal channel transmission environment is one in which the channels from the base station to the various user terminals are as independent as feasible. The efficiency of MRT precoding in large-scale MIMO systems greatly depends on this environment. Formula 3 is the expression of MRT precoding for the kth user in the cell. MRT precoding is a very basic precoding technique that increases each user's SNR while ignoring interference from other users.</a:t>
            </a:r>
          </a:p>
          <a:p>
            <a:pPr indent="457200" algn="just">
              <a:lnSpc>
                <a:spcPct val="150000"/>
              </a:lnSpc>
            </a:pPr>
            <a:endParaRPr lang="en-US" b="0" dirty="0">
              <a:latin typeface="Times New Roman" panose="02020603050405020304" pitchFamily="18" charset="0"/>
              <a:ea typeface="Times New Roman" panose="02020603050405020304" pitchFamily="18" charset="0"/>
            </a:endParaRPr>
          </a:p>
          <a:p>
            <a:pPr indent="457200" algn="just">
              <a:lnSpc>
                <a:spcPct val="150000"/>
              </a:lnSpc>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986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4234" y="351155"/>
            <a:ext cx="8911687" cy="849848"/>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4234" y="1422936"/>
            <a:ext cx="10385796" cy="231024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IN" b="0" i="0" dirty="0">
                <a:solidFill>
                  <a:srgbClr val="374151"/>
                </a:solidFill>
                <a:effectLst/>
                <a:latin typeface="Times New Roman" panose="02020603050405020304" pitchFamily="18" charset="0"/>
                <a:cs typeface="Times New Roman" panose="02020603050405020304" pitchFamily="18" charset="0"/>
              </a:rPr>
              <a:t>Improved Signal Quality</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Increased Capacity.</a:t>
            </a:r>
          </a:p>
          <a:p>
            <a:pPr marL="342900" marR="0" lvl="0" indent="-342900" algn="just">
              <a:lnSpc>
                <a:spcPct val="150000"/>
              </a:lnSpc>
              <a:spcBef>
                <a:spcPts val="0"/>
              </a:spcBef>
              <a:spcAft>
                <a:spcPts val="0"/>
              </a:spcAft>
              <a:buFont typeface="Symbol" panose="05050102010706020507" pitchFamily="18" charset="2"/>
              <a:buChar char=""/>
            </a:pPr>
            <a:r>
              <a:rPr lang="en-IN" sz="1600" b="0" i="0" dirty="0">
                <a:solidFill>
                  <a:srgbClr val="374151"/>
                </a:solidFill>
                <a:effectLst/>
                <a:latin typeface="Times New Roman" panose="02020603050405020304" pitchFamily="18" charset="0"/>
                <a:cs typeface="Times New Roman" panose="02020603050405020304" pitchFamily="18" charset="0"/>
              </a:rPr>
              <a:t>Better Spectral Efficiency.</a:t>
            </a:r>
          </a:p>
          <a:p>
            <a:pPr marL="342900" marR="0" lvl="0" indent="-342900" algn="just">
              <a:lnSpc>
                <a:spcPct val="150000"/>
              </a:lnSpc>
              <a:spcBef>
                <a:spcPts val="0"/>
              </a:spcBef>
              <a:spcAft>
                <a:spcPts val="0"/>
              </a:spcAft>
              <a:buFont typeface="Symbol" panose="05050102010706020507" pitchFamily="18" charset="2"/>
              <a:buChar char=""/>
            </a:pPr>
            <a:r>
              <a:rPr lang="en-IN" sz="1600" b="0" i="0" dirty="0">
                <a:solidFill>
                  <a:srgbClr val="374151"/>
                </a:solidFill>
                <a:effectLst/>
                <a:latin typeface="Times New Roman" panose="02020603050405020304" pitchFamily="18" charset="0"/>
                <a:cs typeface="Times New Roman" panose="02020603050405020304" pitchFamily="18" charset="0"/>
              </a:rPr>
              <a:t>Enhanced Robustness</a:t>
            </a:r>
          </a:p>
          <a:p>
            <a:pPr marL="342900" marR="0" lvl="0" indent="-342900" algn="just">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Lower Power Consumption</a:t>
            </a:r>
          </a:p>
          <a:p>
            <a:pPr marR="0" lvl="0" algn="just">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3934" y="299701"/>
            <a:ext cx="8911687" cy="983189"/>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3934" y="1453369"/>
            <a:ext cx="10386096" cy="2351285"/>
          </a:xfrm>
          <a:prstGeom prst="rect">
            <a:avLst/>
          </a:prstGeom>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Multiple-Input Multiple-Output (MIMO) Systems.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Wireless LANs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5G Networks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Satellite Communications</a:t>
            </a:r>
          </a:p>
          <a:p>
            <a:pPr marL="342900" marR="0" lvl="0" indent="-342900" algn="just">
              <a:lnSpc>
                <a:spcPct val="150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Radar Systems</a:t>
            </a:r>
          </a:p>
        </p:txBody>
      </p:sp>
    </p:spTree>
    <p:extLst>
      <p:ext uri="{BB962C8B-B14F-4D97-AF65-F5344CB8AC3E}">
        <p14:creationId xmlns:p14="http://schemas.microsoft.com/office/powerpoint/2010/main" val="6674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R2020a 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44836"/>
          </a:xfrm>
        </p:spPr>
        <p:txBody>
          <a:bodyPr>
            <a:normAutofit fontScale="90000"/>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A68E50DD-C9EF-DD90-8F4E-319BF55478EB}"/>
              </a:ext>
            </a:extLst>
          </p:cNvPr>
          <p:cNvPicPr>
            <a:picLocks noGrp="1" noChangeAspect="1"/>
          </p:cNvPicPr>
          <p:nvPr>
            <p:ph idx="1"/>
          </p:nvPr>
        </p:nvPicPr>
        <p:blipFill>
          <a:blip r:embed="rId2"/>
          <a:stretch>
            <a:fillRect/>
          </a:stretch>
        </p:blipFill>
        <p:spPr>
          <a:xfrm>
            <a:off x="3674442" y="1753496"/>
            <a:ext cx="4290115" cy="3823164"/>
          </a:xfrm>
        </p:spPr>
      </p:pic>
    </p:spTree>
    <p:extLst>
      <p:ext uri="{BB962C8B-B14F-4D97-AF65-F5344CB8AC3E}">
        <p14:creationId xmlns:p14="http://schemas.microsoft.com/office/powerpoint/2010/main" val="253234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84E39615-4F49-782F-D33B-9383290CB5B6}"/>
              </a:ext>
            </a:extLst>
          </p:cNvPr>
          <p:cNvPicPr>
            <a:picLocks noGrp="1" noChangeAspect="1"/>
          </p:cNvPicPr>
          <p:nvPr>
            <p:ph idx="1"/>
          </p:nvPr>
        </p:nvPicPr>
        <p:blipFill>
          <a:blip r:embed="rId2"/>
          <a:stretch>
            <a:fillRect/>
          </a:stretch>
        </p:blipFill>
        <p:spPr>
          <a:xfrm>
            <a:off x="3763617" y="933729"/>
            <a:ext cx="5168348" cy="4629619"/>
          </a:xfrm>
        </p:spPr>
      </p:pic>
    </p:spTree>
    <p:extLst>
      <p:ext uri="{BB962C8B-B14F-4D97-AF65-F5344CB8AC3E}">
        <p14:creationId xmlns:p14="http://schemas.microsoft.com/office/powerpoint/2010/main" val="280511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080" y="2133600"/>
            <a:ext cx="5037666" cy="3778250"/>
          </a:xfrm>
        </p:spPr>
      </p:pic>
    </p:spTree>
    <p:extLst>
      <p:ext uri="{BB962C8B-B14F-4D97-AF65-F5344CB8AC3E}">
        <p14:creationId xmlns:p14="http://schemas.microsoft.com/office/powerpoint/2010/main" val="410703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28293"/>
            <a:ext cx="8915400" cy="3777622"/>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this paper, the main performance indexes of MRT, ZF and MMSE Linear Precoding schemes are analyzed under the model of single cell MIMO. At the same time, the rate and bit error rate of MRT, ZF and MMSE precoding are compared by simulation, and MMSE is obtained The precoding technology is obviously better than the other two precoding technologies, especially in the environment of low SNR, which verifies the conclusion of theoretical derivation.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15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7921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575700" y="1241946"/>
            <a:ext cx="10434330" cy="387439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Rusek</a:t>
            </a:r>
            <a:r>
              <a:rPr lang="en-US" dirty="0">
                <a:latin typeface="Times New Roman" panose="02020603050405020304" pitchFamily="18" charset="0"/>
                <a:cs typeface="Times New Roman" panose="02020603050405020304" pitchFamily="18" charset="0"/>
              </a:rPr>
              <a:t> F, Persson D, Lau B K, et al. Scaling up MIMO: Opportunities and challenges with very large arrays[J]. Signal Processing Magazine, IEEE, 2013, 30(1): 40-60.</a:t>
            </a:r>
          </a:p>
          <a:p>
            <a:pPr algn="just">
              <a:lnSpc>
                <a:spcPct val="150000"/>
              </a:lnSpc>
            </a:pPr>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Zarei</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Gerstacker</a:t>
            </a:r>
            <a:r>
              <a:rPr lang="en-IN" sz="1600" dirty="0">
                <a:latin typeface="Times New Roman" panose="02020603050405020304" pitchFamily="18" charset="0"/>
                <a:cs typeface="Times New Roman" panose="02020603050405020304" pitchFamily="18" charset="0"/>
              </a:rPr>
              <a:t> W, Schober R. A low-complexity linear precoding and power allocation scheme for downlink massive MIMO systems[C]//Signals, Systems and Computers, 2013 Asilomar Conference </a:t>
            </a:r>
            <a:r>
              <a:rPr lang="en-IN" sz="1600" dirty="0" err="1">
                <a:latin typeface="Times New Roman" panose="02020603050405020304" pitchFamily="18" charset="0"/>
                <a:cs typeface="Times New Roman" panose="02020603050405020304" pitchFamily="18" charset="0"/>
              </a:rPr>
              <a:t>on.IEEE</a:t>
            </a:r>
            <a:r>
              <a:rPr lang="en-IN" sz="1600" dirty="0">
                <a:latin typeface="Times New Roman" panose="02020603050405020304" pitchFamily="18" charset="0"/>
                <a:cs typeface="Times New Roman" panose="02020603050405020304" pitchFamily="18" charset="0"/>
              </a:rPr>
              <a:t>, 2013: 285-290. </a:t>
            </a:r>
          </a:p>
          <a:p>
            <a:pPr algn="just">
              <a:lnSpc>
                <a:spcPct val="150000"/>
              </a:lnSpc>
            </a:pPr>
            <a:r>
              <a:rPr lang="en-IN" sz="1600" dirty="0">
                <a:latin typeface="Times New Roman" panose="02020603050405020304" pitchFamily="18" charset="0"/>
                <a:cs typeface="Times New Roman" panose="02020603050405020304" pitchFamily="18" charset="0"/>
              </a:rPr>
              <a:t>[3] Ngo H Q, Larsson E G, Marzetta T L. Energy and spectral efficiency of very large multiuser MIMO systems[J]. Communications, IEEE Transactions on, 2013, 61(4): 1436-1449. </a:t>
            </a:r>
          </a:p>
          <a:p>
            <a:pPr algn="just">
              <a:lnSpc>
                <a:spcPct val="150000"/>
              </a:lnSpc>
            </a:pPr>
            <a:r>
              <a:rPr lang="en-IN" sz="1600" dirty="0">
                <a:latin typeface="Times New Roman" panose="02020603050405020304" pitchFamily="18" charset="0"/>
                <a:cs typeface="Times New Roman" panose="02020603050405020304" pitchFamily="18" charset="0"/>
              </a:rPr>
              <a:t>[4] </a:t>
            </a:r>
            <a:r>
              <a:rPr lang="en-IN" sz="1600" dirty="0" err="1">
                <a:latin typeface="Times New Roman" panose="02020603050405020304" pitchFamily="18" charset="0"/>
                <a:cs typeface="Times New Roman" panose="02020603050405020304" pitchFamily="18" charset="0"/>
              </a:rPr>
              <a:t>Zarei</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Gerstacker</a:t>
            </a:r>
            <a:r>
              <a:rPr lang="en-IN" sz="1600" dirty="0">
                <a:latin typeface="Times New Roman" panose="02020603050405020304" pitchFamily="18" charset="0"/>
                <a:cs typeface="Times New Roman" panose="02020603050405020304" pitchFamily="18" charset="0"/>
              </a:rPr>
              <a:t> W, Muller R </a:t>
            </a:r>
            <a:r>
              <a:rPr lang="en-IN" sz="1600" dirty="0" err="1">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et al. Low-complexity linear precoding for downlink large-scale MIMO systems[C]//Personal Indoor and Mobile Radio Communications (PIMRC), 2013 IEEE 24th International Symposium on. IEEE, 2013: 1119-1124</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Implementing any technology such as, 1G, 2G, 3G, 4G and 5G etc., without interference is one of the major issues and a challenge since its emergence. Removing or cancelling out the interference completely is not possible because of various reasons like signal loss, circuit complexity, process complexity etc..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88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main objective of our project is to make a comparison between the existing techniques and the proposing technique in minimizing interference. So, we made a comparison between some of the techniques on the basis of Bit-Error Rate and SINR.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65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260" y="161065"/>
            <a:ext cx="8911687" cy="464573"/>
          </a:xfrm>
        </p:spPr>
        <p:txBody>
          <a:bodyPr>
            <a:normAutofit fontScale="90000"/>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6260" y="686936"/>
            <a:ext cx="9163646" cy="5050972"/>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Problem Statement</a:t>
            </a:r>
          </a:p>
          <a:p>
            <a:r>
              <a:rPr lang="en-US" sz="2000" dirty="0">
                <a:solidFill>
                  <a:schemeClr val="tx1"/>
                </a:solidFill>
                <a:latin typeface="Times New Roman" panose="02020603050405020304" pitchFamily="18" charset="0"/>
                <a:cs typeface="Times New Roman" panose="02020603050405020304" pitchFamily="18" charset="0"/>
              </a:rPr>
              <a:t>Objectives</a:t>
            </a:r>
          </a:p>
          <a:p>
            <a:r>
              <a:rPr lang="en-US" sz="2000" dirty="0">
                <a:solidFill>
                  <a:schemeClr val="tx1"/>
                </a:solidFill>
                <a:latin typeface="Times New Roman" panose="02020603050405020304" pitchFamily="18" charset="0"/>
                <a:cs typeface="Times New Roman" panose="02020603050405020304" pitchFamily="18" charset="0"/>
              </a:rPr>
              <a:t>Abstract</a:t>
            </a:r>
          </a:p>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Literature review</a:t>
            </a:r>
          </a:p>
          <a:p>
            <a:r>
              <a:rPr lang="en-US" sz="2000" dirty="0">
                <a:solidFill>
                  <a:schemeClr val="tx1"/>
                </a:solidFill>
                <a:latin typeface="Times New Roman" panose="02020603050405020304" pitchFamily="18" charset="0"/>
                <a:cs typeface="Times New Roman" panose="02020603050405020304" pitchFamily="18" charset="0"/>
              </a:rPr>
              <a:t>Existing Method </a:t>
            </a:r>
          </a:p>
          <a:p>
            <a:r>
              <a:rPr lang="en-US" sz="2000" dirty="0">
                <a:solidFill>
                  <a:schemeClr val="tx1"/>
                </a:solidFill>
                <a:latin typeface="Times New Roman" panose="02020603050405020304" pitchFamily="18" charset="0"/>
                <a:cs typeface="Times New Roman" panose="02020603050405020304" pitchFamily="18" charset="0"/>
              </a:rPr>
              <a:t>Drawbacks</a:t>
            </a:r>
          </a:p>
          <a:p>
            <a:r>
              <a:rPr lang="en-US" sz="2000" dirty="0">
                <a:solidFill>
                  <a:schemeClr val="tx1"/>
                </a:solidFill>
                <a:latin typeface="Times New Roman" panose="02020603050405020304" pitchFamily="18" charset="0"/>
                <a:cs typeface="Times New Roman" panose="02020603050405020304" pitchFamily="18" charset="0"/>
              </a:rPr>
              <a:t>Proposed method					</a:t>
            </a: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Advantages</a:t>
            </a:r>
          </a:p>
          <a:p>
            <a:r>
              <a:rPr lang="en-US" sz="2000" dirty="0">
                <a:solidFill>
                  <a:schemeClr val="tx1"/>
                </a:solidFill>
                <a:latin typeface="Times New Roman" panose="02020603050405020304" pitchFamily="18" charset="0"/>
                <a:cs typeface="Times New Roman" panose="02020603050405020304" pitchFamily="18" charset="0"/>
              </a:rPr>
              <a:t>Applications</a:t>
            </a:r>
          </a:p>
          <a:p>
            <a:r>
              <a:rPr lang="en-US" sz="2000" dirty="0">
                <a:solidFill>
                  <a:schemeClr val="tx1"/>
                </a:solidFill>
                <a:latin typeface="Times New Roman" panose="02020603050405020304" pitchFamily="18" charset="0"/>
                <a:cs typeface="Times New Roman" panose="02020603050405020304" pitchFamily="18" charset="0"/>
              </a:rPr>
              <a:t>Hardware and Software Requirements</a:t>
            </a:r>
          </a:p>
          <a:p>
            <a:r>
              <a:rPr lang="en-US" sz="2000" dirty="0">
                <a:solidFill>
                  <a:schemeClr val="tx1"/>
                </a:solidFill>
                <a:latin typeface="Times New Roman" panose="02020603050405020304" pitchFamily="18" charset="0"/>
                <a:cs typeface="Times New Roman" panose="02020603050405020304" pitchFamily="18" charset="0"/>
              </a:rPr>
              <a:t>Results</a:t>
            </a:r>
          </a:p>
          <a:p>
            <a:r>
              <a:rPr lang="en-US" sz="2000" dirty="0">
                <a:solidFill>
                  <a:schemeClr val="tx1"/>
                </a:solidFill>
                <a:latin typeface="Times New Roman" panose="02020603050405020304" pitchFamily="18" charset="0"/>
                <a:cs typeface="Times New Roman" panose="02020603050405020304" pitchFamily="18" charset="0"/>
              </a:rPr>
              <a:t>Conclusion</a:t>
            </a:r>
          </a:p>
          <a:p>
            <a:r>
              <a:rPr lang="en-US" sz="2000" dirty="0">
                <a:solidFill>
                  <a:schemeClr val="tx1"/>
                </a:solidFill>
                <a:latin typeface="Times New Roman" panose="02020603050405020304" pitchFamily="18" charset="0"/>
                <a:cs typeface="Times New Roman" panose="02020603050405020304" pitchFamily="18" charset="0"/>
              </a:rPr>
              <a:t>References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367" y="1238864"/>
            <a:ext cx="10176387" cy="5169309"/>
          </a:xfrm>
        </p:spPr>
        <p:txBody>
          <a:bodyPr>
            <a:noAutofit/>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This paper mainly studies the large-scale MIMO downlink precoding algorithm in 5G key technology. Firstly, the key technology of 5G and precoding technology are summarized. Then, the maximum ratio emission (MRT), zero forcing (ZF), minimum mean square error (MMSE) and other precoding methods are analyzed in detail. Finally, the capacity and bit error rate of the main algorithms are compared by simulation.</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Keywords: </a:t>
            </a:r>
            <a:r>
              <a:rPr lang="en-US" dirty="0">
                <a:latin typeface="Times New Roman" panose="02020603050405020304" pitchFamily="18" charset="0"/>
                <a:ea typeface="Calibri" panose="020F0502020204030204" pitchFamily="34" charset="0"/>
              </a:rPr>
              <a:t>—linear precoding, algorithm, 5G mobile communication technology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525871"/>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566176" y="655093"/>
            <a:ext cx="10625824" cy="6202908"/>
          </a:xfrm>
        </p:spPr>
        <p:txBody>
          <a:bodyPr>
            <a:noAutofit/>
          </a:bodyPr>
          <a:lstStyle/>
          <a:p>
            <a:pPr marL="0" marR="0" indent="0" algn="just">
              <a:lnSpc>
                <a:spcPct val="150000"/>
              </a:lnSpc>
              <a:buNone/>
            </a:pPr>
            <a:r>
              <a:rPr lang="en-US" sz="1600" dirty="0">
                <a:latin typeface="Times New Roman" panose="02020603050405020304" pitchFamily="18" charset="0"/>
                <a:cs typeface="Times New Roman" panose="02020603050405020304" pitchFamily="18" charset="0"/>
              </a:rPr>
              <a:t>At present, with the development of technology, people begin to put forward higher requirements for the mobile system: compared with the 4G system's 10-100 times of user speed requirements, 10-100 times of the number of wireless device connections, etc., 5G has made great technical evolution and performance upgrade in speed, delay, power consumption, connection, terminal, etc. At the same time, 5G will also have the following key technologies:(1)large scale dense network (large scale distributed MIMO): this technology provides flexible 5G intensive cells. It is a transmission point composed of many inexpensive antennas, which can serve multiple users at the same time. With a large-scale MIMO system, multiple messages of several terminals can be transmitted on the same time and frequency resources, and get the maximum beamforming gain and the minimum interference, so it can improve the system capacity and network coverage, and then maximize the utilization of frequency resources.(2)Cognitive Radio: in the case of no interference to other devices, mobile phones can adaptively find unused frequency bands by continuously detecting the frequency, and allow different radio technologies to effectively share the same spectrum by changing the transmission scheme. This kind of perception is all-round, and should have a comprehensive understanding of the comprehensive information based on the geographical environment and climate conditions of the location. The above dynamic management of wireless resources is realized by distributed and software defined radio.(3)ultra wideband spectrum: because the capacity of channel increases with the increase of bandwidth, in order to achieve the Gbps order of magnitude communication rate required by 5G mobile communication, it should also have the continuous bandwidth of high frequency band.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162" y="1"/>
            <a:ext cx="8911687" cy="655092"/>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6866652"/>
              </p:ext>
            </p:extLst>
          </p:nvPr>
        </p:nvGraphicFramePr>
        <p:xfrm>
          <a:off x="1254495" y="499892"/>
          <a:ext cx="10937505" cy="6337231"/>
        </p:xfrm>
        <a:graphic>
          <a:graphicData uri="http://schemas.openxmlformats.org/drawingml/2006/table">
            <a:tbl>
              <a:tblPr firstRow="1" bandRow="1">
                <a:tableStyleId>{5940675A-B579-460E-94D1-54222C63F5DA}</a:tableStyleId>
              </a:tblPr>
              <a:tblGrid>
                <a:gridCol w="468486">
                  <a:extLst>
                    <a:ext uri="{9D8B030D-6E8A-4147-A177-3AD203B41FA5}">
                      <a16:colId xmlns:a16="http://schemas.microsoft.com/office/drawing/2014/main" xmlns="" val="20000"/>
                    </a:ext>
                  </a:extLst>
                </a:gridCol>
                <a:gridCol w="1947498">
                  <a:extLst>
                    <a:ext uri="{9D8B030D-6E8A-4147-A177-3AD203B41FA5}">
                      <a16:colId xmlns:a16="http://schemas.microsoft.com/office/drawing/2014/main" xmlns="" val="20001"/>
                    </a:ext>
                  </a:extLst>
                </a:gridCol>
                <a:gridCol w="1506828">
                  <a:extLst>
                    <a:ext uri="{9D8B030D-6E8A-4147-A177-3AD203B41FA5}">
                      <a16:colId xmlns:a16="http://schemas.microsoft.com/office/drawing/2014/main" xmlns="" val="20002"/>
                    </a:ext>
                  </a:extLst>
                </a:gridCol>
                <a:gridCol w="2678806">
                  <a:extLst>
                    <a:ext uri="{9D8B030D-6E8A-4147-A177-3AD203B41FA5}">
                      <a16:colId xmlns:a16="http://schemas.microsoft.com/office/drawing/2014/main" xmlns="" val="20003"/>
                    </a:ext>
                  </a:extLst>
                </a:gridCol>
                <a:gridCol w="4335887">
                  <a:extLst>
                    <a:ext uri="{9D8B030D-6E8A-4147-A177-3AD203B41FA5}">
                      <a16:colId xmlns:a16="http://schemas.microsoft.com/office/drawing/2014/main" xmlns="" val="20004"/>
                    </a:ext>
                  </a:extLst>
                </a:gridCol>
              </a:tblGrid>
              <a:tr h="5545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71912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IEEE, 2013, 30(1): 40-60</a:t>
                      </a:r>
                    </a:p>
                  </a:txBody>
                  <a:tcPr anchor="ctr"/>
                </a:tc>
                <a:tc>
                  <a:txBody>
                    <a:bodyPr/>
                    <a:lstStyle/>
                    <a:p>
                      <a:pPr algn="ctr">
                        <a:lnSpc>
                          <a:spcPct val="150000"/>
                        </a:lnSpc>
                      </a:pPr>
                      <a:r>
                        <a:rPr lang="fr-FR" sz="1600" dirty="0" err="1">
                          <a:latin typeface="Times New Roman" panose="02020603050405020304" pitchFamily="18" charset="0"/>
                          <a:cs typeface="Times New Roman" panose="02020603050405020304" pitchFamily="18" charset="0"/>
                        </a:rPr>
                        <a:t>Rusek</a:t>
                      </a:r>
                      <a:r>
                        <a:rPr lang="fr-FR" sz="1600" dirty="0">
                          <a:latin typeface="Times New Roman" panose="02020603050405020304" pitchFamily="18" charset="0"/>
                          <a:cs typeface="Times New Roman" panose="02020603050405020304" pitchFamily="18" charset="0"/>
                        </a:rPr>
                        <a:t> F, Persson D, Lau B K, et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 Opportunities </a:t>
                      </a:r>
                    </a:p>
                    <a:p>
                      <a:pPr algn="ctr">
                        <a:lnSpc>
                          <a:spcPct val="150000"/>
                        </a:lnSpc>
                      </a:pPr>
                      <a:r>
                        <a:rPr lang="en-US" sz="1600" dirty="0">
                          <a:latin typeface="Times New Roman" panose="02020603050405020304" pitchFamily="18" charset="0"/>
                          <a:cs typeface="Times New Roman" panose="02020603050405020304" pitchFamily="18" charset="0"/>
                        </a:rPr>
                        <a:t>and challenges with very large arrays[J]. Signal Processing Magazine, </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the challenges and opportunities and challenges with very large arrays. </a:t>
                      </a:r>
                    </a:p>
                  </a:txBody>
                  <a:tcPr anchor="ctr"/>
                </a:tc>
                <a:extLst>
                  <a:ext uri="{0D108BD9-81ED-4DB2-BD59-A6C34878D82A}">
                    <a16:rowId xmlns:a16="http://schemas.microsoft.com/office/drawing/2014/main" xmlns="" val="10001"/>
                  </a:ext>
                </a:extLst>
              </a:tr>
              <a:tr h="214704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2</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it-IT" sz="1600" dirty="0">
                          <a:latin typeface="Times New Roman" panose="02020603050405020304" pitchFamily="18" charset="0"/>
                          <a:cs typeface="Times New Roman" panose="02020603050405020304" pitchFamily="18" charset="0"/>
                        </a:rPr>
                        <a:t>.IEEE, 2013: 285-290.</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de-DE" sz="1600" dirty="0">
                          <a:latin typeface="Times New Roman" panose="02020603050405020304" pitchFamily="18" charset="0"/>
                          <a:cs typeface="Times New Roman" panose="02020603050405020304" pitchFamily="18" charset="0"/>
                        </a:rPr>
                        <a:t>Zarei S, Gerstacker W, Schober R</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A low-complexity linear </a:t>
                      </a:r>
                    </a:p>
                    <a:p>
                      <a:pPr algn="ctr">
                        <a:lnSpc>
                          <a:spcPct val="150000"/>
                        </a:lnSpc>
                      </a:pPr>
                      <a:r>
                        <a:rPr lang="en-US" sz="1600" dirty="0">
                          <a:latin typeface="Times New Roman" panose="02020603050405020304" pitchFamily="18" charset="0"/>
                          <a:cs typeface="Times New Roman" panose="02020603050405020304" pitchFamily="18" charset="0"/>
                        </a:rPr>
                        <a:t>precoding and power allocation scheme for downlink massive MIMO </a:t>
                      </a:r>
                    </a:p>
                    <a:p>
                      <a:pPr algn="ctr">
                        <a:lnSpc>
                          <a:spcPct val="150000"/>
                        </a:lnSpc>
                      </a:pPr>
                      <a:r>
                        <a:rPr lang="en-US" sz="1600" dirty="0">
                          <a:latin typeface="Times New Roman" panose="02020603050405020304" pitchFamily="18" charset="0"/>
                          <a:cs typeface="Times New Roman" panose="02020603050405020304" pitchFamily="18" charset="0"/>
                        </a:rPr>
                        <a:t>systems[C]//Signals, Systems and Computers,</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complexity linear precoding and power allocation scheme for downlink  massive MIMO. </a:t>
                      </a:r>
                    </a:p>
                  </a:txBody>
                  <a:tcPr anchor="ctr"/>
                </a:tc>
                <a:extLst>
                  <a:ext uri="{0D108BD9-81ED-4DB2-BD59-A6C34878D82A}">
                    <a16:rowId xmlns:a16="http://schemas.microsoft.com/office/drawing/2014/main" xmlns="" val="10002"/>
                  </a:ext>
                </a:extLst>
              </a:tr>
              <a:tr h="179680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2013, 61(4): 1436-1449.</a:t>
                      </a:r>
                    </a:p>
                  </a:txBody>
                  <a:tcPr anchor="ctr"/>
                </a:tc>
                <a:tc>
                  <a:txBody>
                    <a:bodyPr/>
                    <a:lstStyle/>
                    <a:p>
                      <a:pPr algn="ctr">
                        <a:lnSpc>
                          <a:spcPct val="150000"/>
                        </a:lnSpc>
                      </a:pPr>
                      <a:r>
                        <a:rPr lang="it-IT" sz="1600" dirty="0">
                          <a:latin typeface="Times New Roman" panose="02020603050405020304" pitchFamily="18" charset="0"/>
                          <a:cs typeface="Times New Roman" panose="02020603050405020304" pitchFamily="18" charset="0"/>
                        </a:rPr>
                        <a:t>Ngo H Q, Larsson E G, Marzetta 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Energy and spectral efficiency </a:t>
                      </a:r>
                    </a:p>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of very large multiuser MIMO systems[J]</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the Energy and spectral efficiency </a:t>
                      </a:r>
                    </a:p>
                    <a:p>
                      <a:pPr algn="ctr">
                        <a:lnSpc>
                          <a:spcPct val="150000"/>
                        </a:lnSpc>
                      </a:pPr>
                      <a:r>
                        <a:rPr lang="en-US" sz="1600" dirty="0">
                          <a:latin typeface="Times New Roman" panose="02020603050405020304" pitchFamily="18" charset="0"/>
                          <a:cs typeface="Times New Roman" panose="02020603050405020304" pitchFamily="18" charset="0"/>
                        </a:rPr>
                        <a:t>of very large multiuser MIMO systems</a:t>
                      </a:r>
                    </a:p>
                  </a:txBody>
                  <a:tcPr anchor="ctr"/>
                </a:tc>
                <a:extLst>
                  <a:ext uri="{0D108BD9-81ED-4DB2-BD59-A6C34878D82A}">
                    <a16:rowId xmlns:a16="http://schemas.microsoft.com/office/drawing/2014/main" xmlns="" val="10003"/>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792119"/>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8480529"/>
              </p:ext>
            </p:extLst>
          </p:nvPr>
        </p:nvGraphicFramePr>
        <p:xfrm>
          <a:off x="1311772" y="1292402"/>
          <a:ext cx="10535672" cy="2821305"/>
        </p:xfrm>
        <a:graphic>
          <a:graphicData uri="http://schemas.openxmlformats.org/drawingml/2006/table">
            <a:tbl>
              <a:tblPr firstRow="1" bandRow="1">
                <a:tableStyleId>{5940675A-B579-460E-94D1-54222C63F5DA}</a:tableStyleId>
              </a:tblPr>
              <a:tblGrid>
                <a:gridCol w="495745">
                  <a:extLst>
                    <a:ext uri="{9D8B030D-6E8A-4147-A177-3AD203B41FA5}">
                      <a16:colId xmlns:a16="http://schemas.microsoft.com/office/drawing/2014/main" xmlns="" val="20000"/>
                    </a:ext>
                  </a:extLst>
                </a:gridCol>
                <a:gridCol w="2309554">
                  <a:extLst>
                    <a:ext uri="{9D8B030D-6E8A-4147-A177-3AD203B41FA5}">
                      <a16:colId xmlns:a16="http://schemas.microsoft.com/office/drawing/2014/main" xmlns="" val="20001"/>
                    </a:ext>
                  </a:extLst>
                </a:gridCol>
                <a:gridCol w="1353992">
                  <a:extLst>
                    <a:ext uri="{9D8B030D-6E8A-4147-A177-3AD203B41FA5}">
                      <a16:colId xmlns:a16="http://schemas.microsoft.com/office/drawing/2014/main" xmlns="" val="20002"/>
                    </a:ext>
                  </a:extLst>
                </a:gridCol>
                <a:gridCol w="2256654">
                  <a:extLst>
                    <a:ext uri="{9D8B030D-6E8A-4147-A177-3AD203B41FA5}">
                      <a16:colId xmlns:a16="http://schemas.microsoft.com/office/drawing/2014/main" xmlns="" val="20003"/>
                    </a:ext>
                  </a:extLst>
                </a:gridCol>
                <a:gridCol w="4119727">
                  <a:extLst>
                    <a:ext uri="{9D8B030D-6E8A-4147-A177-3AD203B41FA5}">
                      <a16:colId xmlns:a16="http://schemas.microsoft.com/office/drawing/2014/main" xmlns="" val="20004"/>
                    </a:ext>
                  </a:extLst>
                </a:gridCol>
              </a:tblGrid>
              <a:tr h="533972">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737191">
                <a:tc>
                  <a:txBody>
                    <a:bodyPr/>
                    <a:lstStyle/>
                    <a:p>
                      <a:pPr algn="ctr"/>
                      <a:r>
                        <a:rPr lang="en-US" sz="1800" b="0" dirty="0">
                          <a:latin typeface="Times New Roman" panose="02020603050405020304" pitchFamily="18" charset="0"/>
                          <a:cs typeface="Times New Roman" panose="02020603050405020304" pitchFamily="18" charset="0"/>
                        </a:rPr>
                        <a:t>4</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IEEE, 2013: 1119-1124.</a:t>
                      </a:r>
                    </a:p>
                  </a:txBody>
                  <a:tcPr anchor="ctr"/>
                </a:tc>
                <a:tc>
                  <a:txBody>
                    <a:bodyPr/>
                    <a:lstStyle/>
                    <a:p>
                      <a:pPr algn="ctr">
                        <a:lnSpc>
                          <a:spcPct val="150000"/>
                        </a:lnSpc>
                      </a:pPr>
                      <a:r>
                        <a:rPr lang="pt-BR" sz="1600" dirty="0">
                          <a:latin typeface="Times New Roman" panose="02020603050405020304" pitchFamily="18" charset="0"/>
                          <a:cs typeface="Times New Roman" panose="02020603050405020304" pitchFamily="18" charset="0"/>
                        </a:rPr>
                        <a:t>Zarei S, Gerstacker W, Muller R R, et al</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Low-complexity linear </a:t>
                      </a:r>
                    </a:p>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precoding for downlink large-scale MIMO systems[C]//Personal </a:t>
                      </a:r>
                    </a:p>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Indoor and Mobile Radio Communications</a:t>
                      </a:r>
                    </a:p>
                  </a:txBody>
                  <a:tcPr anchor="ctr"/>
                </a:tc>
                <a:tc>
                  <a:txBody>
                    <a:bodyPr/>
                    <a:lstStyle/>
                    <a:p>
                      <a:pPr algn="ctr">
                        <a:lnSpc>
                          <a:spcPct val="150000"/>
                        </a:lnSpc>
                      </a:pPr>
                      <a:r>
                        <a:rPr lang="en-US" sz="1600" dirty="0">
                          <a:latin typeface="Times New Roman" panose="02020603050405020304" pitchFamily="18" charset="0"/>
                          <a:cs typeface="Times New Roman" panose="02020603050405020304" pitchFamily="18" charset="0"/>
                        </a:rPr>
                        <a:t>Studied about linear </a:t>
                      </a:r>
                    </a:p>
                    <a:p>
                      <a:pPr algn="ctr">
                        <a:lnSpc>
                          <a:spcPct val="150000"/>
                        </a:lnSpc>
                      </a:pPr>
                      <a:r>
                        <a:rPr lang="en-US" sz="1600" dirty="0">
                          <a:latin typeface="Times New Roman" panose="02020603050405020304" pitchFamily="18" charset="0"/>
                          <a:cs typeface="Times New Roman" panose="02020603050405020304" pitchFamily="18" charset="0"/>
                        </a:rPr>
                        <a:t>precoding for downlink large-scale MIMO</a:t>
                      </a:r>
                    </a:p>
                  </a:txBody>
                  <a:tcPr anchor="ctr"/>
                </a:tc>
                <a:extLst>
                  <a:ext uri="{0D108BD9-81ED-4DB2-BD59-A6C34878D82A}">
                    <a16:rowId xmlns:a16="http://schemas.microsoft.com/office/drawing/2014/main" xmlns="" val="10002"/>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4105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185628"/>
            <a:ext cx="8959607" cy="413058"/>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486" y="1056068"/>
            <a:ext cx="11818513" cy="5801932"/>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Cell-Free Massive multiple-input multiple-output (MIMO) comprises a large number of distributed, low cost, low power single antenna access points (APs), connected to a network controller. The number of AP antennas is significantly larger than the number of users. The system is not partitioned into cells and each user is served by all APs simultaneously. The simplest linear precoding schemes are conjugate beamforming and </a:t>
            </a:r>
            <a:r>
              <a:rPr lang="en-US" dirty="0" err="1">
                <a:latin typeface="Times New Roman" panose="02020603050405020304" pitchFamily="18" charset="0"/>
                <a:cs typeface="Times New Roman" panose="02020603050405020304" pitchFamily="18" charset="0"/>
              </a:rPr>
              <a:t>zeroforcing</a:t>
            </a:r>
            <a:r>
              <a:rPr lang="en-US" dirty="0">
                <a:latin typeface="Times New Roman" panose="02020603050405020304" pitchFamily="18" charset="0"/>
                <a:cs typeface="Times New Roman" panose="02020603050405020304" pitchFamily="18" charset="0"/>
              </a:rPr>
              <a:t>. Max-min power control provides equal throughput to all users and is considered in this work. Surprisingly, under </a:t>
            </a:r>
            <a:r>
              <a:rPr lang="en-US" dirty="0" err="1">
                <a:latin typeface="Times New Roman" panose="02020603050405020304" pitchFamily="18" charset="0"/>
                <a:cs typeface="Times New Roman" panose="02020603050405020304" pitchFamily="18" charset="0"/>
              </a:rPr>
              <a:t>maxmin</a:t>
            </a:r>
            <a:r>
              <a:rPr lang="en-US" dirty="0">
                <a:latin typeface="Times New Roman" panose="02020603050405020304" pitchFamily="18" charset="0"/>
                <a:cs typeface="Times New Roman" panose="02020603050405020304" pitchFamily="18" charset="0"/>
              </a:rPr>
              <a:t> power control, most APs are found to transmit at less than full power. The zero-forcing precoder significantly outperforms conjugate beamforming. For zero-forcing, a near-optimal power control algorithm is developed that is considerably simpler than exact max-min power control. An alternative to Cell-Free systems is small-cell operation in which each user is served by only one AP for which power optimization algorithms are also developed. Cell-Free Massive MIMO is shown to provide five- to ten-fold improvement in 95%-likely per-user throughput over small-cell operation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9884536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1300</TotalTime>
  <Words>1710</Words>
  <Application>Microsoft Office PowerPoint</Application>
  <PresentationFormat>Widescreen</PresentationFormat>
  <Paragraphs>123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Symbol</vt:lpstr>
      <vt:lpstr>Tahoma</vt:lpstr>
      <vt:lpstr>Times New Roman</vt:lpstr>
      <vt:lpstr>Wingdings 3</vt:lpstr>
      <vt:lpstr>Wisp</vt:lpstr>
      <vt:lpstr>PowerPoint Presentation</vt:lpstr>
      <vt:lpstr>Problem Statement:</vt:lpstr>
      <vt:lpstr>Objectives:</vt:lpstr>
      <vt:lpstr>Index </vt:lpstr>
      <vt:lpstr>Abstract:</vt:lpstr>
      <vt:lpstr>Introduction:   </vt:lpstr>
      <vt:lpstr>Literature Review:  </vt:lpstr>
      <vt:lpstr>Literature Review:  </vt:lpstr>
      <vt:lpstr>Existing Method: </vt:lpstr>
      <vt:lpstr>PowerPoint Presentation</vt:lpstr>
      <vt:lpstr>Proposed Method: </vt:lpstr>
      <vt:lpstr>Advantages of Proposed Method: </vt:lpstr>
      <vt:lpstr>Applications of Proposed Method: </vt:lpstr>
      <vt:lpstr>Hardware &amp; Software Requirements: </vt:lpstr>
      <vt:lpstr>Results</vt:lpstr>
      <vt:lpstr>PowerPoint Presentation</vt:lpstr>
      <vt:lpstr>PowerPoint Presentation</vt:lpstr>
      <vt:lpstr>Conclusion: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359</cp:revision>
  <dcterms:created xsi:type="dcterms:W3CDTF">2020-06-29T09:16:21Z</dcterms:created>
  <dcterms:modified xsi:type="dcterms:W3CDTF">2023-04-13T09:57:09Z</dcterms:modified>
</cp:coreProperties>
</file>