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7" r:id="rId1"/>
  </p:sldMasterIdLst>
  <p:notesMasterIdLst>
    <p:notesMasterId r:id="rId21"/>
  </p:notesMasterIdLst>
  <p:sldIdLst>
    <p:sldId id="256" r:id="rId2"/>
    <p:sldId id="285" r:id="rId3"/>
    <p:sldId id="288" r:id="rId4"/>
    <p:sldId id="257" r:id="rId5"/>
    <p:sldId id="258" r:id="rId6"/>
    <p:sldId id="259" r:id="rId7"/>
    <p:sldId id="260" r:id="rId8"/>
    <p:sldId id="276" r:id="rId9"/>
    <p:sldId id="261" r:id="rId10"/>
    <p:sldId id="262" r:id="rId11"/>
    <p:sldId id="284" r:id="rId12"/>
    <p:sldId id="264" r:id="rId13"/>
    <p:sldId id="265" r:id="rId14"/>
    <p:sldId id="266" r:id="rId15"/>
    <p:sldId id="290" r:id="rId16"/>
    <p:sldId id="291" r:id="rId17"/>
    <p:sldId id="292" r:id="rId18"/>
    <p:sldId id="289"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11/22/2022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2F4040-C638-47DD-81D0-1FC90473B69B}" type="slidenum">
              <a:rPr lang="en-US" smtClean="0"/>
              <a:t>7</a:t>
            </a:fld>
            <a:endParaRPr lang="en-US"/>
          </a:p>
        </p:txBody>
      </p:sp>
    </p:spTree>
    <p:extLst>
      <p:ext uri="{BB962C8B-B14F-4D97-AF65-F5344CB8AC3E}">
        <p14:creationId xmlns:p14="http://schemas.microsoft.com/office/powerpoint/2010/main" val="3914081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11/22/2022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980122" y="2280171"/>
            <a:ext cx="8231755" cy="2297657"/>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spcAft>
                <a:spcPts val="0"/>
              </a:spcAft>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COMPARATIVE </a:t>
            </a:r>
            <a:r>
              <a:rPr lang="en-US" sz="2800" b="1" dirty="0">
                <a:latin typeface="Times New Roman" panose="02020603050405020304" pitchFamily="18" charset="0"/>
                <a:ea typeface="Calibri" panose="020F0502020204030204" pitchFamily="34" charset="0"/>
                <a:cs typeface="Times New Roman" panose="02020603050405020304" pitchFamily="18" charset="0"/>
              </a:rPr>
              <a:t>STUDY OF LINEAR PRECODING TECHNIQUES</a:t>
            </a:r>
            <a:endParaRPr lang="en-IN" sz="2400" dirty="0">
              <a:ea typeface="Calibri" panose="020F0502020204030204" pitchFamily="34" charset="0"/>
              <a:cs typeface="Times New Roman" panose="02020603050405020304" pitchFamily="18" charset="0"/>
            </a:endParaRPr>
          </a:p>
          <a:p>
            <a:pPr algn="ctr">
              <a:lnSpc>
                <a:spcPct val="150000"/>
              </a:lnSpc>
              <a:spcBef>
                <a:spcPts val="0"/>
              </a:spcBef>
              <a:spcAft>
                <a:spcPts val="800"/>
              </a:spcAft>
            </a:pPr>
            <a:r>
              <a:rPr lang="en-US" sz="2800"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414470" y="92075"/>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MATLAB</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Communications</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7752" y="449827"/>
            <a:ext cx="8911687" cy="805767"/>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Disadvantages in 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77752" y="1819925"/>
            <a:ext cx="9073822" cy="382870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a:lnSpc>
                <a:spcPct val="150000"/>
              </a:lnSpc>
              <a:spcBef>
                <a:spcPts val="0"/>
              </a:spcBef>
              <a:spcAft>
                <a:spcPts val="0"/>
              </a:spcAft>
              <a:buFont typeface="Symbol" panose="05050102010706020507" pitchFamily="18"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77751" y="1255594"/>
            <a:ext cx="10018379" cy="923330"/>
          </a:xfrm>
          <a:prstGeom prst="rect">
            <a:avLst/>
          </a:prstGeom>
        </p:spPr>
        <p:txBody>
          <a:bodyPr wrap="square">
            <a:spAutoFit/>
          </a:bodyPr>
          <a:lstStyle/>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smtClean="0">
                <a:solidFill>
                  <a:srgbClr val="000000"/>
                </a:solidFill>
                <a:latin typeface="Times New Roman" panose="02020603050405020304" pitchFamily="18" charset="0"/>
                <a:ea typeface="Times New Roman" panose="02020603050405020304" pitchFamily="18" charset="0"/>
              </a:rPr>
              <a:t>The Zero Forcing will results in signal loss every time.</a:t>
            </a:r>
            <a:endParaRPr lang="en-US" dirty="0" smtClean="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228600" algn="l"/>
              </a:tabLst>
            </a:pPr>
            <a:r>
              <a:rPr lang="en-US" dirty="0" smtClean="0">
                <a:solidFill>
                  <a:srgbClr val="000000"/>
                </a:solidFill>
                <a:latin typeface="Times New Roman" panose="02020603050405020304" pitchFamily="18" charset="0"/>
                <a:ea typeface="Times New Roman" panose="02020603050405020304" pitchFamily="18" charset="0"/>
              </a:rPr>
              <a:t>The MMSE will be not producing the better results at massive MIMO environments.</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68269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691BA666-3D94-41B6-BDDB-B52A51EF2747}"/>
              </a:ext>
            </a:extLst>
          </p:cNvPr>
          <p:cNvSpPr>
            <a:spLocks noGrp="1"/>
          </p:cNvSpPr>
          <p:nvPr>
            <p:ph type="title"/>
          </p:nvPr>
        </p:nvSpPr>
        <p:spPr>
          <a:xfrm>
            <a:off x="1638300" y="449827"/>
            <a:ext cx="8911687" cy="451694"/>
          </a:xfrm>
        </p:spPr>
        <p:txBody>
          <a:bodyPr>
            <a:normAutofit fontScale="90000"/>
          </a:bodyPr>
          <a:lstStyle/>
          <a:p>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090852" y="897058"/>
            <a:ext cx="10822675" cy="6324808"/>
          </a:xfrm>
          <a:prstGeom prst="rect">
            <a:avLst/>
          </a:prstGeom>
        </p:spPr>
        <p:txBody>
          <a:bodyPr wrap="square">
            <a:spAutoFit/>
          </a:bodyPr>
          <a:lstStyle/>
          <a:p>
            <a:pPr indent="457200" algn="just">
              <a:lnSpc>
                <a:spcPct val="150000"/>
              </a:lnSpc>
            </a:pPr>
            <a:r>
              <a:rPr lang="en-US" dirty="0" smtClean="0">
                <a:latin typeface="Times New Roman" panose="02020603050405020304" pitchFamily="18" charset="0"/>
                <a:ea typeface="Times New Roman" panose="02020603050405020304" pitchFamily="18" charset="0"/>
              </a:rPr>
              <a:t>This </a:t>
            </a:r>
            <a:r>
              <a:rPr lang="en-US" dirty="0">
                <a:latin typeface="Times New Roman" panose="02020603050405020304" pitchFamily="18" charset="0"/>
                <a:ea typeface="Times New Roman" panose="02020603050405020304" pitchFamily="18" charset="0"/>
              </a:rPr>
              <a:t>paper considers, The Linear Pre-coding technique of Block Diagonalization (BD) will be implementing on 5G MIMO environment. Along with the other linear pre-coding techniques such as, Maximum Ratio Transmission (MRT), Zero Forcing (ZF) and Minimum Mean Square Error (MMSE) will also be implemented and made comparison between later techniques with proposing BD technique and the parameters are verified through simulation. We have made comparison among many linear precoding techniques in 5G MIMO even though Maximum Ratio Transmission (MRT) performed better, Block Diagonalization (BD) is easier to implement</a:t>
            </a:r>
            <a:r>
              <a:rPr lang="en-US" dirty="0" smtClean="0">
                <a:latin typeface="Times New Roman" panose="02020603050405020304" pitchFamily="18" charset="0"/>
                <a:ea typeface="Times New Roman" panose="02020603050405020304" pitchFamily="18" charset="0"/>
              </a:rPr>
              <a:t>.</a:t>
            </a:r>
          </a:p>
          <a:p>
            <a:pPr indent="457200" algn="just">
              <a:lnSpc>
                <a:spcPct val="150000"/>
              </a:lnSpc>
            </a:pPr>
            <a:r>
              <a:rPr lang="en-US" dirty="0">
                <a:latin typeface="Times New Roman" panose="02020603050405020304" pitchFamily="18" charset="0"/>
                <a:ea typeface="Times New Roman" panose="02020603050405020304" pitchFamily="18" charset="0"/>
              </a:rPr>
              <a:t>Each user's linear </a:t>
            </a:r>
            <a:r>
              <a:rPr lang="en-US" dirty="0" err="1">
                <a:latin typeface="Times New Roman" panose="02020603050405020304" pitchFamily="18" charset="0"/>
                <a:ea typeface="Times New Roman" panose="02020603050405020304" pitchFamily="18" charset="0"/>
              </a:rPr>
              <a:t>precoder</a:t>
            </a:r>
            <a:r>
              <a:rPr lang="en-US" dirty="0">
                <a:latin typeface="Times New Roman" panose="02020603050405020304" pitchFamily="18" charset="0"/>
                <a:ea typeface="Times New Roman" panose="02020603050405020304" pitchFamily="18" charset="0"/>
              </a:rPr>
              <a:t> and receiver filter can be obtained by twice SVD </a:t>
            </a:r>
            <a:r>
              <a:rPr lang="en-US" dirty="0" smtClean="0">
                <a:latin typeface="Times New Roman" panose="02020603050405020304" pitchFamily="18" charset="0"/>
                <a:ea typeface="Times New Roman" panose="02020603050405020304" pitchFamily="18" charset="0"/>
              </a:rPr>
              <a:t>operations. Diagonalization</a:t>
            </a:r>
            <a:r>
              <a:rPr lang="en-US" dirty="0">
                <a:latin typeface="Times New Roman" panose="02020603050405020304" pitchFamily="18" charset="0"/>
                <a:ea typeface="Times New Roman" panose="02020603050405020304" pitchFamily="18" charset="0"/>
              </a:rPr>
              <a:t>, the key idea of the BD algorithm is to employ the precoding matrix to suppress the MUI completely. To eliminate all MUI, the following constraint is imposed. where </a:t>
            </a:r>
            <a:r>
              <a:rPr lang="en-US" dirty="0" err="1">
                <a:latin typeface="Times New Roman" panose="02020603050405020304" pitchFamily="18" charset="0"/>
                <a:ea typeface="Times New Roman" panose="02020603050405020304" pitchFamily="18" charset="0"/>
              </a:rPr>
              <a:t>kis</a:t>
            </a:r>
            <a:r>
              <a:rPr lang="en-US" dirty="0">
                <a:latin typeface="Times New Roman" panose="02020603050405020304" pitchFamily="18" charset="0"/>
                <a:ea typeface="Times New Roman" panose="02020603050405020304" pitchFamily="18" charset="0"/>
              </a:rPr>
              <a:t> the diagonal matrix of which the diagonal elements are non-negative singular values of ~</a:t>
            </a:r>
            <a:r>
              <a:rPr lang="en-US" dirty="0" err="1">
                <a:latin typeface="Times New Roman" panose="02020603050405020304" pitchFamily="18" charset="0"/>
                <a:ea typeface="Times New Roman" panose="02020603050405020304" pitchFamily="18" charset="0"/>
              </a:rPr>
              <a:t>Hk</a:t>
            </a:r>
            <a:r>
              <a:rPr lang="en-US" dirty="0">
                <a:latin typeface="Times New Roman" panose="02020603050405020304" pitchFamily="18" charset="0"/>
                <a:ea typeface="Times New Roman" panose="02020603050405020304" pitchFamily="18" charset="0"/>
              </a:rPr>
              <a:t> and its dimension equals to the rank of ~</a:t>
            </a:r>
            <a:r>
              <a:rPr lang="en-US" dirty="0" err="1">
                <a:latin typeface="Times New Roman" panose="02020603050405020304" pitchFamily="18" charset="0"/>
                <a:ea typeface="Times New Roman" panose="02020603050405020304" pitchFamily="18" charset="0"/>
              </a:rPr>
              <a:t>Hk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Vk</a:t>
            </a:r>
            <a:r>
              <a:rPr lang="en-US" dirty="0">
                <a:latin typeface="Times New Roman" panose="02020603050405020304" pitchFamily="18" charset="0"/>
                <a:ea typeface="Times New Roman" panose="02020603050405020304" pitchFamily="18" charset="0"/>
              </a:rPr>
              <a:t>(0)contains vectors corresponding to the zero singular values, and </a:t>
            </a:r>
            <a:r>
              <a:rPr lang="en-US" dirty="0" err="1">
                <a:latin typeface="Times New Roman" panose="02020603050405020304" pitchFamily="18" charset="0"/>
                <a:ea typeface="Times New Roman" panose="02020603050405020304" pitchFamily="18" charset="0"/>
              </a:rPr>
              <a:t>Vk</a:t>
            </a:r>
            <a:r>
              <a:rPr lang="en-US" dirty="0">
                <a:latin typeface="Times New Roman" panose="02020603050405020304" pitchFamily="18" charset="0"/>
                <a:ea typeface="Times New Roman" panose="02020603050405020304" pitchFamily="18" charset="0"/>
              </a:rPr>
              <a:t>(1)consists of the singular vectors corresponding to nonzero singular values. Thus, </a:t>
            </a:r>
            <a:r>
              <a:rPr lang="en-US" dirty="0" err="1">
                <a:latin typeface="Times New Roman" panose="02020603050405020304" pitchFamily="18" charset="0"/>
                <a:ea typeface="Times New Roman" panose="02020603050405020304" pitchFamily="18" charset="0"/>
              </a:rPr>
              <a:t>Vk</a:t>
            </a:r>
            <a:r>
              <a:rPr lang="en-US" dirty="0">
                <a:latin typeface="Times New Roman" panose="02020603050405020304" pitchFamily="18" charset="0"/>
                <a:ea typeface="Times New Roman" panose="02020603050405020304" pitchFamily="18" charset="0"/>
              </a:rPr>
              <a:t>(0)is an orthogonal basis for the null space of ~</a:t>
            </a:r>
            <a:r>
              <a:rPr lang="en-US" dirty="0" err="1">
                <a:latin typeface="Times New Roman" panose="02020603050405020304" pitchFamily="18" charset="0"/>
                <a:ea typeface="Times New Roman" panose="02020603050405020304" pitchFamily="18" charset="0"/>
              </a:rPr>
              <a:t>Hk</a:t>
            </a:r>
            <a:r>
              <a:rPr lang="en-US" dirty="0">
                <a:latin typeface="Times New Roman" panose="02020603050405020304" pitchFamily="18" charset="0"/>
                <a:ea typeface="Times New Roman" panose="02020603050405020304" pitchFamily="18" charset="0"/>
              </a:rPr>
              <a:t>. In order to maximize the achievable sum rate of the BD, the water filling algorithm can be additionally </a:t>
            </a:r>
            <a:r>
              <a:rPr lang="en-US" dirty="0" smtClean="0">
                <a:latin typeface="Times New Roman" panose="02020603050405020304" pitchFamily="18" charset="0"/>
                <a:ea typeface="Times New Roman" panose="02020603050405020304" pitchFamily="18" charset="0"/>
              </a:rPr>
              <a:t>incorporated.</a:t>
            </a:r>
            <a:endParaRPr lang="en-US" dirty="0">
              <a:latin typeface="Times New Roman" panose="02020603050405020304" pitchFamily="18" charset="0"/>
              <a:ea typeface="Times New Roman" panose="02020603050405020304" pitchFamily="18" charset="0"/>
            </a:endParaRPr>
          </a:p>
          <a:p>
            <a:pPr indent="457200" algn="just">
              <a:lnSpc>
                <a:spcPct val="150000"/>
              </a:lnSpc>
            </a:pPr>
            <a:endParaRPr lang="en-US" b="0" dirty="0" smtClean="0">
              <a:latin typeface="Times New Roman" panose="02020603050405020304" pitchFamily="18" charset="0"/>
              <a:ea typeface="Times New Roman" panose="02020603050405020304" pitchFamily="18" charset="0"/>
            </a:endParaRPr>
          </a:p>
          <a:p>
            <a:pPr indent="457200" algn="just">
              <a:lnSpc>
                <a:spcPct val="150000"/>
              </a:lnSpc>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986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4234" y="351155"/>
            <a:ext cx="8911687" cy="849848"/>
          </a:xfrm>
        </p:spPr>
        <p:txBody>
          <a:bodyPr>
            <a:normAutofit/>
          </a:bodyPr>
          <a:lstStyle/>
          <a:p>
            <a:r>
              <a:rPr lang="en-US" sz="2400" b="1" dirty="0">
                <a:latin typeface="Times New Roman" panose="02020603050405020304" pitchFamily="18" charset="0"/>
                <a:cs typeface="Times New Roman" panose="02020603050405020304" pitchFamily="18" charset="0"/>
              </a:rPr>
              <a:t>Advantages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4234" y="1422936"/>
            <a:ext cx="10385796" cy="1338828"/>
          </a:xfrm>
          <a:prstGeom prst="rect">
            <a:avLst/>
          </a:prstGeom>
        </p:spPr>
        <p:txBody>
          <a:bodyPr wrap="square">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M</a:t>
            </a:r>
            <a:r>
              <a:rPr lang="en-US" dirty="0" smtClean="0">
                <a:latin typeface="Times New Roman" panose="02020603050405020304" pitchFamily="18" charset="0"/>
                <a:ea typeface="Calibri" panose="020F0502020204030204" pitchFamily="34" charset="0"/>
                <a:cs typeface="Times New Roman" panose="02020603050405020304" pitchFamily="18" charset="0"/>
              </a:rPr>
              <a:t>aximum Ratio Transmission (MRT)’s main advantage is its low bit-error rate compared to previous techniques</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MRT is very consistent at even low SINR environments.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2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23934" y="299701"/>
            <a:ext cx="8911687" cy="983189"/>
          </a:xfrm>
        </p:spPr>
        <p:txBody>
          <a:bodyPr>
            <a:normAutofit/>
          </a:bodyPr>
          <a:lstStyle/>
          <a:p>
            <a:r>
              <a:rPr lang="en-US" sz="2400" b="1" dirty="0">
                <a:latin typeface="Times New Roman" panose="02020603050405020304" pitchFamily="18" charset="0"/>
                <a:cs typeface="Times New Roman" panose="02020603050405020304" pitchFamily="18" charset="0"/>
              </a:rPr>
              <a:t>Applications of 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623934" y="1453369"/>
            <a:ext cx="10386096" cy="507831"/>
          </a:xfrm>
          <a:prstGeom prst="rect">
            <a:avLst/>
          </a:prstGeom>
        </p:spPr>
        <p:txBody>
          <a:bodyPr wrap="square">
            <a:spAutoFit/>
          </a:bodyPr>
          <a:lstStyle/>
          <a:p>
            <a:pPr marL="342900" marR="0" lvl="0" indent="-342900" algn="just">
              <a:lnSpc>
                <a:spcPct val="150000"/>
              </a:lnSpc>
              <a:spcBef>
                <a:spcPts val="0"/>
              </a:spcBef>
              <a:spcAft>
                <a:spcPts val="8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Applications of Classification are: </a:t>
            </a:r>
            <a:r>
              <a:rPr lang="en-US" dirty="0" smtClean="0">
                <a:latin typeface="Times New Roman" panose="02020603050405020304" pitchFamily="18" charset="0"/>
                <a:ea typeface="Calibri" panose="020F0502020204030204" pitchFamily="34" charset="0"/>
                <a:cs typeface="Times New Roman" panose="02020603050405020304" pitchFamily="18" charset="0"/>
              </a:rPr>
              <a:t>5G MIMO, Satellite Communication and in Beamforming etc</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745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1439594" y="1519311"/>
            <a:ext cx="4656406" cy="4714579"/>
          </a:xfrm>
        </p:spPr>
        <p:txBody>
          <a:bodyPr>
            <a:normAutofit fontScale="85000" lnSpcReduction="10000"/>
          </a:bodyPr>
          <a:lstStyle/>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Matlab R2020a or above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10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7 Service Pack 1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2019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Windows Server 2016</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Processors: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Minimum: Any Intel or AMD x86-64 processor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Recommended: Any Intel or AMD x86-64 processor with four logical cores and AVX2 instruction set support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7C70DF6A-B090-4103-9F76-70F2E53A2FCD}"/>
              </a:ext>
            </a:extLst>
          </p:cNvPr>
          <p:cNvSpPr txBox="1"/>
          <p:nvPr/>
        </p:nvSpPr>
        <p:spPr>
          <a:xfrm>
            <a:off x="6637191" y="2044658"/>
            <a:ext cx="4867421" cy="3513334"/>
          </a:xfrm>
          <a:prstGeom prst="rect">
            <a:avLst/>
          </a:prstGeom>
          <a:noFill/>
        </p:spPr>
        <p:txBody>
          <a:bodyPr wrap="square">
            <a:spAutoFit/>
          </a:bodyPr>
          <a:lstStyle/>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Disk: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2.9 GB of HDD space for MATLAB only, 5-8 GB for a typical installation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An SSD is recommended A full installation of all MathWorks products may take up to 29 GB of disk space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RAM:</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4 GB </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Recommended: 8 GB</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794213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44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3425780" y="1519706"/>
            <a:ext cx="5514515" cy="4739873"/>
          </a:xfrm>
          <a:prstGeom prst="rect">
            <a:avLst/>
          </a:prstGeom>
        </p:spPr>
      </p:pic>
    </p:spTree>
    <p:extLst>
      <p:ext uri="{BB962C8B-B14F-4D97-AF65-F5344CB8AC3E}">
        <p14:creationId xmlns:p14="http://schemas.microsoft.com/office/powerpoint/2010/main" val="253234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103808" y="708338"/>
            <a:ext cx="6045458" cy="5203512"/>
          </a:xfrm>
          <a:prstGeom prst="rect">
            <a:avLst/>
          </a:prstGeom>
        </p:spPr>
      </p:pic>
    </p:spTree>
    <p:extLst>
      <p:ext uri="{BB962C8B-B14F-4D97-AF65-F5344CB8AC3E}">
        <p14:creationId xmlns:p14="http://schemas.microsoft.com/office/powerpoint/2010/main" val="1007025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528811" y="837127"/>
            <a:ext cx="5620878" cy="5074723"/>
          </a:xfrm>
          <a:prstGeom prst="rect">
            <a:avLst/>
          </a:prstGeom>
        </p:spPr>
      </p:pic>
    </p:spTree>
    <p:extLst>
      <p:ext uri="{BB962C8B-B14F-4D97-AF65-F5344CB8AC3E}">
        <p14:creationId xmlns:p14="http://schemas.microsoft.com/office/powerpoint/2010/main" val="280511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28293"/>
            <a:ext cx="8915400" cy="3777622"/>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Here, in this research, we put four linear pre-coding approaches into practise and compared them. In comparison to the other four employed approaches, MRT has the lowest bit error rate and highest sum rate, according to the implementation. Finally, we can say that MRT is the best of the four, but ZF and MMSE perform better in high SNR environments, and BD is more reliable and straightforward to use. Finally, we can say that, compared to all the other linear precoding techniques, the Block Diagonalization (BD) precoding technique is the most straightforward to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215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75700" y="449827"/>
            <a:ext cx="8911687" cy="792119"/>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
        <p:nvSpPr>
          <p:cNvPr id="2" name="Rectangle 1"/>
          <p:cNvSpPr/>
          <p:nvPr/>
        </p:nvSpPr>
        <p:spPr>
          <a:xfrm>
            <a:off x="1575700" y="1241946"/>
            <a:ext cx="10434330" cy="3831818"/>
          </a:xfrm>
          <a:prstGeom prst="rect">
            <a:avLst/>
          </a:prstGeom>
        </p:spPr>
        <p:txBody>
          <a:bodyPr wrap="square">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W. C. Jakes, Jr., Mobile Microwave Communication. New York Wiley, </a:t>
            </a:r>
            <a:r>
              <a:rPr lang="en-US" dirty="0" smtClean="0">
                <a:latin typeface="Times New Roman" panose="02020603050405020304" pitchFamily="18" charset="0"/>
                <a:cs typeface="Times New Roman" panose="02020603050405020304" pitchFamily="18" charset="0"/>
              </a:rPr>
              <a:t>1974.</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Rusek F, Persson D, Lau B K, et al. Scaling up MIMO: Opportunities and challenges with very large arrays [J]. Signal Processing Magazine, IEEE, 2013, 30(1): </a:t>
            </a:r>
            <a:r>
              <a:rPr lang="en-US" dirty="0" smtClean="0">
                <a:latin typeface="Times New Roman" panose="02020603050405020304" pitchFamily="18" charset="0"/>
                <a:cs typeface="Times New Roman" panose="02020603050405020304" pitchFamily="18" charset="0"/>
              </a:rPr>
              <a:t>40-60.</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3] Zarei S, Gerstacker W, Schober R. A low-complexity linear precoding and power allocation scheme for downlink massive MIMO systems[C]//Signals, Systems and Computers, 2013 Asilomar Conference </a:t>
            </a:r>
            <a:r>
              <a:rPr lang="en-US" dirty="0" smtClean="0">
                <a:latin typeface="Times New Roman" panose="02020603050405020304" pitchFamily="18" charset="0"/>
                <a:cs typeface="Times New Roman" panose="02020603050405020304" pitchFamily="18" charset="0"/>
              </a:rPr>
              <a:t>on IEEE</a:t>
            </a:r>
            <a:r>
              <a:rPr lang="en-US" dirty="0">
                <a:latin typeface="Times New Roman" panose="02020603050405020304" pitchFamily="18" charset="0"/>
                <a:cs typeface="Times New Roman" panose="02020603050405020304" pitchFamily="18" charset="0"/>
              </a:rPr>
              <a:t>, 2013: </a:t>
            </a:r>
            <a:r>
              <a:rPr lang="en-US" dirty="0" smtClean="0">
                <a:latin typeface="Times New Roman" panose="02020603050405020304" pitchFamily="18" charset="0"/>
                <a:cs typeface="Times New Roman" panose="02020603050405020304" pitchFamily="18" charset="0"/>
              </a:rPr>
              <a:t>285-290.</a:t>
            </a:r>
          </a:p>
          <a:p>
            <a:pPr algn="just">
              <a:lnSpc>
                <a:spcPct val="150000"/>
              </a:lnSpc>
            </a:pPr>
            <a:r>
              <a:rPr lang="en-US" dirty="0">
                <a:latin typeface="Times New Roman" panose="02020603050405020304" pitchFamily="18" charset="0"/>
                <a:cs typeface="Times New Roman" panose="02020603050405020304" pitchFamily="18" charset="0"/>
              </a:rPr>
              <a:t>[4] Zarei S, Gerstacker W, Muller R R, et al. Low-complexity linear precoding for downlink large-scale MIMO systems[C]//Personal Indoor and Mobile Radio Communications (PIMRC), 2013 IEEE 24th International Symposium on. IEEE, 2013: </a:t>
            </a:r>
            <a:r>
              <a:rPr lang="en-US" dirty="0" smtClean="0">
                <a:latin typeface="Times New Roman" panose="02020603050405020304" pitchFamily="18" charset="0"/>
                <a:cs typeface="Times New Roman" panose="02020603050405020304" pitchFamily="18" charset="0"/>
              </a:rPr>
              <a:t>1119-1124.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38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Problem Statement: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Implementing any technology such as, 1G, 2G, 3G, 4G and 5G etc., without interference is one of the major issues and a challenge since its emergence. Removing or cancelling out the interference completely is not possible because of various reasons like signal loss, circuit complexity, process complexity etc..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882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Objectives: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The main objective of our project is to make a comparison between the existing techniques and the proposing technique in minimizing interference. So, we made a comparison between some of the techniques on the basis of Bit-Error Rate and SINR.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659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260" y="161065"/>
            <a:ext cx="8911687" cy="464573"/>
          </a:xfrm>
        </p:spPr>
        <p:txBody>
          <a:bodyPr>
            <a:normAutofit fontScale="90000"/>
          </a:bodyPr>
          <a:lstStyle/>
          <a:p>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46260" y="686936"/>
            <a:ext cx="9163646" cy="5050972"/>
          </a:xfrm>
        </p:spPr>
        <p:txBody>
          <a:bodyPr>
            <a:noAutofit/>
          </a:bodyPr>
          <a:lstStyle/>
          <a:p>
            <a:r>
              <a:rPr lang="en-US" sz="2000" dirty="0" smtClean="0">
                <a:solidFill>
                  <a:schemeClr val="tx1"/>
                </a:solidFill>
                <a:latin typeface="Times New Roman" panose="02020603050405020304" pitchFamily="18" charset="0"/>
                <a:cs typeface="Times New Roman" panose="02020603050405020304" pitchFamily="18" charset="0"/>
              </a:rPr>
              <a:t>Problem Statement</a:t>
            </a:r>
          </a:p>
          <a:p>
            <a:r>
              <a:rPr lang="en-US" sz="2000" dirty="0" smtClean="0">
                <a:solidFill>
                  <a:schemeClr val="tx1"/>
                </a:solidFill>
                <a:latin typeface="Times New Roman" panose="02020603050405020304" pitchFamily="18" charset="0"/>
                <a:cs typeface="Times New Roman" panose="02020603050405020304" pitchFamily="18" charset="0"/>
              </a:rPr>
              <a:t>Objectives</a:t>
            </a:r>
          </a:p>
          <a:p>
            <a:r>
              <a:rPr lang="en-US" sz="2000" dirty="0" smtClean="0">
                <a:solidFill>
                  <a:schemeClr val="tx1"/>
                </a:solidFill>
                <a:latin typeface="Times New Roman" panose="02020603050405020304" pitchFamily="18" charset="0"/>
                <a:cs typeface="Times New Roman" panose="02020603050405020304" pitchFamily="18" charset="0"/>
              </a:rPr>
              <a:t>Abstract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Introduction</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Literature review</a:t>
            </a:r>
          </a:p>
          <a:p>
            <a:r>
              <a:rPr lang="en-US" sz="2000" dirty="0">
                <a:solidFill>
                  <a:schemeClr val="tx1"/>
                </a:solidFill>
                <a:latin typeface="Times New Roman" panose="02020603050405020304" pitchFamily="18" charset="0"/>
                <a:cs typeface="Times New Roman" panose="02020603050405020304" pitchFamily="18" charset="0"/>
              </a:rPr>
              <a:t>Existing </a:t>
            </a:r>
            <a:r>
              <a:rPr lang="en-US" sz="2000" dirty="0" smtClean="0">
                <a:solidFill>
                  <a:schemeClr val="tx1"/>
                </a:solidFill>
                <a:latin typeface="Times New Roman" panose="02020603050405020304" pitchFamily="18" charset="0"/>
                <a:cs typeface="Times New Roman" panose="02020603050405020304" pitchFamily="18" charset="0"/>
              </a:rPr>
              <a:t>Method </a:t>
            </a:r>
          </a:p>
          <a:p>
            <a:r>
              <a:rPr lang="en-US" sz="2000" dirty="0" smtClean="0">
                <a:solidFill>
                  <a:schemeClr val="tx1"/>
                </a:solidFill>
                <a:latin typeface="Times New Roman" panose="02020603050405020304" pitchFamily="18" charset="0"/>
                <a:cs typeface="Times New Roman" panose="02020603050405020304" pitchFamily="18" charset="0"/>
              </a:rPr>
              <a:t>Drawbacks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Proposed method					</a:t>
            </a:r>
            <a:r>
              <a:rPr lang="en-US" altLang="en-US" sz="2000" b="1" dirty="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Advantages</a:t>
            </a:r>
          </a:p>
          <a:p>
            <a:r>
              <a:rPr lang="en-US" sz="2000" dirty="0">
                <a:solidFill>
                  <a:schemeClr val="tx1"/>
                </a:solidFill>
                <a:latin typeface="Times New Roman" panose="02020603050405020304" pitchFamily="18" charset="0"/>
                <a:cs typeface="Times New Roman" panose="02020603050405020304" pitchFamily="18" charset="0"/>
              </a:rPr>
              <a:t>Applications</a:t>
            </a:r>
          </a:p>
          <a:p>
            <a:r>
              <a:rPr lang="en-US" sz="2000" dirty="0">
                <a:solidFill>
                  <a:schemeClr val="tx1"/>
                </a:solidFill>
                <a:latin typeface="Times New Roman" panose="02020603050405020304" pitchFamily="18" charset="0"/>
                <a:cs typeface="Times New Roman" panose="02020603050405020304" pitchFamily="18" charset="0"/>
              </a:rPr>
              <a:t>Hardware and Software </a:t>
            </a:r>
            <a:r>
              <a:rPr lang="en-US" sz="2000" dirty="0" smtClean="0">
                <a:solidFill>
                  <a:schemeClr val="tx1"/>
                </a:solidFill>
                <a:latin typeface="Times New Roman" panose="02020603050405020304" pitchFamily="18" charset="0"/>
                <a:cs typeface="Times New Roman" panose="02020603050405020304" pitchFamily="18" charset="0"/>
              </a:rPr>
              <a:t>Requirements</a:t>
            </a:r>
          </a:p>
          <a:p>
            <a:r>
              <a:rPr lang="en-US" sz="2000" dirty="0" smtClean="0">
                <a:solidFill>
                  <a:schemeClr val="tx1"/>
                </a:solidFill>
                <a:latin typeface="Times New Roman" panose="02020603050405020304" pitchFamily="18" charset="0"/>
                <a:cs typeface="Times New Roman" panose="02020603050405020304" pitchFamily="18" charset="0"/>
              </a:rPr>
              <a:t>Results</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Conclusion</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References</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08994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49827"/>
            <a:ext cx="8911687" cy="1280890"/>
          </a:xfrm>
        </p:spPr>
        <p:txBody>
          <a:bodyPr>
            <a:normAutofit/>
          </a:bodyPr>
          <a:lstStyle/>
          <a:p>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09367" y="1238864"/>
            <a:ext cx="10176387" cy="5169309"/>
          </a:xfrm>
        </p:spPr>
        <p:txBody>
          <a:bodyPr>
            <a:noAutofit/>
          </a:bodyPr>
          <a:lstStyle/>
          <a:p>
            <a:pPr marL="0" indent="0" algn="just">
              <a:lnSpc>
                <a:spcPct val="150000"/>
              </a:lnSpc>
              <a:buNone/>
            </a:pPr>
            <a:r>
              <a:rPr lang="en-US" dirty="0" smtClean="0">
                <a:solidFill>
                  <a:schemeClr val="tx1"/>
                </a:solidFill>
                <a:latin typeface="Times New Roman" panose="02020603050405020304" pitchFamily="18" charset="0"/>
                <a:cs typeface="Times New Roman" panose="02020603050405020304" pitchFamily="18" charset="0"/>
              </a:rPr>
              <a:t>Pre-coding the signal at 5G MIMO environments is good and became necessary these days. So, we are implementing Linear Pre-coding for signal transmission. Linear pre-coding techniques like Maximum Ratio Transmission (MRT), Zero Forcing (ZF) and Minimum Mean Square Error (MMSE) are implemented in 5G MIMO environment. The existing techniques like ZF and MMSE are compared with the proposing MRT. Implementation results showed that MRT the new technique shows a very low bit error rate than the remaining two techniques. </a:t>
            </a:r>
          </a:p>
          <a:p>
            <a:pPr marL="0" indent="0" algn="just">
              <a:lnSpc>
                <a:spcPct val="150000"/>
              </a:lnSpc>
              <a:buNone/>
            </a:pPr>
            <a:r>
              <a:rPr lang="en-US" b="1" dirty="0" smtClean="0">
                <a:solidFill>
                  <a:schemeClr val="tx1"/>
                </a:solidFill>
                <a:latin typeface="Times New Roman" panose="02020603050405020304" pitchFamily="18" charset="0"/>
                <a:cs typeface="Times New Roman" panose="02020603050405020304" pitchFamily="18" charset="0"/>
              </a:rPr>
              <a:t>Keywords</a:t>
            </a:r>
            <a:r>
              <a:rPr lang="en-US" b="1" dirty="0">
                <a:solidFill>
                  <a:schemeClr val="tx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Calibri" panose="020F0502020204030204" pitchFamily="34" charset="0"/>
              </a:rPr>
              <a:t>Maximum Ratio Transmission (MRT), Linear pre-coding Algorithm, 5G mobile communication technology, </a:t>
            </a:r>
            <a:r>
              <a:rPr lang="en-US" dirty="0" smtClean="0">
                <a:latin typeface="Times New Roman" panose="02020603050405020304" pitchFamily="18" charset="0"/>
                <a:ea typeface="Calibri" panose="020F0502020204030204" pitchFamily="34" charset="0"/>
              </a:rPr>
              <a:t>MIMO, Zero Forcing (ZF), Minimum Mean  Square Error (MMSE).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3101661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129222"/>
            <a:ext cx="8911687" cy="525871"/>
          </a:xfrm>
        </p:spPr>
        <p:txBody>
          <a:bodyPr>
            <a:normAutofit fontScale="90000"/>
          </a:bodyPr>
          <a:lstStyle/>
          <a:p>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1566176" y="655093"/>
            <a:ext cx="10625824" cy="6202908"/>
          </a:xfrm>
        </p:spPr>
        <p:txBody>
          <a:bodyPr>
            <a:noAutofit/>
          </a:bodyPr>
          <a:lstStyle/>
          <a:p>
            <a:pPr marL="0" marR="0" indent="0" algn="just">
              <a:lnSpc>
                <a:spcPct val="150000"/>
              </a:lnSpc>
              <a:buNone/>
            </a:pPr>
            <a:r>
              <a:rPr lang="en-US" sz="1500" dirty="0" smtClean="0">
                <a:latin typeface="Times New Roman" panose="02020603050405020304" pitchFamily="18" charset="0"/>
                <a:cs typeface="Times New Roman" panose="02020603050405020304" pitchFamily="18" charset="0"/>
              </a:rPr>
              <a:t>In </a:t>
            </a:r>
            <a:r>
              <a:rPr lang="en-US" sz="1500" dirty="0">
                <a:latin typeface="Times New Roman" panose="02020603050405020304" pitchFamily="18" charset="0"/>
                <a:cs typeface="Times New Roman" panose="02020603050405020304" pitchFamily="18" charset="0"/>
              </a:rPr>
              <a:t>point-to-point systems, </a:t>
            </a:r>
            <a:r>
              <a:rPr lang="en-US" sz="1500" dirty="0" smtClean="0">
                <a:latin typeface="Times New Roman" panose="02020603050405020304" pitchFamily="18" charset="0"/>
                <a:cs typeface="Times New Roman" panose="02020603050405020304" pitchFamily="18" charset="0"/>
              </a:rPr>
              <a:t>pre-coding </a:t>
            </a:r>
            <a:r>
              <a:rPr lang="en-US" sz="1500" dirty="0">
                <a:latin typeface="Times New Roman" panose="02020603050405020304" pitchFamily="18" charset="0"/>
                <a:cs typeface="Times New Roman" panose="02020603050405020304" pitchFamily="18" charset="0"/>
              </a:rPr>
              <a:t>means that multiple data streams are emitted from the transmit antennas with independent and appropriate weightings such that the link throughput is maximized at the receiver </a:t>
            </a:r>
            <a:r>
              <a:rPr lang="en-US" sz="1500" dirty="0" smtClean="0">
                <a:latin typeface="Times New Roman" panose="02020603050405020304" pitchFamily="18" charset="0"/>
                <a:cs typeface="Times New Roman" panose="02020603050405020304" pitchFamily="18" charset="0"/>
              </a:rPr>
              <a:t>output.</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When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receiver has multiple antennas, single-stream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beam-forming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cannot simultaneously maximize the signal level at all of the receive antennas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In order to maximize the throughput in multiple receive antenna systems, multi-stream transmission is generally required. Precoding is a generalization of beamforming to support multi-stream (or multi-layer) transmission in multi-antenna wireless communications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0" marR="0" indent="0" algn="just">
              <a:lnSpc>
                <a:spcPct val="150000"/>
              </a:lnSpc>
              <a:buNone/>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If the receiver knows the channel matrix and the transmitter has statistical information, E</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igen beamforming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is known to achieve the MIMO channel capacity</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In this approach, the transmitter emits multiple streams in E</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igen directions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of the channel covariance matrix. This suboptimal approach cannot achieve the weighted sum rate, but it can still maximize the weighted sum performance (or some other metric of achievable rates under linear precoding). </a:t>
            </a: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buNone/>
            </a:pP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optimal linear precoding does not have any closed-form expression, but it takes the form of a weighted MMSE precoding for single-antenna receivers</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precoding weights for a given user are selected to maximize a ratio between the signal gain at this user and the interference generated at other users (with some weights) plus noise. Thus, precoding can be interpreted as finding the optimal balance between achieving strong signal gain and limiting inter-user interference</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0" algn="just">
              <a:lnSpc>
                <a:spcPct val="150000"/>
              </a:lnSpc>
              <a:buNone/>
            </a:pP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buNone/>
            </a:pP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0162" y="1"/>
            <a:ext cx="8911687" cy="655092"/>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4530857"/>
              </p:ext>
            </p:extLst>
          </p:nvPr>
        </p:nvGraphicFramePr>
        <p:xfrm>
          <a:off x="1254495" y="640485"/>
          <a:ext cx="10937505" cy="6077997"/>
        </p:xfrm>
        <a:graphic>
          <a:graphicData uri="http://schemas.openxmlformats.org/drawingml/2006/table">
            <a:tbl>
              <a:tblPr firstRow="1" bandRow="1">
                <a:tableStyleId>{5940675A-B579-460E-94D1-54222C63F5DA}</a:tableStyleId>
              </a:tblPr>
              <a:tblGrid>
                <a:gridCol w="468486">
                  <a:extLst>
                    <a:ext uri="{9D8B030D-6E8A-4147-A177-3AD203B41FA5}">
                      <a16:colId xmlns:a16="http://schemas.microsoft.com/office/drawing/2014/main" xmlns="" val="20000"/>
                    </a:ext>
                  </a:extLst>
                </a:gridCol>
                <a:gridCol w="1947498">
                  <a:extLst>
                    <a:ext uri="{9D8B030D-6E8A-4147-A177-3AD203B41FA5}">
                      <a16:colId xmlns:a16="http://schemas.microsoft.com/office/drawing/2014/main" xmlns="" val="20001"/>
                    </a:ext>
                  </a:extLst>
                </a:gridCol>
                <a:gridCol w="1506828">
                  <a:extLst>
                    <a:ext uri="{9D8B030D-6E8A-4147-A177-3AD203B41FA5}">
                      <a16:colId xmlns:a16="http://schemas.microsoft.com/office/drawing/2014/main" xmlns="" val="20002"/>
                    </a:ext>
                  </a:extLst>
                </a:gridCol>
                <a:gridCol w="2678806">
                  <a:extLst>
                    <a:ext uri="{9D8B030D-6E8A-4147-A177-3AD203B41FA5}">
                      <a16:colId xmlns:a16="http://schemas.microsoft.com/office/drawing/2014/main" xmlns="" val="20003"/>
                    </a:ext>
                  </a:extLst>
                </a:gridCol>
                <a:gridCol w="4335887">
                  <a:extLst>
                    <a:ext uri="{9D8B030D-6E8A-4147-A177-3AD203B41FA5}">
                      <a16:colId xmlns:a16="http://schemas.microsoft.com/office/drawing/2014/main" xmlns="" val="20004"/>
                    </a:ext>
                  </a:extLst>
                </a:gridCol>
              </a:tblGrid>
              <a:tr h="554083">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795303">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1</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New York Wiley, 1974</a:t>
                      </a:r>
                    </a:p>
                  </a:txBody>
                  <a:tcPr anchor="ctr"/>
                </a:tc>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W. C. Jakes, Jr.</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Mobile Microwave Communication</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With the use of moderately large antenna arrays the efficiencies of energy and spectrum has improved with many orders than a one-antenna system</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1"/>
                  </a:ext>
                </a:extLst>
              </a:tr>
              <a:tr h="1783334">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2</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it-IT" sz="1600" dirty="0" smtClean="0">
                          <a:latin typeface="Times New Roman" panose="02020603050405020304" pitchFamily="18" charset="0"/>
                          <a:cs typeface="Times New Roman" panose="02020603050405020304" pitchFamily="18" charset="0"/>
                        </a:rPr>
                        <a:t>Signal Processing Magazine, IEEE, 2013, 30(1): 40-60</a:t>
                      </a:r>
                      <a:endParaRPr lang="en-US" sz="1600" dirty="0" smtClean="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Rusek F, Persson D, Lau B K, et al. </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Scaling up MIMO: Opportunities and challenges with very large arrays </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For maintaining a fixed per user rate loss as compared to RZF, the degree of polynomial need not to vary, but it should be increased with the quality of the channel knowledge and SNR.</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r h="1864498">
                <a:tc>
                  <a:txBody>
                    <a:bodyPr/>
                    <a:lstStyle/>
                    <a:p>
                      <a:pPr algn="ctr"/>
                      <a:r>
                        <a:rPr lang="en-US" sz="1800" b="0" dirty="0">
                          <a:latin typeface="Times New Roman" panose="02020603050405020304" pitchFamily="18" charset="0"/>
                          <a:ea typeface="Tahoma" panose="020B0604030504040204" pitchFamily="34" charset="0"/>
                          <a:cs typeface="Times New Roman" panose="02020603050405020304" pitchFamily="18" charset="0"/>
                        </a:rPr>
                        <a:t>3</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Signals, Systems and Computers, 2013 Asilomar Conference </a:t>
                      </a:r>
                      <a:r>
                        <a:rPr lang="en-US" sz="1600" dirty="0" err="1" smtClean="0">
                          <a:latin typeface="Times New Roman" panose="02020603050405020304" pitchFamily="18" charset="0"/>
                          <a:cs typeface="Times New Roman" panose="02020603050405020304" pitchFamily="18" charset="0"/>
                        </a:rPr>
                        <a:t>on.IEEE</a:t>
                      </a:r>
                      <a:r>
                        <a:rPr lang="en-US" sz="1600" dirty="0" smtClean="0">
                          <a:latin typeface="Times New Roman" panose="02020603050405020304" pitchFamily="18" charset="0"/>
                          <a:cs typeface="Times New Roman" panose="02020603050405020304" pitchFamily="18" charset="0"/>
                        </a:rPr>
                        <a:t>, 2013: 285-290</a:t>
                      </a:r>
                    </a:p>
                  </a:txBody>
                  <a:tcPr anchor="ctr"/>
                </a:tc>
                <a:tc>
                  <a:txBody>
                    <a:bodyPr/>
                    <a:lstStyle/>
                    <a:p>
                      <a:pPr algn="ctr">
                        <a:lnSpc>
                          <a:spcPct val="150000"/>
                        </a:lnSpc>
                      </a:pPr>
                      <a:r>
                        <a:rPr lang="de-DE" sz="1600" dirty="0" smtClean="0">
                          <a:latin typeface="Times New Roman" panose="02020603050405020304" pitchFamily="18" charset="0"/>
                          <a:cs typeface="Times New Roman" panose="02020603050405020304" pitchFamily="18" charset="0"/>
                        </a:rPr>
                        <a:t>Zarei S, Gerstacker W, Schober R. </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A low-complexity linear precoding and power allocation scheme for downlink massive MIMO systems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en-US" sz="1600" dirty="0" smtClean="0">
                          <a:latin typeface="Times New Roman" panose="02020603050405020304" pitchFamily="18" charset="0"/>
                          <a:cs typeface="Times New Roman" panose="02020603050405020304" pitchFamily="18" charset="0"/>
                        </a:rPr>
                        <a:t> Comparison of the Maximum ratio combining and </a:t>
                      </a:r>
                      <a:r>
                        <a:rPr lang="en-US" sz="1600" dirty="0" err="1" smtClean="0">
                          <a:latin typeface="Times New Roman" panose="02020603050405020304" pitchFamily="18" charset="0"/>
                          <a:cs typeface="Times New Roman" panose="02020603050405020304" pitchFamily="18" charset="0"/>
                        </a:rPr>
                        <a:t>Almouti’s</a:t>
                      </a:r>
                      <a:r>
                        <a:rPr lang="en-US" sz="1600" dirty="0" smtClean="0">
                          <a:latin typeface="Times New Roman" panose="02020603050405020304" pitchFamily="18" charset="0"/>
                          <a:cs typeface="Times New Roman" panose="02020603050405020304" pitchFamily="18" charset="0"/>
                        </a:rPr>
                        <a:t> schemes for transmitting and receiving more than one copy of original signals. </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3"/>
                  </a:ext>
                </a:extLst>
              </a:tr>
            </a:tbl>
          </a:graphicData>
        </a:graphic>
      </p:graphicFrame>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6176" y="129222"/>
            <a:ext cx="8911687" cy="792119"/>
          </a:xfrm>
        </p:spPr>
        <p:txBody>
          <a:bodyPr>
            <a:normAutofit fontScale="90000"/>
          </a:bodyPr>
          <a:lstStyle/>
          <a:p>
            <a:r>
              <a:rPr lang="en-US" sz="2700" b="1" dirty="0">
                <a:latin typeface="Times New Roman" panose="02020603050405020304" pitchFamily="18" charset="0"/>
                <a:cs typeface="Times New Roman" panose="02020603050405020304" pitchFamily="18" charset="0"/>
              </a:rPr>
              <a:t>Literature Review:</a:t>
            </a:r>
            <a:r>
              <a:rPr lang="en-US" altLang="en-US" b="1" dirty="0">
                <a:latin typeface="Times New Roman" panose="02020603050405020304" pitchFamily="18" charset="0"/>
                <a:cs typeface="Times New Roman" panose="02020603050405020304" pitchFamily="18" charset="0"/>
              </a:rPr>
              <a:t/>
            </a:r>
            <a:br>
              <a:rPr lang="en-US" altLang="en-US"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6332549"/>
              </p:ext>
            </p:extLst>
          </p:nvPr>
        </p:nvGraphicFramePr>
        <p:xfrm>
          <a:off x="1656328" y="921341"/>
          <a:ext cx="10535672" cy="3962400"/>
        </p:xfrm>
        <a:graphic>
          <a:graphicData uri="http://schemas.openxmlformats.org/drawingml/2006/table">
            <a:tbl>
              <a:tblPr firstRow="1" bandRow="1">
                <a:tableStyleId>{5940675A-B579-460E-94D1-54222C63F5DA}</a:tableStyleId>
              </a:tblPr>
              <a:tblGrid>
                <a:gridCol w="495745">
                  <a:extLst>
                    <a:ext uri="{9D8B030D-6E8A-4147-A177-3AD203B41FA5}">
                      <a16:colId xmlns:a16="http://schemas.microsoft.com/office/drawing/2014/main" xmlns="" val="20000"/>
                    </a:ext>
                  </a:extLst>
                </a:gridCol>
                <a:gridCol w="2309554">
                  <a:extLst>
                    <a:ext uri="{9D8B030D-6E8A-4147-A177-3AD203B41FA5}">
                      <a16:colId xmlns:a16="http://schemas.microsoft.com/office/drawing/2014/main" xmlns="" val="20001"/>
                    </a:ext>
                  </a:extLst>
                </a:gridCol>
                <a:gridCol w="1353992">
                  <a:extLst>
                    <a:ext uri="{9D8B030D-6E8A-4147-A177-3AD203B41FA5}">
                      <a16:colId xmlns:a16="http://schemas.microsoft.com/office/drawing/2014/main" xmlns="" val="20002"/>
                    </a:ext>
                  </a:extLst>
                </a:gridCol>
                <a:gridCol w="2256654">
                  <a:extLst>
                    <a:ext uri="{9D8B030D-6E8A-4147-A177-3AD203B41FA5}">
                      <a16:colId xmlns:a16="http://schemas.microsoft.com/office/drawing/2014/main" xmlns="" val="20003"/>
                    </a:ext>
                  </a:extLst>
                </a:gridCol>
                <a:gridCol w="4119727">
                  <a:extLst>
                    <a:ext uri="{9D8B030D-6E8A-4147-A177-3AD203B41FA5}">
                      <a16:colId xmlns:a16="http://schemas.microsoft.com/office/drawing/2014/main" xmlns="" val="20004"/>
                    </a:ext>
                  </a:extLst>
                </a:gridCol>
              </a:tblGrid>
              <a:tr h="533972">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xmlns="" val="10000"/>
                  </a:ext>
                </a:extLst>
              </a:tr>
              <a:tr h="1737191">
                <a:tc>
                  <a:txBody>
                    <a:bodyPr/>
                    <a:lstStyle/>
                    <a:p>
                      <a:pPr algn="ctr"/>
                      <a:r>
                        <a:rPr lang="en-US" sz="18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Personal Indoor and Mobile Radio Communications (PIMRC), 2013 IEEE 24th International Symposium on. IEEE, 2013ement. 2020;16(3):391–460. </a:t>
                      </a:r>
                    </a:p>
                    <a:p>
                      <a:pPr algn="ctr">
                        <a:lnSpc>
                          <a:spcPct val="150000"/>
                        </a:lnSpc>
                      </a:pP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pPr>
                      <a:r>
                        <a:rPr lang="pt-BR" sz="1600" dirty="0" smtClean="0">
                          <a:latin typeface="Times New Roman" panose="02020603050405020304" pitchFamily="18" charset="0"/>
                          <a:cs typeface="Times New Roman" panose="02020603050405020304" pitchFamily="18" charset="0"/>
                        </a:rPr>
                        <a:t>Zarei S, Gerstacker W, Muller R R</a:t>
                      </a:r>
                      <a:r>
                        <a:rPr lang="en-US" sz="1600" dirty="0" smtClean="0">
                          <a:latin typeface="Times New Roman" panose="02020603050405020304" pitchFamily="18" charset="0"/>
                          <a:cs typeface="Times New Roman" panose="02020603050405020304" pitchFamily="18" charset="0"/>
                        </a:rPr>
                        <a:t>PC. </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50000"/>
                        </a:lnSpc>
                        <a:spcBef>
                          <a:spcPts val="0"/>
                        </a:spcBef>
                        <a:spcAft>
                          <a:spcPts val="0"/>
                        </a:spcAft>
                        <a:buClrTx/>
                        <a:buSzTx/>
                        <a:buFontTx/>
                        <a:buNone/>
                        <a:tabLst/>
                        <a:defRPr/>
                      </a:pPr>
                      <a:r>
                        <a:rPr lang="en-US" sz="1600" dirty="0" smtClean="0">
                          <a:latin typeface="Times New Roman" panose="02020603050405020304" pitchFamily="18" charset="0"/>
                          <a:cs typeface="Times New Roman" panose="02020603050405020304" pitchFamily="18" charset="0"/>
                        </a:rPr>
                        <a:t>Low-complexity linear precoding for downlink large-scale MIMO systems</a:t>
                      </a:r>
                    </a:p>
                  </a:txBody>
                  <a:tcPr anchor="ctr"/>
                </a:tc>
                <a:tc>
                  <a:txBody>
                    <a:bodyPr/>
                    <a:lstStyle/>
                    <a:p>
                      <a:pPr algn="ctr">
                        <a:lnSpc>
                          <a:spcPct val="150000"/>
                        </a:lnSpc>
                      </a:pPr>
                      <a:r>
                        <a:rPr lang="en-US" sz="1600" b="0" i="0" kern="1200" dirty="0" smtClean="0">
                          <a:solidFill>
                            <a:schemeClr val="tx1"/>
                          </a:solidFill>
                          <a:effectLst/>
                          <a:latin typeface="Times New Roman" panose="02020603050405020304" pitchFamily="18" charset="0"/>
                          <a:ea typeface="+mn-ea"/>
                          <a:cs typeface="Times New Roman" panose="02020603050405020304" pitchFamily="18" charset="0"/>
                        </a:rPr>
                        <a:t>Comparison of linear pre-coding techniques such as, MRT and ZF.</a:t>
                      </a:r>
                      <a:endParaRPr lang="en-US"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0002"/>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4105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87" y="185628"/>
            <a:ext cx="8959607" cy="413058"/>
          </a:xfrm>
        </p:spPr>
        <p:txBody>
          <a:bodyPr>
            <a:normAutofit fontScale="90000"/>
          </a:bodyPr>
          <a:lstStyle/>
          <a:p>
            <a:r>
              <a:rPr lang="en-US" sz="2400" b="1" dirty="0">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486" y="1056069"/>
            <a:ext cx="11818513" cy="5153662"/>
          </a:xfrm>
        </p:spPr>
        <p:txBody>
          <a:bodyPr>
            <a:noAutofit/>
          </a:bodyPr>
          <a:lstStyle/>
          <a:p>
            <a:pPr marL="0" indent="0" algn="just">
              <a:lnSpc>
                <a:spcPct val="150000"/>
              </a:lnSpc>
              <a:buNone/>
            </a:pPr>
            <a:r>
              <a:rPr lang="en-US" sz="1600" b="1" dirty="0" smtClean="0">
                <a:latin typeface="Times New Roman" panose="02020603050405020304" pitchFamily="18" charset="0"/>
                <a:cs typeface="Times New Roman" panose="02020603050405020304" pitchFamily="18" charset="0"/>
              </a:rPr>
              <a:t>Zero Forcing:</a:t>
            </a:r>
            <a:endParaRPr lang="en-US" sz="16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smtClean="0">
                <a:latin typeface="Times New Roman" panose="02020603050405020304" pitchFamily="18" charset="0"/>
                <a:cs typeface="Times New Roman" panose="02020603050405020304" pitchFamily="18" charset="0"/>
              </a:rPr>
              <a:t>Zero Forcing (ZF) aims to produce a matrix which is the pseudo-inversion of the channel matrix of user that reduces the interference between the users. ZF searches to make zeros of whoever the user is causing the interference. Even then, the ZF will results in loss of some portion of the signal every time.</a:t>
            </a:r>
          </a:p>
          <a:p>
            <a:pPr marL="0" lvl="0" indent="0" algn="just">
              <a:lnSpc>
                <a:spcPct val="150000"/>
              </a:lnSpc>
              <a:buClr>
                <a:srgbClr val="353535"/>
              </a:buClr>
              <a:buNone/>
            </a:pPr>
            <a:r>
              <a:rPr lang="en-US" sz="1600" b="1" dirty="0" smtClean="0">
                <a:solidFill>
                  <a:prstClr val="black">
                    <a:lumMod val="75000"/>
                    <a:lumOff val="25000"/>
                  </a:prstClr>
                </a:solidFill>
                <a:latin typeface="Times New Roman" panose="02020603050405020304" pitchFamily="18" charset="0"/>
                <a:cs typeface="Times New Roman" panose="02020603050405020304" pitchFamily="18" charset="0"/>
              </a:rPr>
              <a:t>Minimum Mean Square Error:</a:t>
            </a:r>
            <a:endParaRPr lang="en-US" sz="1600" b="1" dirty="0">
              <a:solidFill>
                <a:prstClr val="black">
                  <a:lumMod val="75000"/>
                  <a:lumOff val="25000"/>
                </a:prstClr>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Minimum Mean Square Error (MMSE) is the extended method of Zero Forcing (ZF). The main aim is to make the system capable of handling the interference without forcing them to zero. Both are very same process only the calculation of Beta which is the new parameter introduced in the MMSE. At a low SINR environments beta becomes zero making only ZF remained. At a high SINR environments beta will comes into play resulting in the minimizing of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interference.</a:t>
            </a:r>
          </a:p>
          <a:p>
            <a:pPr marL="0" indent="0" algn="just">
              <a:lnSpc>
                <a:spcPct val="150000"/>
              </a:lnSpc>
              <a:buNone/>
            </a:pPr>
            <a:r>
              <a:rPr lang="en-US" sz="1600" b="1" dirty="0" smtClean="0">
                <a:latin typeface="Times New Roman" panose="02020603050405020304" pitchFamily="18" charset="0"/>
                <a:ea typeface="Calibri" panose="020F0502020204030204" pitchFamily="34" charset="0"/>
                <a:cs typeface="Times New Roman" panose="02020603050405020304" pitchFamily="18" charset="0"/>
              </a:rPr>
              <a:t>Maximum </a:t>
            </a:r>
            <a:r>
              <a:rPr lang="en-US" sz="1600" b="1" dirty="0">
                <a:latin typeface="Times New Roman" panose="02020603050405020304" pitchFamily="18" charset="0"/>
                <a:ea typeface="Calibri" panose="020F0502020204030204" pitchFamily="34" charset="0"/>
                <a:cs typeface="Times New Roman" panose="02020603050405020304" pitchFamily="18" charset="0"/>
              </a:rPr>
              <a:t>Ratio Emission Precoding Algorithm</a:t>
            </a:r>
          </a:p>
          <a:p>
            <a:pPr marL="0" indent="0" algn="just">
              <a:lnSpc>
                <a:spcPct val="150000"/>
              </a:lnSpc>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The matched filter precoding algorithm is the MRT precoding technology used in downlink. The ideal channel transmission environment is one in which the channels from the base station to the various user terminals are as independent as feasible. The efficiency of MRT precoding in large-scale MIMO systems greatly depends on this environment. Formula 3 is the expression of MRT precoding for the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kth</a:t>
            </a:r>
            <a:r>
              <a:rPr lang="en-US" sz="1600" dirty="0">
                <a:latin typeface="Times New Roman" panose="02020603050405020304" pitchFamily="18" charset="0"/>
                <a:ea typeface="Calibri" panose="020F0502020204030204" pitchFamily="34" charset="0"/>
                <a:cs typeface="Times New Roman" panose="02020603050405020304" pitchFamily="18" charset="0"/>
              </a:rPr>
              <a:t> user in the cell. MRT precoding is a very basic precoding technique that increases each user's SNR while ignoring interference from other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users.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477863" y="129222"/>
            <a:ext cx="1532167" cy="525871"/>
          </a:xfrm>
          <a:prstGeom prst="rect">
            <a:avLst/>
          </a:prstGeom>
        </p:spPr>
      </p:pic>
    </p:spTree>
    <p:extLst>
      <p:ext uri="{BB962C8B-B14F-4D97-AF65-F5344CB8AC3E}">
        <p14:creationId xmlns:p14="http://schemas.microsoft.com/office/powerpoint/2010/main" val="19884536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1227</TotalTime>
  <Words>1688</Words>
  <Application>Microsoft Office PowerPoint</Application>
  <PresentationFormat>Widescreen</PresentationFormat>
  <Paragraphs>109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Symbol</vt:lpstr>
      <vt:lpstr>Tahoma</vt:lpstr>
      <vt:lpstr>Times New Roman</vt:lpstr>
      <vt:lpstr>Wingdings 3</vt:lpstr>
      <vt:lpstr>Wisp</vt:lpstr>
      <vt:lpstr>PowerPoint Presentation</vt:lpstr>
      <vt:lpstr>Problem Statement:</vt:lpstr>
      <vt:lpstr>Objectives:</vt:lpstr>
      <vt:lpstr>Index </vt:lpstr>
      <vt:lpstr>Abstract:</vt:lpstr>
      <vt:lpstr>Introduction:   </vt:lpstr>
      <vt:lpstr>Literature Review:  </vt:lpstr>
      <vt:lpstr>Literature Review:  </vt:lpstr>
      <vt:lpstr>Existing Method: </vt:lpstr>
      <vt:lpstr>PowerPoint Presentation</vt:lpstr>
      <vt:lpstr>Proposed Method: </vt:lpstr>
      <vt:lpstr>Advantages of Proposed Method: </vt:lpstr>
      <vt:lpstr>Applications of Proposed Method: </vt:lpstr>
      <vt:lpstr>Hardware &amp; Software Requirements: </vt:lpstr>
      <vt:lpstr>Results</vt:lpstr>
      <vt:lpstr>PowerPoint Presentation</vt:lpstr>
      <vt:lpstr>PowerPoint Presentation</vt:lpstr>
      <vt:lpstr>Conclusion:</vt:lpstr>
      <vt:lpstr>References: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MUNI KALYAN VENKATESH</cp:lastModifiedBy>
  <cp:revision>354</cp:revision>
  <dcterms:created xsi:type="dcterms:W3CDTF">2020-06-29T09:16:21Z</dcterms:created>
  <dcterms:modified xsi:type="dcterms:W3CDTF">2022-11-22T10:39:21Z</dcterms:modified>
</cp:coreProperties>
</file>