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7" r:id="rId1"/>
  </p:sldMasterIdLst>
  <p:notesMasterIdLst>
    <p:notesMasterId r:id="rId22"/>
  </p:notesMasterIdLst>
  <p:sldIdLst>
    <p:sldId id="256" r:id="rId2"/>
    <p:sldId id="285" r:id="rId3"/>
    <p:sldId id="288" r:id="rId4"/>
    <p:sldId id="257" r:id="rId5"/>
    <p:sldId id="258" r:id="rId6"/>
    <p:sldId id="259" r:id="rId7"/>
    <p:sldId id="260" r:id="rId8"/>
    <p:sldId id="276" r:id="rId9"/>
    <p:sldId id="261" r:id="rId10"/>
    <p:sldId id="262" r:id="rId11"/>
    <p:sldId id="284" r:id="rId12"/>
    <p:sldId id="264" r:id="rId13"/>
    <p:sldId id="265" r:id="rId14"/>
    <p:sldId id="293" r:id="rId15"/>
    <p:sldId id="266" r:id="rId16"/>
    <p:sldId id="290" r:id="rId17"/>
    <p:sldId id="291" r:id="rId18"/>
    <p:sldId id="292" r:id="rId19"/>
    <p:sldId id="289"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434" autoAdjust="0"/>
  </p:normalViewPr>
  <p:slideViewPr>
    <p:cSldViewPr snapToGrid="0">
      <p:cViewPr varScale="1">
        <p:scale>
          <a:sx n="69" d="100"/>
          <a:sy n="69"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F4040-C638-47DD-81D0-1FC90473B69B}" type="slidenum">
              <a:rPr lang="en-US" smtClean="0"/>
              <a:t>7</a:t>
            </a:fld>
            <a:endParaRPr lang="en-US"/>
          </a:p>
        </p:txBody>
      </p:sp>
    </p:spTree>
    <p:extLst>
      <p:ext uri="{BB962C8B-B14F-4D97-AF65-F5344CB8AC3E}">
        <p14:creationId xmlns:p14="http://schemas.microsoft.com/office/powerpoint/2010/main" val="391408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980122" y="2280171"/>
            <a:ext cx="8231755" cy="2297657"/>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spcAft>
                <a:spcPts val="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COMPARATIVE STUDY OF LINEAR PRECODING TECHNIQUES</a:t>
            </a:r>
            <a:endParaRPr lang="en-IN" sz="2400" dirty="0">
              <a:ea typeface="Calibri" panose="020F0502020204030204" pitchFamily="34" charset="0"/>
              <a:cs typeface="Times New Roman" panose="02020603050405020304" pitchFamily="18" charset="0"/>
            </a:endParaRPr>
          </a:p>
          <a:p>
            <a:pPr algn="ctr">
              <a:lnSpc>
                <a:spcPct val="150000"/>
              </a:lnSpc>
              <a:spcBef>
                <a:spcPts val="0"/>
              </a:spcBef>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effectLst/>
              <a:ea typeface="Calibri" panose="020F0502020204030204" pitchFamily="34"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Communications</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7752" y="449827"/>
            <a:ext cx="8911687" cy="805767"/>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677752" y="1819925"/>
            <a:ext cx="9073822" cy="382870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a:lnSpc>
                <a:spcPct val="150000"/>
              </a:lnSpc>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77751" y="1255594"/>
            <a:ext cx="10018379" cy="923330"/>
          </a:xfrm>
          <a:prstGeom prst="rect">
            <a:avLst/>
          </a:prstGeom>
        </p:spPr>
        <p:txBody>
          <a:bodyPr wrap="square">
            <a:spAutoFit/>
          </a:bodyPr>
          <a:lstStyle/>
          <a:p>
            <a:pPr marL="342900" marR="0" lvl="0" indent="-342900" algn="just">
              <a:lnSpc>
                <a:spcPct val="150000"/>
              </a:lnSpc>
              <a:spcBef>
                <a:spcPts val="0"/>
              </a:spcBef>
              <a:spcAft>
                <a:spcPts val="0"/>
              </a:spcAft>
              <a:buFont typeface="Arial" panose="020B0604020202020204" pitchFamily="34" charset="0"/>
              <a:buChar char="•"/>
              <a:tabLst>
                <a:tab pos="228600" algn="l"/>
              </a:tabLst>
            </a:pPr>
            <a:r>
              <a:rPr lang="en-US" dirty="0">
                <a:solidFill>
                  <a:srgbClr val="000000"/>
                </a:solidFill>
                <a:latin typeface="Times New Roman" panose="02020603050405020304" pitchFamily="18" charset="0"/>
                <a:ea typeface="Times New Roman" panose="02020603050405020304" pitchFamily="18" charset="0"/>
              </a:rPr>
              <a:t>The Zero Forcing will results in signal loss every time.</a:t>
            </a:r>
            <a:endParaRPr lang="en-US"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tabLst>
                <a:tab pos="228600" algn="l"/>
              </a:tabLst>
            </a:pPr>
            <a:r>
              <a:rPr lang="en-US" dirty="0">
                <a:solidFill>
                  <a:srgbClr val="000000"/>
                </a:solidFill>
                <a:latin typeface="Times New Roman" panose="02020603050405020304" pitchFamily="18" charset="0"/>
                <a:ea typeface="Times New Roman" panose="02020603050405020304" pitchFamily="18" charset="0"/>
              </a:rPr>
              <a:t>The MMSE will be not producing the better results at massive MIMO environments.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682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38300" y="449827"/>
            <a:ext cx="8911687" cy="451694"/>
          </a:xfrm>
        </p:spPr>
        <p:txBody>
          <a:bodyPr>
            <a:normAutofit fontScale="90000"/>
          </a:bodyPr>
          <a:lstStyle/>
          <a:p>
            <a:r>
              <a:rPr 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090852" y="897058"/>
            <a:ext cx="10822675" cy="6324808"/>
          </a:xfrm>
          <a:prstGeom prst="rect">
            <a:avLst/>
          </a:prstGeom>
        </p:spPr>
        <p:txBody>
          <a:bodyPr wrap="square">
            <a:spAutoFit/>
          </a:bodyPr>
          <a:lstStyle/>
          <a:p>
            <a:pPr indent="457200" algn="just">
              <a:lnSpc>
                <a:spcPct val="150000"/>
              </a:lnSpc>
            </a:pPr>
            <a:r>
              <a:rPr lang="en-US" dirty="0">
                <a:latin typeface="Times New Roman" panose="02020603050405020304" pitchFamily="18" charset="0"/>
                <a:ea typeface="Times New Roman" panose="02020603050405020304" pitchFamily="18" charset="0"/>
              </a:rPr>
              <a:t>This paper considers, The Linear Pre-coding technique of Block Diagonalization (BD) will be implementing on 5G MIMO environment. Along with the other linear pre-coding techniques such as, Maximum Ratio Transmission (MRT), Zero Forcing (ZF) and Minimum Mean Square Error (MMSE) will also be implemented and made comparison between later techniques with proposing BD technique and the parameters are verified through simulation. We have made comparison among many linear precoding techniques in 5G MIMO even though Maximum Ratio Transmission (MRT) performed better, Block Diagonalization (BD) is easier to implement.</a:t>
            </a:r>
          </a:p>
          <a:p>
            <a:pPr indent="457200" algn="just">
              <a:lnSpc>
                <a:spcPct val="150000"/>
              </a:lnSpc>
            </a:pPr>
            <a:r>
              <a:rPr lang="en-US" dirty="0">
                <a:latin typeface="Times New Roman" panose="02020603050405020304" pitchFamily="18" charset="0"/>
                <a:ea typeface="Times New Roman" panose="02020603050405020304" pitchFamily="18" charset="0"/>
              </a:rPr>
              <a:t>Each user's linear </a:t>
            </a:r>
            <a:r>
              <a:rPr lang="en-US" dirty="0" err="1">
                <a:latin typeface="Times New Roman" panose="02020603050405020304" pitchFamily="18" charset="0"/>
                <a:ea typeface="Times New Roman" panose="02020603050405020304" pitchFamily="18" charset="0"/>
              </a:rPr>
              <a:t>precoder</a:t>
            </a:r>
            <a:r>
              <a:rPr lang="en-US" dirty="0">
                <a:latin typeface="Times New Roman" panose="02020603050405020304" pitchFamily="18" charset="0"/>
                <a:ea typeface="Times New Roman" panose="02020603050405020304" pitchFamily="18" charset="0"/>
              </a:rPr>
              <a:t> and receiver filter can be obtained by twice SVD operations. Diagonalization, the key idea of the BD algorithm is to employ the precoding matrix to suppress the MUI completely. To eliminate all MUI, the following constraint is imposed. where </a:t>
            </a:r>
            <a:r>
              <a:rPr lang="en-US" dirty="0" err="1">
                <a:latin typeface="Times New Roman" panose="02020603050405020304" pitchFamily="18" charset="0"/>
                <a:ea typeface="Times New Roman" panose="02020603050405020304" pitchFamily="18" charset="0"/>
              </a:rPr>
              <a:t>kis</a:t>
            </a:r>
            <a:r>
              <a:rPr lang="en-US" dirty="0">
                <a:latin typeface="Times New Roman" panose="02020603050405020304" pitchFamily="18" charset="0"/>
                <a:ea typeface="Times New Roman" panose="02020603050405020304" pitchFamily="18" charset="0"/>
              </a:rPr>
              <a:t> the diagonal matrix of which the diagonal elements are non-negative singular values of ~</a:t>
            </a:r>
            <a:r>
              <a:rPr lang="en-US" dirty="0" err="1">
                <a:latin typeface="Times New Roman" panose="02020603050405020304" pitchFamily="18" charset="0"/>
                <a:ea typeface="Times New Roman" panose="02020603050405020304" pitchFamily="18" charset="0"/>
              </a:rPr>
              <a:t>Hk</a:t>
            </a:r>
            <a:r>
              <a:rPr lang="en-US" dirty="0">
                <a:latin typeface="Times New Roman" panose="02020603050405020304" pitchFamily="18" charset="0"/>
                <a:ea typeface="Times New Roman" panose="02020603050405020304" pitchFamily="18" charset="0"/>
              </a:rPr>
              <a:t> and its dimension equals to the rank of ~</a:t>
            </a:r>
            <a:r>
              <a:rPr lang="en-US" dirty="0" err="1">
                <a:latin typeface="Times New Roman" panose="02020603050405020304" pitchFamily="18" charset="0"/>
                <a:ea typeface="Times New Roman" panose="02020603050405020304" pitchFamily="18" charset="0"/>
              </a:rPr>
              <a:t>Hk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Vk</a:t>
            </a:r>
            <a:r>
              <a:rPr lang="en-US" dirty="0">
                <a:latin typeface="Times New Roman" panose="02020603050405020304" pitchFamily="18" charset="0"/>
                <a:ea typeface="Times New Roman" panose="02020603050405020304" pitchFamily="18" charset="0"/>
              </a:rPr>
              <a:t>(0)contains vectors corresponding to the zero singular values, and </a:t>
            </a:r>
            <a:r>
              <a:rPr lang="en-US" dirty="0" err="1">
                <a:latin typeface="Times New Roman" panose="02020603050405020304" pitchFamily="18" charset="0"/>
                <a:ea typeface="Times New Roman" panose="02020603050405020304" pitchFamily="18" charset="0"/>
              </a:rPr>
              <a:t>Vk</a:t>
            </a:r>
            <a:r>
              <a:rPr lang="en-US" dirty="0">
                <a:latin typeface="Times New Roman" panose="02020603050405020304" pitchFamily="18" charset="0"/>
                <a:ea typeface="Times New Roman" panose="02020603050405020304" pitchFamily="18" charset="0"/>
              </a:rPr>
              <a:t>(1)consists of the singular vectors corresponding to nonzero singular values. Thus, </a:t>
            </a:r>
            <a:r>
              <a:rPr lang="en-US" dirty="0" err="1">
                <a:latin typeface="Times New Roman" panose="02020603050405020304" pitchFamily="18" charset="0"/>
                <a:ea typeface="Times New Roman" panose="02020603050405020304" pitchFamily="18" charset="0"/>
              </a:rPr>
              <a:t>Vk</a:t>
            </a:r>
            <a:r>
              <a:rPr lang="en-US" dirty="0">
                <a:latin typeface="Times New Roman" panose="02020603050405020304" pitchFamily="18" charset="0"/>
                <a:ea typeface="Times New Roman" panose="02020603050405020304" pitchFamily="18" charset="0"/>
              </a:rPr>
              <a:t>(0)is an orthogonal basis for the null space of ~</a:t>
            </a:r>
            <a:r>
              <a:rPr lang="en-US" dirty="0" err="1">
                <a:latin typeface="Times New Roman" panose="02020603050405020304" pitchFamily="18" charset="0"/>
                <a:ea typeface="Times New Roman" panose="02020603050405020304" pitchFamily="18" charset="0"/>
              </a:rPr>
              <a:t>Hk</a:t>
            </a:r>
            <a:r>
              <a:rPr lang="en-US" dirty="0">
                <a:latin typeface="Times New Roman" panose="02020603050405020304" pitchFamily="18" charset="0"/>
                <a:ea typeface="Times New Roman" panose="02020603050405020304" pitchFamily="18" charset="0"/>
              </a:rPr>
              <a:t>. In order to maximize the achievable sum rate of the BD, the water filling algorithm can be additionally incorporated.</a:t>
            </a:r>
          </a:p>
          <a:p>
            <a:pPr indent="457200" algn="just">
              <a:lnSpc>
                <a:spcPct val="150000"/>
              </a:lnSpc>
            </a:pPr>
            <a:endParaRPr lang="en-US" b="0" dirty="0">
              <a:latin typeface="Times New Roman" panose="02020603050405020304" pitchFamily="18" charset="0"/>
              <a:ea typeface="Times New Roman" panose="02020603050405020304" pitchFamily="18" charset="0"/>
            </a:endParaRPr>
          </a:p>
          <a:p>
            <a:pPr indent="457200" algn="just">
              <a:lnSpc>
                <a:spcPct val="150000"/>
              </a:lnSpc>
            </a:pP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986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4234" y="351155"/>
            <a:ext cx="8911687" cy="849848"/>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24234" y="1422936"/>
            <a:ext cx="10385796" cy="1338828"/>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Maximum Ratio Transmission (MRT)’s main advantage is its low bit-error rate compared to previous techniques.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MRT is very consistent at even low SINR environments.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2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3934" y="299701"/>
            <a:ext cx="8911687" cy="983189"/>
          </a:xfrm>
        </p:spPr>
        <p:txBody>
          <a:bodyPr>
            <a:normAutofit/>
          </a:bodyPr>
          <a:lstStyle/>
          <a:p>
            <a:r>
              <a:rPr lang="en-US" sz="2400" b="1" dirty="0">
                <a:latin typeface="Times New Roman" panose="02020603050405020304" pitchFamily="18" charset="0"/>
                <a:cs typeface="Times New Roman" panose="02020603050405020304" pitchFamily="18" charset="0"/>
              </a:rPr>
              <a:t>Applications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23934" y="1453369"/>
            <a:ext cx="10386096" cy="507831"/>
          </a:xfrm>
          <a:prstGeom prst="rect">
            <a:avLst/>
          </a:prstGeom>
        </p:spPr>
        <p:txBody>
          <a:bodyPr wrap="square">
            <a:spAutoFit/>
          </a:bodyPr>
          <a:lstStyle/>
          <a:p>
            <a:pPr marL="342900" marR="0" lvl="0" indent="-342900" algn="just">
              <a:lnSpc>
                <a:spcPct val="150000"/>
              </a:lnSpc>
              <a:spcBef>
                <a:spcPts val="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Applications of Classification are: 5G MIMO, Satellite Communication and in Beamforming etc.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745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3934" y="299701"/>
            <a:ext cx="8911687" cy="983189"/>
          </a:xfrm>
        </p:spPr>
        <p:txBody>
          <a:bodyPr>
            <a:normAutofit/>
          </a:bodyPr>
          <a:lstStyle/>
          <a:p>
            <a:r>
              <a:rPr lang="en-US" sz="2400" b="1" dirty="0">
                <a:latin typeface="Times New Roman" panose="02020603050405020304" pitchFamily="18" charset="0"/>
                <a:cs typeface="Times New Roman" panose="02020603050405020304" pitchFamily="18" charset="0"/>
              </a:rPr>
              <a:t>Future Scope:</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23934" y="1038459"/>
            <a:ext cx="10386096" cy="5859746"/>
          </a:xfrm>
          <a:prstGeom prst="rect">
            <a:avLst/>
          </a:prstGeom>
        </p:spPr>
        <p:txBody>
          <a:bodyPr wrap="square">
            <a:spAutoFit/>
          </a:bodyPr>
          <a:lstStyle/>
          <a:p>
            <a:pPr marL="342900" marR="0" lvl="0" indent="-342900" algn="just">
              <a:lnSpc>
                <a:spcPct val="150000"/>
              </a:lnSpc>
              <a:spcBef>
                <a:spcPts val="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The future scope of a comparative study of linear precoding techniques depends on the specific research question or problem being investigated. However, here are some potential areas of future research that could build upon a comparative study of linear precoding techniques:</a:t>
            </a:r>
          </a:p>
          <a:p>
            <a:pPr marL="342900" marR="0" lvl="0" indent="-342900" algn="just">
              <a:lnSpc>
                <a:spcPct val="150000"/>
              </a:lnSpc>
              <a:spcBef>
                <a:spcPts val="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Liner Precoding technique: The technique called Block Diagonalization preforms better than the remaining Precoding techniques.</a:t>
            </a:r>
          </a:p>
          <a:p>
            <a:pPr marL="342900" marR="0" lvl="0" indent="-342900" algn="just">
              <a:lnSpc>
                <a:spcPct val="150000"/>
              </a:lnSpc>
              <a:spcBef>
                <a:spcPts val="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Non-linear precoding techniques: A comparative study of linear precoding techniques could be expanded to include non-linear precoding techniques. This could involve investigating the performance of different non-linear precoding techniques, such as Tomlinson-</a:t>
            </a:r>
            <a:r>
              <a:rPr lang="en-US" dirty="0" err="1">
                <a:latin typeface="Times New Roman" panose="02020603050405020304" pitchFamily="18" charset="0"/>
                <a:ea typeface="Calibri" panose="020F0502020204030204" pitchFamily="34" charset="0"/>
                <a:cs typeface="Times New Roman" panose="02020603050405020304" pitchFamily="18" charset="0"/>
              </a:rPr>
              <a:t>Harashima</a:t>
            </a:r>
            <a:r>
              <a:rPr lang="en-US" dirty="0">
                <a:latin typeface="Times New Roman" panose="02020603050405020304" pitchFamily="18" charset="0"/>
                <a:ea typeface="Calibri" panose="020F0502020204030204" pitchFamily="34" charset="0"/>
                <a:cs typeface="Times New Roman" panose="02020603050405020304" pitchFamily="18" charset="0"/>
              </a:rPr>
              <a:t> precoding or dirty paper coding, and comparing them to the linear precoding techniques studied.</a:t>
            </a:r>
          </a:p>
          <a:p>
            <a:pPr marL="342900" marR="0" lvl="0" indent="-342900" algn="just">
              <a:lnSpc>
                <a:spcPct val="150000"/>
              </a:lnSpc>
              <a:spcBef>
                <a:spcPts val="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Multiple input multiple output (MIMO) systems: Linear precoding techniques are often used in MIMO systems to improve the performance of wireless communication. A future study could focus on the performance of different linear precoding techniques in MIMO systems with various antenna configurations..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515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r>
              <a:rPr lang="en-US" sz="2400" b="1" dirty="0">
                <a:latin typeface="Times New Roman" panose="02020603050405020304" pitchFamily="18" charset="0"/>
                <a:cs typeface="Times New Roman" panose="02020603050405020304" pitchFamily="18" charset="0"/>
              </a:rPr>
              <a:t>Hardware &amp;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39594" y="1519311"/>
            <a:ext cx="4656406" cy="4714579"/>
          </a:xfrm>
        </p:spPr>
        <p:txBody>
          <a:bodyPr>
            <a:normAutofit fontScale="85000" lnSpcReduction="10000"/>
          </a:bodyPr>
          <a:lstStyle/>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Matlab R2020a or above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10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7 Service Pack 1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2019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2016</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Processors: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Minimum: Any Intel or AMD x86-64 processor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Recommended: Any Intel or AMD x86-64 processor with four logical cores and AVX2 instruction set support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C70DF6A-B090-4103-9F76-70F2E53A2FCD}"/>
              </a:ext>
            </a:extLst>
          </p:cNvPr>
          <p:cNvSpPr txBox="1"/>
          <p:nvPr/>
        </p:nvSpPr>
        <p:spPr>
          <a:xfrm>
            <a:off x="6637191" y="2044658"/>
            <a:ext cx="4867421" cy="3513334"/>
          </a:xfrm>
          <a:prstGeom prst="rect">
            <a:avLst/>
          </a:prstGeom>
          <a:noFill/>
        </p:spPr>
        <p:txBody>
          <a:bodyPr wrap="square">
            <a:spAutoFit/>
          </a:bodyPr>
          <a:lstStyle/>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Disk: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2.9 GB of HDD space for MATLAB only, 5-8 GB for a typical installation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An SSD is recommended A full installation of all MathWorks products may take up to 29 GB of disk space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RAM: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4 GB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8 GB</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79421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44836"/>
          </a:xfrm>
        </p:spPr>
        <p:txBody>
          <a:bodyPr>
            <a:normAutofit fontScale="90000"/>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3425780" y="1519706"/>
            <a:ext cx="5514515" cy="4739873"/>
          </a:xfrm>
          <a:prstGeom prst="rect">
            <a:avLst/>
          </a:prstGeom>
        </p:spPr>
      </p:pic>
    </p:spTree>
    <p:extLst>
      <p:ext uri="{BB962C8B-B14F-4D97-AF65-F5344CB8AC3E}">
        <p14:creationId xmlns:p14="http://schemas.microsoft.com/office/powerpoint/2010/main" val="2532346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103808" y="708338"/>
            <a:ext cx="6045458" cy="5203512"/>
          </a:xfrm>
          <a:prstGeom prst="rect">
            <a:avLst/>
          </a:prstGeom>
        </p:spPr>
      </p:pic>
    </p:spTree>
    <p:extLst>
      <p:ext uri="{BB962C8B-B14F-4D97-AF65-F5344CB8AC3E}">
        <p14:creationId xmlns:p14="http://schemas.microsoft.com/office/powerpoint/2010/main" val="1007025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528811" y="837127"/>
            <a:ext cx="5620878" cy="5074723"/>
          </a:xfrm>
          <a:prstGeom prst="rect">
            <a:avLst/>
          </a:prstGeom>
        </p:spPr>
      </p:pic>
    </p:spTree>
    <p:extLst>
      <p:ext uri="{BB962C8B-B14F-4D97-AF65-F5344CB8AC3E}">
        <p14:creationId xmlns:p14="http://schemas.microsoft.com/office/powerpoint/2010/main" val="2805110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28293"/>
            <a:ext cx="8915400" cy="3777622"/>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Here, in this research, we put four linear pre-coding approaches into practise and compared them. In comparison to the other four employed approaches, MRT has the lowest bit error rate and highest sum rate, according to the implementation. Finally, we can say that MRT is the best of the four, but ZF and MMSE perform better in high SNR environments, and BD is more reliable and straightforward to use. Finally, we can say that, compared to all the other linear precoding techniques, the Block Diagonalization (BD) precoding technique is the most straightforward to 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21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Implementing any technology such as, 1G, 2G, 3G, 4G and 5G etc., without interference is one of the major issues and a challenge since its emergence. Removing or cancelling out the interference completely is not possible because of various reasons like signal loss, circuit complexity, process complexity etc..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882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75700" y="449827"/>
            <a:ext cx="8911687" cy="7921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575700" y="1241946"/>
            <a:ext cx="10434330" cy="3831818"/>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[1] W. C. Jakes, Jr., Mobile Microwave Communication. New York Wiley, 1974.</a:t>
            </a:r>
          </a:p>
          <a:p>
            <a:pPr algn="just">
              <a:lnSpc>
                <a:spcPct val="150000"/>
              </a:lnSpc>
            </a:pPr>
            <a:r>
              <a:rPr lang="en-US" dirty="0">
                <a:latin typeface="Times New Roman" panose="02020603050405020304" pitchFamily="18" charset="0"/>
                <a:cs typeface="Times New Roman" panose="02020603050405020304" pitchFamily="18" charset="0"/>
              </a:rPr>
              <a:t>[2] Rusek F, Persson D, Lau B K, et al. Scaling up MIMO: Opportunities and challenges with very large arrays [J]. Signal Processing Magazine, IEEE, 2013, 30(1): 40-60.</a:t>
            </a:r>
          </a:p>
          <a:p>
            <a:pPr algn="just">
              <a:lnSpc>
                <a:spcPct val="150000"/>
              </a:lnSpc>
            </a:pPr>
            <a:r>
              <a:rPr lang="en-US" dirty="0">
                <a:latin typeface="Times New Roman" panose="02020603050405020304" pitchFamily="18" charset="0"/>
                <a:cs typeface="Times New Roman" panose="02020603050405020304" pitchFamily="18" charset="0"/>
              </a:rPr>
              <a:t>[3] Zarei S, Gerstacker W, Schober R. A low-complexity linear precoding and power allocation scheme for downlink massive MIMO systems[C]//Signals, Systems and Computers, 2013 Asilomar Conference on IEEE, 2013: 285-290.</a:t>
            </a:r>
          </a:p>
          <a:p>
            <a:pPr algn="just">
              <a:lnSpc>
                <a:spcPct val="150000"/>
              </a:lnSpc>
            </a:pPr>
            <a:r>
              <a:rPr lang="en-US" dirty="0">
                <a:latin typeface="Times New Roman" panose="02020603050405020304" pitchFamily="18" charset="0"/>
                <a:cs typeface="Times New Roman" panose="02020603050405020304" pitchFamily="18" charset="0"/>
              </a:rPr>
              <a:t>[4] Zarei S, Gerstacker W, Muller R R, et al. Low-complexity linear precoding for downlink large-scale MIMO systems[C]//Personal Indoor and Mobile Radio Communications (PIMRC), 2013 IEEE 24th International Symposium on. IEEE, 2013: 1119-1124.</a:t>
            </a:r>
          </a:p>
        </p:txBody>
      </p:sp>
    </p:spTree>
    <p:extLst>
      <p:ext uri="{BB962C8B-B14F-4D97-AF65-F5344CB8AC3E}">
        <p14:creationId xmlns:p14="http://schemas.microsoft.com/office/powerpoint/2010/main" val="274038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main objective of our project is to make a comparison between the existing techniques and the proposing technique in minimizing interference. So, we made a comparison between some of the techniques on the basis of Bit-Error Rate and SINR.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65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260" y="54458"/>
            <a:ext cx="8911687" cy="337699"/>
          </a:xfrm>
        </p:spPr>
        <p:txBody>
          <a:bodyPr>
            <a:normAutofit fontScale="90000"/>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46260" y="392157"/>
            <a:ext cx="9163646" cy="6465843"/>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Problem Statement</a:t>
            </a:r>
          </a:p>
          <a:p>
            <a:r>
              <a:rPr lang="en-US" sz="2000" dirty="0">
                <a:solidFill>
                  <a:schemeClr val="tx1"/>
                </a:solidFill>
                <a:latin typeface="Times New Roman" panose="02020603050405020304" pitchFamily="18" charset="0"/>
                <a:cs typeface="Times New Roman" panose="02020603050405020304" pitchFamily="18" charset="0"/>
              </a:rPr>
              <a:t>Objectives</a:t>
            </a:r>
          </a:p>
          <a:p>
            <a:r>
              <a:rPr lang="en-US" sz="2000" dirty="0">
                <a:solidFill>
                  <a:schemeClr val="tx1"/>
                </a:solidFill>
                <a:latin typeface="Times New Roman" panose="02020603050405020304" pitchFamily="18" charset="0"/>
                <a:cs typeface="Times New Roman" panose="02020603050405020304" pitchFamily="18" charset="0"/>
              </a:rPr>
              <a:t>Abstract</a:t>
            </a:r>
          </a:p>
          <a:p>
            <a:r>
              <a:rPr lang="en-US" sz="2000" dirty="0">
                <a:solidFill>
                  <a:schemeClr val="tx1"/>
                </a:solidFill>
                <a:latin typeface="Times New Roman" panose="02020603050405020304" pitchFamily="18" charset="0"/>
                <a:cs typeface="Times New Roman" panose="02020603050405020304" pitchFamily="18" charset="0"/>
              </a:rPr>
              <a:t>Introduction</a:t>
            </a:r>
          </a:p>
          <a:p>
            <a:r>
              <a:rPr lang="en-US" sz="2000" dirty="0">
                <a:solidFill>
                  <a:schemeClr val="tx1"/>
                </a:solidFill>
                <a:latin typeface="Times New Roman" panose="02020603050405020304" pitchFamily="18" charset="0"/>
                <a:cs typeface="Times New Roman" panose="02020603050405020304" pitchFamily="18" charset="0"/>
              </a:rPr>
              <a:t>Literature review</a:t>
            </a:r>
          </a:p>
          <a:p>
            <a:r>
              <a:rPr lang="en-US" sz="2000" dirty="0">
                <a:solidFill>
                  <a:schemeClr val="tx1"/>
                </a:solidFill>
                <a:latin typeface="Times New Roman" panose="02020603050405020304" pitchFamily="18" charset="0"/>
                <a:cs typeface="Times New Roman" panose="02020603050405020304" pitchFamily="18" charset="0"/>
              </a:rPr>
              <a:t>Existing Method </a:t>
            </a:r>
          </a:p>
          <a:p>
            <a:r>
              <a:rPr lang="en-US" sz="2000" dirty="0">
                <a:solidFill>
                  <a:schemeClr val="tx1"/>
                </a:solidFill>
                <a:latin typeface="Times New Roman" panose="02020603050405020304" pitchFamily="18" charset="0"/>
                <a:cs typeface="Times New Roman" panose="02020603050405020304" pitchFamily="18" charset="0"/>
              </a:rPr>
              <a:t>Drawbacks</a:t>
            </a:r>
          </a:p>
          <a:p>
            <a:r>
              <a:rPr lang="en-US" sz="2000" dirty="0">
                <a:solidFill>
                  <a:schemeClr val="tx1"/>
                </a:solidFill>
                <a:latin typeface="Times New Roman" panose="02020603050405020304" pitchFamily="18" charset="0"/>
                <a:cs typeface="Times New Roman" panose="02020603050405020304" pitchFamily="18" charset="0"/>
              </a:rPr>
              <a:t>Proposed method					</a:t>
            </a:r>
            <a:r>
              <a:rPr lang="en-US" altLang="en-US" sz="2000" b="1" dirty="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Advantages</a:t>
            </a:r>
          </a:p>
          <a:p>
            <a:r>
              <a:rPr lang="en-US" sz="2000" dirty="0">
                <a:solidFill>
                  <a:schemeClr val="tx1"/>
                </a:solidFill>
                <a:latin typeface="Times New Roman" panose="02020603050405020304" pitchFamily="18" charset="0"/>
                <a:cs typeface="Times New Roman" panose="02020603050405020304" pitchFamily="18" charset="0"/>
              </a:rPr>
              <a:t>Applications</a:t>
            </a:r>
          </a:p>
          <a:p>
            <a:r>
              <a:rPr lang="en-US" sz="2000" dirty="0">
                <a:solidFill>
                  <a:schemeClr val="tx1"/>
                </a:solidFill>
                <a:latin typeface="Times New Roman" panose="02020603050405020304" pitchFamily="18" charset="0"/>
                <a:cs typeface="Times New Roman" panose="02020603050405020304" pitchFamily="18" charset="0"/>
              </a:rPr>
              <a:t>Future Scope</a:t>
            </a:r>
          </a:p>
          <a:p>
            <a:r>
              <a:rPr lang="en-US" sz="2000" dirty="0">
                <a:solidFill>
                  <a:schemeClr val="tx1"/>
                </a:solidFill>
                <a:latin typeface="Times New Roman" panose="02020603050405020304" pitchFamily="18" charset="0"/>
                <a:cs typeface="Times New Roman" panose="02020603050405020304" pitchFamily="18" charset="0"/>
              </a:rPr>
              <a:t>Hardware and Software Requirements</a:t>
            </a:r>
          </a:p>
          <a:p>
            <a:r>
              <a:rPr lang="en-US" sz="2000" dirty="0">
                <a:solidFill>
                  <a:schemeClr val="tx1"/>
                </a:solidFill>
                <a:latin typeface="Times New Roman" panose="02020603050405020304" pitchFamily="18" charset="0"/>
                <a:cs typeface="Times New Roman" panose="02020603050405020304" pitchFamily="18" charset="0"/>
              </a:rPr>
              <a:t>Results</a:t>
            </a:r>
          </a:p>
          <a:p>
            <a:r>
              <a:rPr lang="en-US" sz="2000" dirty="0">
                <a:solidFill>
                  <a:schemeClr val="tx1"/>
                </a:solidFill>
                <a:latin typeface="Times New Roman" panose="02020603050405020304" pitchFamily="18" charset="0"/>
                <a:cs typeface="Times New Roman" panose="02020603050405020304" pitchFamily="18" charset="0"/>
              </a:rPr>
              <a:t>Conclusion</a:t>
            </a:r>
          </a:p>
          <a:p>
            <a:r>
              <a:rPr lang="en-US" sz="2000" dirty="0">
                <a:solidFill>
                  <a:schemeClr val="tx1"/>
                </a:solidFill>
                <a:latin typeface="Times New Roman" panose="02020603050405020304" pitchFamily="18" charset="0"/>
                <a:cs typeface="Times New Roman" panose="02020603050405020304" pitchFamily="18" charset="0"/>
              </a:rPr>
              <a:t>References</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9367" y="1238864"/>
            <a:ext cx="10176387" cy="5169309"/>
          </a:xfrm>
        </p:spPr>
        <p:txBody>
          <a:bodyPr>
            <a:noAutofit/>
          </a:bodyPr>
          <a:lstStyle/>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Pre-coding the signal at 5G MIMO environments is good and became necessary these days. So, we are implementing Linear Pre-coding for signal transmission. Linear pre-coding techniques like Maximum Ratio Transmission (MRT), Zero Forcing (ZF) and Minimum Mean Square Error (MMSE) are implemented in 5G MIMO environment. The existing techniques like ZF and MMSE are compared with the proposing MRT. Implementation results showed that MRT the new technique shows a very low bit error rate than the remaining two techniques. </a:t>
            </a:r>
          </a:p>
          <a:p>
            <a:pPr marL="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Keywords: </a:t>
            </a:r>
            <a:r>
              <a:rPr lang="en-US" dirty="0">
                <a:latin typeface="Times New Roman" panose="02020603050405020304" pitchFamily="18" charset="0"/>
                <a:ea typeface="Calibri" panose="020F0502020204030204" pitchFamily="34" charset="0"/>
              </a:rPr>
              <a:t>Maximum Ratio Transmission (MRT), Linear pre-coding Algorithm, 5G mobile communication technology, MIMO, Zero Forcing (ZF), Minimum Mean  Square Error (MMSE).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176" y="129222"/>
            <a:ext cx="8911687" cy="525871"/>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566176" y="655093"/>
            <a:ext cx="10625824" cy="6202908"/>
          </a:xfrm>
        </p:spPr>
        <p:txBody>
          <a:bodyPr>
            <a:noAutofit/>
          </a:bodyPr>
          <a:lstStyle/>
          <a:p>
            <a:pPr marL="0" marR="0" indent="0" algn="just">
              <a:lnSpc>
                <a:spcPct val="150000"/>
              </a:lnSpc>
              <a:buNone/>
            </a:pPr>
            <a:r>
              <a:rPr lang="en-US" sz="1500" dirty="0">
                <a:latin typeface="Times New Roman" panose="02020603050405020304" pitchFamily="18" charset="0"/>
                <a:cs typeface="Times New Roman" panose="02020603050405020304" pitchFamily="18" charset="0"/>
              </a:rPr>
              <a:t>In point-to-point systems, pre-coding means that multiple data streams are emitted from the transmit antennas with independent and appropriate weightings such that the link throughput is maximized at the receiver output.</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When the receiver has multiple antennas, single-stream beam-forming cannot simultaneously maximize the signal level at all of the receive antennas. In order to maximize the throughput in multiple receive antenna systems, multi-stream transmission is generally required. Precoding is a generalization of beamforming to support multi-stream (or multi-layer) transmission in multi-antenna wireless communications.</a:t>
            </a:r>
          </a:p>
          <a:p>
            <a:pPr marL="0" marR="0" indent="0" algn="just">
              <a:lnSpc>
                <a:spcPct val="150000"/>
              </a:lnSpc>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If the receiver knows the channel matrix and the transmitter has statistical information, Eigen beamforming is known to achieve the MIMO channel capacity. In this approach, the transmitter emits multiple streams in Eigen directions of the channel covariance matrix. This suboptimal approach cannot achieve the weighted sum rate, but it can still maximize the weighted sum performance (or some other metric of achievable rates under linear precoding). </a:t>
            </a:r>
          </a:p>
          <a:p>
            <a:pPr marL="0" marR="0" indent="0" algn="just">
              <a:lnSpc>
                <a:spcPct val="150000"/>
              </a:lnSpc>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optimal linear precoding does not have any closed-form expression, but it takes the form of a weighted MMSE precoding for single-antenna receivers. The precoding weights for a given user are selected to maximize a ratio between the signal gain at this user and the interference generated at other users (with some weights) plus noise. Thus, precoding can be interpreted as finding the optimal balance between achieving strong signal gain and limiting inter-user interference. </a:t>
            </a:r>
          </a:p>
          <a:p>
            <a:pPr marL="0" marR="0" indent="0" algn="just">
              <a:lnSpc>
                <a:spcPct val="150000"/>
              </a:lnSpc>
              <a:buNone/>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162" y="1"/>
            <a:ext cx="8911687" cy="655092"/>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4530857"/>
              </p:ext>
            </p:extLst>
          </p:nvPr>
        </p:nvGraphicFramePr>
        <p:xfrm>
          <a:off x="1254495" y="640485"/>
          <a:ext cx="10937505" cy="6077997"/>
        </p:xfrm>
        <a:graphic>
          <a:graphicData uri="http://schemas.openxmlformats.org/drawingml/2006/table">
            <a:tbl>
              <a:tblPr firstRow="1" bandRow="1">
                <a:tableStyleId>{5940675A-B579-460E-94D1-54222C63F5DA}</a:tableStyleId>
              </a:tblPr>
              <a:tblGrid>
                <a:gridCol w="468486">
                  <a:extLst>
                    <a:ext uri="{9D8B030D-6E8A-4147-A177-3AD203B41FA5}">
                      <a16:colId xmlns:a16="http://schemas.microsoft.com/office/drawing/2014/main" val="20000"/>
                    </a:ext>
                  </a:extLst>
                </a:gridCol>
                <a:gridCol w="1947498">
                  <a:extLst>
                    <a:ext uri="{9D8B030D-6E8A-4147-A177-3AD203B41FA5}">
                      <a16:colId xmlns:a16="http://schemas.microsoft.com/office/drawing/2014/main" val="20001"/>
                    </a:ext>
                  </a:extLst>
                </a:gridCol>
                <a:gridCol w="1506828">
                  <a:extLst>
                    <a:ext uri="{9D8B030D-6E8A-4147-A177-3AD203B41FA5}">
                      <a16:colId xmlns:a16="http://schemas.microsoft.com/office/drawing/2014/main" val="20002"/>
                    </a:ext>
                  </a:extLst>
                </a:gridCol>
                <a:gridCol w="2678806">
                  <a:extLst>
                    <a:ext uri="{9D8B030D-6E8A-4147-A177-3AD203B41FA5}">
                      <a16:colId xmlns:a16="http://schemas.microsoft.com/office/drawing/2014/main" val="20003"/>
                    </a:ext>
                  </a:extLst>
                </a:gridCol>
                <a:gridCol w="4335887">
                  <a:extLst>
                    <a:ext uri="{9D8B030D-6E8A-4147-A177-3AD203B41FA5}">
                      <a16:colId xmlns:a16="http://schemas.microsoft.com/office/drawing/2014/main" val="20004"/>
                    </a:ext>
                  </a:extLst>
                </a:gridCol>
              </a:tblGrid>
              <a:tr h="554083">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795303">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1</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New York Wiley, 1974</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W. C. Jakes, Jr.</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Mobile Microwave Communication</a:t>
                      </a:r>
                    </a:p>
                  </a:txBody>
                  <a:tcPr anchor="ctr"/>
                </a:tc>
                <a:tc>
                  <a:txBody>
                    <a:bodyPr/>
                    <a:lstStyle/>
                    <a:p>
                      <a:pPr algn="ctr">
                        <a:lnSpc>
                          <a:spcPct val="150000"/>
                        </a:lnSpc>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With the use of moderately large antenna arrays the efficiencies of energy and spectrum has improved with many orders than a one-antenna system</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783334">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2</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it-IT" sz="1600" dirty="0">
                          <a:latin typeface="Times New Roman" panose="02020603050405020304" pitchFamily="18" charset="0"/>
                          <a:cs typeface="Times New Roman" panose="02020603050405020304" pitchFamily="18" charset="0"/>
                        </a:rPr>
                        <a:t>Signal Processing Magazine, IEEE, 2013, 30(1): 40-60</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Rusek F, Persson D, Lau B K, et al. </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Scaling up MIMO: Opportunities and challenges with very large arrays </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For maintaining a fixed per user rate loss as compared to RZF, the degree of polynomial need not to vary, but it should be increased with the quality of the channel knowledge and SNR.</a:t>
                      </a:r>
                    </a:p>
                  </a:txBody>
                  <a:tcPr anchor="ctr"/>
                </a:tc>
                <a:extLst>
                  <a:ext uri="{0D108BD9-81ED-4DB2-BD59-A6C34878D82A}">
                    <a16:rowId xmlns:a16="http://schemas.microsoft.com/office/drawing/2014/main" val="10002"/>
                  </a:ext>
                </a:extLst>
              </a:tr>
              <a:tr h="1864498">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3</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Signals, Systems and Computers, 2013 Asilomar Conference </a:t>
                      </a:r>
                      <a:r>
                        <a:rPr lang="en-US" sz="1600" dirty="0" err="1">
                          <a:latin typeface="Times New Roman" panose="02020603050405020304" pitchFamily="18" charset="0"/>
                          <a:cs typeface="Times New Roman" panose="02020603050405020304" pitchFamily="18" charset="0"/>
                        </a:rPr>
                        <a:t>on.IEEE</a:t>
                      </a:r>
                      <a:r>
                        <a:rPr lang="en-US" sz="1600" dirty="0">
                          <a:latin typeface="Times New Roman" panose="02020603050405020304" pitchFamily="18" charset="0"/>
                          <a:cs typeface="Times New Roman" panose="02020603050405020304" pitchFamily="18" charset="0"/>
                        </a:rPr>
                        <a:t>, 2013: 285-290</a:t>
                      </a:r>
                    </a:p>
                  </a:txBody>
                  <a:tcPr anchor="ctr"/>
                </a:tc>
                <a:tc>
                  <a:txBody>
                    <a:bodyPr/>
                    <a:lstStyle/>
                    <a:p>
                      <a:pPr algn="ctr">
                        <a:lnSpc>
                          <a:spcPct val="150000"/>
                        </a:lnSpc>
                      </a:pPr>
                      <a:r>
                        <a:rPr lang="de-DE" sz="1600" dirty="0">
                          <a:latin typeface="Times New Roman" panose="02020603050405020304" pitchFamily="18" charset="0"/>
                          <a:cs typeface="Times New Roman" panose="02020603050405020304" pitchFamily="18" charset="0"/>
                        </a:rPr>
                        <a:t>Zarei S, Gerstacker W, Schober R. </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 low-complexity linear precoding and power allocation scheme for downlink massive MIMO systems</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 Comparison of the Maximum ratio combining and </a:t>
                      </a:r>
                      <a:r>
                        <a:rPr lang="en-US" sz="1600" dirty="0" err="1">
                          <a:latin typeface="Times New Roman" panose="02020603050405020304" pitchFamily="18" charset="0"/>
                          <a:cs typeface="Times New Roman" panose="02020603050405020304" pitchFamily="18" charset="0"/>
                        </a:rPr>
                        <a:t>Almouti’s</a:t>
                      </a:r>
                      <a:r>
                        <a:rPr lang="en-US" sz="1600" dirty="0">
                          <a:latin typeface="Times New Roman" panose="02020603050405020304" pitchFamily="18" charset="0"/>
                          <a:cs typeface="Times New Roman" panose="02020603050405020304" pitchFamily="18" charset="0"/>
                        </a:rPr>
                        <a:t> schemes for transmitting and receiving more than one copy of original signals. </a:t>
                      </a:r>
                    </a:p>
                  </a:txBody>
                  <a:tcPr anchor="ctr"/>
                </a:tc>
                <a:extLst>
                  <a:ext uri="{0D108BD9-81ED-4DB2-BD59-A6C34878D82A}">
                    <a16:rowId xmlns:a16="http://schemas.microsoft.com/office/drawing/2014/main" val="10003"/>
                  </a:ext>
                </a:extLst>
              </a:tr>
            </a:tbl>
          </a:graphicData>
        </a:graphic>
      </p:graphicFrame>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176" y="129222"/>
            <a:ext cx="8911687" cy="792119"/>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6332549"/>
              </p:ext>
            </p:extLst>
          </p:nvPr>
        </p:nvGraphicFramePr>
        <p:xfrm>
          <a:off x="1656328" y="921341"/>
          <a:ext cx="10535672" cy="3962400"/>
        </p:xfrm>
        <a:graphic>
          <a:graphicData uri="http://schemas.openxmlformats.org/drawingml/2006/table">
            <a:tbl>
              <a:tblPr firstRow="1" bandRow="1">
                <a:tableStyleId>{5940675A-B579-460E-94D1-54222C63F5DA}</a:tableStyleId>
              </a:tblPr>
              <a:tblGrid>
                <a:gridCol w="495745">
                  <a:extLst>
                    <a:ext uri="{9D8B030D-6E8A-4147-A177-3AD203B41FA5}">
                      <a16:colId xmlns:a16="http://schemas.microsoft.com/office/drawing/2014/main" val="20000"/>
                    </a:ext>
                  </a:extLst>
                </a:gridCol>
                <a:gridCol w="2309554">
                  <a:extLst>
                    <a:ext uri="{9D8B030D-6E8A-4147-A177-3AD203B41FA5}">
                      <a16:colId xmlns:a16="http://schemas.microsoft.com/office/drawing/2014/main" val="20001"/>
                    </a:ext>
                  </a:extLst>
                </a:gridCol>
                <a:gridCol w="1353992">
                  <a:extLst>
                    <a:ext uri="{9D8B030D-6E8A-4147-A177-3AD203B41FA5}">
                      <a16:colId xmlns:a16="http://schemas.microsoft.com/office/drawing/2014/main" val="20002"/>
                    </a:ext>
                  </a:extLst>
                </a:gridCol>
                <a:gridCol w="2256654">
                  <a:extLst>
                    <a:ext uri="{9D8B030D-6E8A-4147-A177-3AD203B41FA5}">
                      <a16:colId xmlns:a16="http://schemas.microsoft.com/office/drawing/2014/main" val="20003"/>
                    </a:ext>
                  </a:extLst>
                </a:gridCol>
                <a:gridCol w="4119727">
                  <a:extLst>
                    <a:ext uri="{9D8B030D-6E8A-4147-A177-3AD203B41FA5}">
                      <a16:colId xmlns:a16="http://schemas.microsoft.com/office/drawing/2014/main" val="20004"/>
                    </a:ext>
                  </a:extLst>
                </a:gridCol>
              </a:tblGrid>
              <a:tr h="533972">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737191">
                <a:tc>
                  <a:txBody>
                    <a:bodyPr/>
                    <a:lstStyle/>
                    <a:p>
                      <a:pPr algn="ctr"/>
                      <a:r>
                        <a:rPr lang="en-US" sz="1800" b="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Personal Indoor and Mobile Radio Communications (PIMRC), 2013 IEEE 24th International Symposium on. IEEE, 2013ement. 2020;16(3):391–460. </a:t>
                      </a:r>
                    </a:p>
                    <a:p>
                      <a:pPr algn="ctr">
                        <a:lnSpc>
                          <a:spcPct val="150000"/>
                        </a:lnSpc>
                      </a:pP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pt-BR" sz="1600" dirty="0">
                          <a:latin typeface="Times New Roman" panose="02020603050405020304" pitchFamily="18" charset="0"/>
                          <a:cs typeface="Times New Roman" panose="02020603050405020304" pitchFamily="18" charset="0"/>
                        </a:rPr>
                        <a:t>Zarei S, Gerstacker W, Muller R R</a:t>
                      </a:r>
                      <a:r>
                        <a:rPr lang="en-US" sz="1600" dirty="0">
                          <a:latin typeface="Times New Roman" panose="02020603050405020304" pitchFamily="18" charset="0"/>
                          <a:cs typeface="Times New Roman" panose="02020603050405020304" pitchFamily="18" charset="0"/>
                        </a:rPr>
                        <a:t>PC. </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Low-complexity linear precoding for downlink large-scale MIMO systems</a:t>
                      </a:r>
                    </a:p>
                  </a:txBody>
                  <a:tcPr anchor="ctr"/>
                </a:tc>
                <a:tc>
                  <a:txBody>
                    <a:bodyPr/>
                    <a:lstStyle/>
                    <a:p>
                      <a:pPr algn="ctr">
                        <a:lnSpc>
                          <a:spcPct val="150000"/>
                        </a:lnSpc>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Comparison of linear pre-coding techniques such as, MRT and ZF.</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41055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87" y="185628"/>
            <a:ext cx="8959607" cy="413058"/>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3486" y="1056069"/>
            <a:ext cx="11818513" cy="5153662"/>
          </a:xfrm>
        </p:spPr>
        <p:txBody>
          <a:bodyPr>
            <a:no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Zero Forcing:</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Zero Forcing (ZF) aims to produce a matrix which is the pseudo-inversion of the channel matrix of user that reduces the interference between the users. ZF searches to make zeros of whoever the user is causing the interference. Even then, the ZF will results in loss of some portion of the signal every time.</a:t>
            </a:r>
          </a:p>
          <a:p>
            <a:pPr marL="0" lvl="0" indent="0" algn="just">
              <a:lnSpc>
                <a:spcPct val="150000"/>
              </a:lnSpc>
              <a:buClr>
                <a:srgbClr val="353535"/>
              </a:buClr>
              <a:buNone/>
            </a:pPr>
            <a:r>
              <a:rPr lang="en-US" sz="1600" b="1" dirty="0">
                <a:solidFill>
                  <a:prstClr val="black">
                    <a:lumMod val="75000"/>
                    <a:lumOff val="25000"/>
                  </a:prstClr>
                </a:solidFill>
                <a:latin typeface="Times New Roman" panose="02020603050405020304" pitchFamily="18" charset="0"/>
                <a:cs typeface="Times New Roman" panose="02020603050405020304" pitchFamily="18" charset="0"/>
              </a:rPr>
              <a:t>Minimum Mean Square Error:</a:t>
            </a:r>
          </a:p>
          <a:p>
            <a:pPr marL="0" indent="0" algn="just">
              <a:lnSpc>
                <a:spcPct val="150000"/>
              </a:lnSpc>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Minimum Mean Square Error (MMSE) is the extended method of Zero Forcing (ZF). The main aim is to make the system capable of handling the interference without forcing them to zero. Both are very same process only the calculation of Beta which is the new parameter introduced in the MMSE. At a low SINR environments beta becomes zero making only ZF remained. At a high SINR environments beta will comes into play resulting in the minimizing of interference.</a:t>
            </a:r>
          </a:p>
          <a:p>
            <a:pPr marL="0" indent="0" algn="just">
              <a:lnSpc>
                <a:spcPct val="150000"/>
              </a:lnSpc>
              <a:buNone/>
            </a:pPr>
            <a:r>
              <a:rPr lang="en-US" sz="1600" b="1" dirty="0">
                <a:latin typeface="Times New Roman" panose="02020603050405020304" pitchFamily="18" charset="0"/>
                <a:ea typeface="Calibri" panose="020F0502020204030204" pitchFamily="34" charset="0"/>
                <a:cs typeface="Times New Roman" panose="02020603050405020304" pitchFamily="18" charset="0"/>
              </a:rPr>
              <a:t>Maximum Ratio Emission Precoding Algorithm</a:t>
            </a:r>
          </a:p>
          <a:p>
            <a:pPr marL="0" indent="0" algn="just">
              <a:lnSpc>
                <a:spcPct val="150000"/>
              </a:lnSpc>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The matched filter precoding algorithm is the MRT precoding technology used in downlink. The ideal channel transmission environment is one in which the channels from the base station to the various user terminals are as independent as feasible. The efficiency of MRT precoding in large-scale MIMO systems greatly depends on this environment. Formula 3 is the expression of MRT precoding for the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kth</a:t>
            </a:r>
            <a:r>
              <a:rPr lang="en-US" sz="1600" dirty="0">
                <a:latin typeface="Times New Roman" panose="02020603050405020304" pitchFamily="18" charset="0"/>
                <a:ea typeface="Calibri" panose="020F0502020204030204" pitchFamily="34" charset="0"/>
                <a:cs typeface="Times New Roman" panose="02020603050405020304" pitchFamily="18" charset="0"/>
              </a:rPr>
              <a:t> user in the cell. MRT precoding is a very basic precoding technique that increases each user's SNR while ignoring interference from other users.</a:t>
            </a:r>
          </a:p>
          <a:p>
            <a:pPr marL="0" indent="0" algn="just">
              <a:lnSpc>
                <a:spcPct val="150000"/>
              </a:lnSpc>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9884536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1230</TotalTime>
  <Words>1929</Words>
  <Application>Microsoft Office PowerPoint</Application>
  <PresentationFormat>Widescreen</PresentationFormat>
  <Paragraphs>115</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Symbol</vt:lpstr>
      <vt:lpstr>Times New Roman</vt:lpstr>
      <vt:lpstr>Wingdings 3</vt:lpstr>
      <vt:lpstr>Wisp</vt:lpstr>
      <vt:lpstr>PowerPoint Presentation</vt:lpstr>
      <vt:lpstr>Problem Statement:</vt:lpstr>
      <vt:lpstr>Objectives:</vt:lpstr>
      <vt:lpstr>Index </vt:lpstr>
      <vt:lpstr>Abstract:</vt:lpstr>
      <vt:lpstr>Introduction:   </vt:lpstr>
      <vt:lpstr>Literature Review:  </vt:lpstr>
      <vt:lpstr>Literature Review:  </vt:lpstr>
      <vt:lpstr>Existing Method: </vt:lpstr>
      <vt:lpstr>PowerPoint Presentation</vt:lpstr>
      <vt:lpstr>Proposed Method: </vt:lpstr>
      <vt:lpstr>Advantages of Proposed Method: </vt:lpstr>
      <vt:lpstr>Applications of Proposed Method: </vt:lpstr>
      <vt:lpstr>Future Scope: </vt:lpstr>
      <vt:lpstr>Hardware &amp; Software Requirements: </vt:lpstr>
      <vt:lpstr>Results</vt:lpstr>
      <vt:lpstr>PowerPoint Presentation</vt:lpstr>
      <vt:lpstr>PowerPoint Presentation</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T16U3851</cp:lastModifiedBy>
  <cp:revision>356</cp:revision>
  <dcterms:created xsi:type="dcterms:W3CDTF">2020-06-29T09:16:21Z</dcterms:created>
  <dcterms:modified xsi:type="dcterms:W3CDTF">2023-04-03T11:07:26Z</dcterms:modified>
</cp:coreProperties>
</file>