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58" r:id="rId4"/>
    <p:sldId id="259" r:id="rId5"/>
    <p:sldId id="282" r:id="rId6"/>
    <p:sldId id="270" r:id="rId7"/>
    <p:sldId id="262" r:id="rId8"/>
    <p:sldId id="263" r:id="rId9"/>
    <p:sldId id="275" r:id="rId10"/>
    <p:sldId id="264" r:id="rId11"/>
    <p:sldId id="290" r:id="rId12"/>
    <p:sldId id="273" r:id="rId13"/>
    <p:sldId id="292" r:id="rId14"/>
    <p:sldId id="291" r:id="rId15"/>
    <p:sldId id="280" r:id="rId16"/>
    <p:sldId id="29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p:scale>
          <a:sx n="69" d="100"/>
          <a:sy n="69" d="100"/>
        </p:scale>
        <p:origin x="-7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25-05-2021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LEACH PROTOCOL ENHANCEMENT FOR INCREASING WSN </a:t>
            </a:r>
            <a:r>
              <a:rPr lang="en-IN" b="1" dirty="0" smtClean="0">
                <a:solidFill>
                  <a:schemeClr val="accent2">
                    <a:lumMod val="75000"/>
                  </a:schemeClr>
                </a:solidFill>
                <a:latin typeface="Times New Roman" panose="02020603050405020304" pitchFamily="18" charset="0"/>
                <a:cs typeface="Times New Roman" panose="02020603050405020304" pitchFamily="18" charset="0"/>
              </a:rPr>
              <a:t>LIFETIME</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831274" y="1531445"/>
            <a:ext cx="10709562" cy="4938596"/>
          </a:xfrm>
          <a:prstGeom prst="rect">
            <a:avLst/>
          </a:prstGeom>
          <a:noFill/>
        </p:spPr>
        <p:txBody>
          <a:bodyPr wrap="square" rtlCol="0">
            <a:spAutoFit/>
          </a:bodyPr>
          <a:lstStyle/>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1.If the CH  is dead ,the secondary cluster head  replace the dead cluster head and pronounces itself as a cluster head. </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2.The nearest the distance between CH and BS, the better lifetime and energy-efficient the network is. CH is selected which is </a:t>
            </a:r>
            <a:r>
              <a:rPr lang="en-IN" sz="1900" dirty="0" err="1">
                <a:solidFill>
                  <a:schemeClr val="tx1">
                    <a:lumMod val="75000"/>
                    <a:lumOff val="25000"/>
                  </a:schemeClr>
                </a:solidFill>
                <a:latin typeface="Times New Roman" pitchFamily="18" charset="0"/>
                <a:cs typeface="Times New Roman" pitchFamily="18" charset="0"/>
              </a:rPr>
              <a:t>nearst</a:t>
            </a:r>
            <a:r>
              <a:rPr lang="en-IN" sz="1900" dirty="0">
                <a:solidFill>
                  <a:schemeClr val="tx1">
                    <a:lumMod val="75000"/>
                    <a:lumOff val="25000"/>
                  </a:schemeClr>
                </a:solidFill>
                <a:latin typeface="Times New Roman" pitchFamily="18" charset="0"/>
                <a:cs typeface="Times New Roman" pitchFamily="18" charset="0"/>
              </a:rPr>
              <a:t> to BS.</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3.In S-LEACH, the lifetime of the network  is improved by selecting Cluster Head (CH) and Secondary Cluster Head (SCH) in the sensor setup phase of each round.</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4. Secondary Cluster Head (SCH) is selected nearer  to Cluster Head so there is no more energy consumption problem.</a:t>
            </a:r>
          </a:p>
          <a:p>
            <a:pPr marL="342900" indent="-342900" defTabSz="457200">
              <a:lnSpc>
                <a:spcPct val="150000"/>
              </a:lnSpc>
              <a:spcBef>
                <a:spcPts val="1000"/>
              </a:spcBef>
              <a:buClr>
                <a:schemeClr val="accent1"/>
              </a:buClr>
              <a:buFont typeface="Wingdings" pitchFamily="2" charset="2"/>
              <a:buChar char="§"/>
            </a:pPr>
            <a:r>
              <a:rPr lang="en-IN" sz="1900" dirty="0">
                <a:solidFill>
                  <a:schemeClr val="tx1">
                    <a:lumMod val="75000"/>
                    <a:lumOff val="25000"/>
                  </a:schemeClr>
                </a:solidFill>
                <a:latin typeface="Times New Roman" pitchFamily="18" charset="0"/>
                <a:cs typeface="Times New Roman" pitchFamily="18" charset="0"/>
              </a:rPr>
              <a:t>5. Some nodes are not able to join the cluster because they have not the range ratio of any cluster, So they connect to BS directly without electing CH by the protocol which called Direct transmission (</a:t>
            </a:r>
            <a:r>
              <a:rPr lang="en-IN" sz="1900" dirty="0" err="1">
                <a:solidFill>
                  <a:schemeClr val="tx1">
                    <a:lumMod val="75000"/>
                    <a:lumOff val="25000"/>
                  </a:schemeClr>
                </a:solidFill>
                <a:latin typeface="Times New Roman" pitchFamily="18" charset="0"/>
                <a:cs typeface="Times New Roman" pitchFamily="18" charset="0"/>
              </a:rPr>
              <a:t>DTx</a:t>
            </a:r>
            <a:r>
              <a:rPr lang="en-IN" sz="1900" dirty="0">
                <a:solidFill>
                  <a:schemeClr val="tx1">
                    <a:lumMod val="75000"/>
                    <a:lumOff val="2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dirty="0"/>
          </a:p>
        </p:txBody>
      </p:sp>
      <p:sp>
        <p:nvSpPr>
          <p:cNvPr id="4" name="Content Placeholder 3"/>
          <p:cNvSpPr>
            <a:spLocks noGrp="1"/>
          </p:cNvSpPr>
          <p:nvPr>
            <p:ph sz="half" idx="2"/>
          </p:nvPr>
        </p:nvSpPr>
        <p:spPr/>
        <p:txBody>
          <a:bodyPr/>
          <a:lstStyle/>
          <a:p>
            <a:endParaRPr lang="en-IN"/>
          </a:p>
        </p:txBody>
      </p:sp>
      <p:pic>
        <p:nvPicPr>
          <p:cNvPr id="6" name="Picture 5"/>
          <p:cNvPicPr/>
          <p:nvPr/>
        </p:nvPicPr>
        <p:blipFill>
          <a:blip r:embed="rId2"/>
          <a:stretch>
            <a:fillRect/>
          </a:stretch>
        </p:blipFill>
        <p:spPr>
          <a:xfrm>
            <a:off x="1440872" y="1260764"/>
            <a:ext cx="10210801" cy="4655127"/>
          </a:xfrm>
          <a:prstGeom prst="rect">
            <a:avLst/>
          </a:prstGeom>
        </p:spPr>
      </p:pic>
      <p:sp>
        <p:nvSpPr>
          <p:cNvPr id="7" name="TextBox 6"/>
          <p:cNvSpPr txBox="1"/>
          <p:nvPr/>
        </p:nvSpPr>
        <p:spPr>
          <a:xfrm>
            <a:off x="3879273" y="6220691"/>
            <a:ext cx="4779818" cy="430887"/>
          </a:xfrm>
          <a:prstGeom prst="rect">
            <a:avLst/>
          </a:prstGeom>
          <a:noFill/>
        </p:spPr>
        <p:txBody>
          <a:bodyPr wrap="square" rtlCol="0">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 Number of live nodes </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746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5" name="Picture 4"/>
          <p:cNvPicPr/>
          <p:nvPr/>
        </p:nvPicPr>
        <p:blipFill>
          <a:blip r:embed="rId2"/>
          <a:stretch>
            <a:fillRect/>
          </a:stretch>
        </p:blipFill>
        <p:spPr>
          <a:xfrm>
            <a:off x="1981200" y="1413164"/>
            <a:ext cx="9559636" cy="4405745"/>
          </a:xfrm>
          <a:prstGeom prst="rect">
            <a:avLst/>
          </a:prstGeom>
        </p:spPr>
      </p:pic>
      <p:sp>
        <p:nvSpPr>
          <p:cNvPr id="6" name="Rectangle 5"/>
          <p:cNvSpPr/>
          <p:nvPr/>
        </p:nvSpPr>
        <p:spPr>
          <a:xfrm>
            <a:off x="3345458" y="6098370"/>
            <a:ext cx="5999849" cy="430887"/>
          </a:xfrm>
          <a:prstGeom prst="rect">
            <a:avLst/>
          </a:prstGeom>
        </p:spPr>
        <p:txBody>
          <a:bodyPr wrap="none">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 Energy consumption for effective network </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572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marL="0" indent="0" algn="just">
              <a:lnSpc>
                <a:spcPct val="150000"/>
              </a:lnSpc>
              <a:buNone/>
            </a:pPr>
            <a:r>
              <a:rPr lang="en-IN" sz="2200" dirty="0">
                <a:latin typeface="Times New Roman" pitchFamily="18" charset="0"/>
                <a:cs typeface="Times New Roman" pitchFamily="18" charset="0"/>
              </a:rPr>
              <a:t>The wireless sensor networks are widely used in different areas. LEACH protocol is one of the most popular approaches in WSN. In this paper, we proposed a new algorithm called Secondary Cluster Head (SCH), which becomes a cluster head simultaneously with the death of the previous CH. Therefore, all WSN cluster keep transmitting data even if some nodes dead, which increase the network lifetime and the network performance. Also, that increased the number of transmitted data packet in the network with the same network settings compared with the basic LEACH protocol.</a:t>
            </a: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IN" dirty="0">
              <a:latin typeface="Times New Roman" pitchFamily="18" charset="0"/>
              <a:cs typeface="Times New Roman" pitchFamily="18" charset="0"/>
            </a:endParaRPr>
          </a:p>
        </p:txBody>
      </p:sp>
      <p:sp>
        <p:nvSpPr>
          <p:cNvPr id="3" name="Content Placeholder 2"/>
          <p:cNvSpPr>
            <a:spLocks noGrp="1"/>
          </p:cNvSpPr>
          <p:nvPr>
            <p:ph sz="half" idx="1"/>
          </p:nvPr>
        </p:nvSpPr>
        <p:spPr>
          <a:xfrm>
            <a:off x="2589211" y="2133600"/>
            <a:ext cx="8563697" cy="3777622"/>
          </a:xfrm>
        </p:spPr>
        <p:txBody>
          <a:bodyPr/>
          <a:lstStyle/>
          <a:p>
            <a:pPr algn="just"/>
            <a:r>
              <a:rPr lang="en-IN" sz="2200" dirty="0">
                <a:latin typeface="Times New Roman" pitchFamily="18" charset="0"/>
                <a:cs typeface="Times New Roman" pitchFamily="18" charset="0"/>
              </a:rPr>
              <a:t>As future work, it would be worth to apply the proposed S-LEACH algorithm in different WSN routing protocols to minimize network traffic and the best path for data to travel from cluster to sink.</a:t>
            </a:r>
          </a:p>
          <a:p>
            <a:endParaRPr lang="en-IN" dirty="0"/>
          </a:p>
        </p:txBody>
      </p:sp>
    </p:spTree>
    <p:extLst>
      <p:ext uri="{BB962C8B-B14F-4D97-AF65-F5344CB8AC3E}">
        <p14:creationId xmlns:p14="http://schemas.microsoft.com/office/powerpoint/2010/main" val="429160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997526"/>
            <a:ext cx="10612580" cy="4752111"/>
          </a:xfrm>
        </p:spPr>
        <p:txBody>
          <a:bodyPr>
            <a:noAutofit/>
          </a:bodyPr>
          <a:lstStyle/>
          <a:p>
            <a:r>
              <a:rPr lang="en-IN" sz="1600" dirty="0"/>
              <a:t>[</a:t>
            </a:r>
            <a:r>
              <a:rPr lang="en-IN" sz="2200" dirty="0">
                <a:latin typeface="Times New Roman" pitchFamily="18" charset="0"/>
                <a:cs typeface="Times New Roman" pitchFamily="18" charset="0"/>
              </a:rPr>
              <a:t>1] </a:t>
            </a:r>
            <a:r>
              <a:rPr lang="en-IN" sz="2200" dirty="0" err="1">
                <a:latin typeface="Times New Roman" pitchFamily="18" charset="0"/>
                <a:cs typeface="Times New Roman" pitchFamily="18" charset="0"/>
              </a:rPr>
              <a:t>Akyildiz</a:t>
            </a:r>
            <a:r>
              <a:rPr lang="en-IN" sz="2200" dirty="0">
                <a:latin typeface="Times New Roman" pitchFamily="18" charset="0"/>
                <a:cs typeface="Times New Roman" pitchFamily="18" charset="0"/>
              </a:rPr>
              <a:t>, Ian F., et al. "A survey on sensor networks." IEEE Communications magazine 40.8 (2002): 102-114.</a:t>
            </a:r>
          </a:p>
          <a:p>
            <a:r>
              <a:rPr lang="en-IN" sz="2200" dirty="0">
                <a:latin typeface="Times New Roman" pitchFamily="18" charset="0"/>
                <a:cs typeface="Times New Roman" pitchFamily="18" charset="0"/>
              </a:rPr>
              <a:t>[2] M. </a:t>
            </a:r>
            <a:r>
              <a:rPr lang="en-IN" sz="2200" dirty="0" err="1">
                <a:latin typeface="Times New Roman" pitchFamily="18" charset="0"/>
                <a:cs typeface="Times New Roman" pitchFamily="18" charset="0"/>
              </a:rPr>
              <a:t>Quwaider</a:t>
            </a:r>
            <a:r>
              <a:rPr lang="en-IN" sz="2200" dirty="0">
                <a:latin typeface="Times New Roman" pitchFamily="18" charset="0"/>
                <a:cs typeface="Times New Roman" pitchFamily="18" charset="0"/>
              </a:rPr>
              <a:t> and S. </a:t>
            </a:r>
            <a:r>
              <a:rPr lang="en-IN" sz="2200" dirty="0" err="1">
                <a:latin typeface="Times New Roman" pitchFamily="18" charset="0"/>
                <a:cs typeface="Times New Roman" pitchFamily="18" charset="0"/>
              </a:rPr>
              <a:t>Biswas</a:t>
            </a:r>
            <a:r>
              <a:rPr lang="en-IN" sz="2200" dirty="0">
                <a:latin typeface="Times New Roman" pitchFamily="18" charset="0"/>
                <a:cs typeface="Times New Roman" pitchFamily="18" charset="0"/>
              </a:rPr>
              <a:t>, “Modeling energy harvesting sensors using accelerometer in body sensor networks,” in Proceedings of the 8th International Conference on Body Area Networks, 2013, pp. 148–152, Accessed: Nov. 27, 2014. [Online]. Available: http://dl.acm.org/citation.cfm?id=2555348.</a:t>
            </a:r>
          </a:p>
          <a:p>
            <a:r>
              <a:rPr lang="en-IN" sz="2200" dirty="0">
                <a:latin typeface="Times New Roman" pitchFamily="18" charset="0"/>
                <a:cs typeface="Times New Roman" pitchFamily="18" charset="0"/>
              </a:rPr>
              <a:t>[3] </a:t>
            </a:r>
            <a:r>
              <a:rPr lang="en-IN" sz="2200" dirty="0" err="1">
                <a:latin typeface="Times New Roman" pitchFamily="18" charset="0"/>
                <a:cs typeface="Times New Roman" pitchFamily="18" charset="0"/>
              </a:rPr>
              <a:t>Heinzelman</a:t>
            </a:r>
            <a:r>
              <a:rPr lang="en-IN" sz="2200" dirty="0">
                <a:latin typeface="Times New Roman" pitchFamily="18" charset="0"/>
                <a:cs typeface="Times New Roman" pitchFamily="18" charset="0"/>
              </a:rPr>
              <a:t>, Wendi </a:t>
            </a:r>
            <a:r>
              <a:rPr lang="en-IN" sz="2200" dirty="0" err="1">
                <a:latin typeface="Times New Roman" pitchFamily="18" charset="0"/>
                <a:cs typeface="Times New Roman" pitchFamily="18" charset="0"/>
              </a:rPr>
              <a:t>Rabiner</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Anantha</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Chandrakasan</a:t>
            </a:r>
            <a:r>
              <a:rPr lang="en-IN" sz="2200" dirty="0">
                <a:latin typeface="Times New Roman" pitchFamily="18" charset="0"/>
                <a:cs typeface="Times New Roman" pitchFamily="18" charset="0"/>
              </a:rPr>
              <a:t>, and </a:t>
            </a:r>
            <a:r>
              <a:rPr lang="en-IN" sz="2200" dirty="0" err="1">
                <a:latin typeface="Times New Roman" pitchFamily="18" charset="0"/>
                <a:cs typeface="Times New Roman" pitchFamily="18" charset="0"/>
              </a:rPr>
              <a:t>Hari</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Balakrishnan</a:t>
            </a:r>
            <a:r>
              <a:rPr lang="en-IN" sz="2200" dirty="0">
                <a:latin typeface="Times New Roman" pitchFamily="18" charset="0"/>
                <a:cs typeface="Times New Roman" pitchFamily="18" charset="0"/>
              </a:rPr>
              <a:t>. "Energy-efficient communication protocol for wireless</a:t>
            </a:r>
          </a:p>
          <a:p>
            <a:r>
              <a:rPr lang="en-IN" sz="2200" dirty="0" err="1">
                <a:latin typeface="Times New Roman" pitchFamily="18" charset="0"/>
                <a:cs typeface="Times New Roman" pitchFamily="18" charset="0"/>
              </a:rPr>
              <a:t>microsensor</a:t>
            </a:r>
            <a:r>
              <a:rPr lang="en-IN" sz="2200" dirty="0">
                <a:latin typeface="Times New Roman" pitchFamily="18" charset="0"/>
                <a:cs typeface="Times New Roman" pitchFamily="18" charset="0"/>
              </a:rPr>
              <a:t> networks." Proceedings of the 33rd annual Hawaii international conference on system sciences. IEEE, 2000.</a:t>
            </a:r>
          </a:p>
          <a:p>
            <a:r>
              <a:rPr lang="en-IN" sz="2200" dirty="0">
                <a:latin typeface="Times New Roman" pitchFamily="18" charset="0"/>
                <a:cs typeface="Times New Roman" pitchFamily="18" charset="0"/>
              </a:rPr>
              <a:t>[4] M. </a:t>
            </a:r>
            <a:r>
              <a:rPr lang="en-IN" sz="2200" dirty="0" err="1">
                <a:latin typeface="Times New Roman" pitchFamily="18" charset="0"/>
                <a:cs typeface="Times New Roman" pitchFamily="18" charset="0"/>
              </a:rPr>
              <a:t>Quwaider</a:t>
            </a:r>
            <a:r>
              <a:rPr lang="en-IN" sz="2200" dirty="0">
                <a:latin typeface="Times New Roman" pitchFamily="18" charset="0"/>
                <a:cs typeface="Times New Roman" pitchFamily="18" charset="0"/>
              </a:rPr>
              <a:t> and S. </a:t>
            </a:r>
            <a:r>
              <a:rPr lang="en-IN" sz="2200" dirty="0" err="1">
                <a:latin typeface="Times New Roman" pitchFamily="18" charset="0"/>
                <a:cs typeface="Times New Roman" pitchFamily="18" charset="0"/>
              </a:rPr>
              <a:t>Biswas</a:t>
            </a:r>
            <a:r>
              <a:rPr lang="en-IN" sz="2200" dirty="0">
                <a:latin typeface="Times New Roman" pitchFamily="18" charset="0"/>
                <a:cs typeface="Times New Roman" pitchFamily="18" charset="0"/>
              </a:rPr>
              <a:t>, “DTN routing in body sensor networks with dynamic postural partitioning,” Ad Hoc </a:t>
            </a:r>
            <a:r>
              <a:rPr lang="en-IN" sz="2200" dirty="0" err="1">
                <a:latin typeface="Times New Roman" pitchFamily="18" charset="0"/>
                <a:cs typeface="Times New Roman" pitchFamily="18" charset="0"/>
              </a:rPr>
              <a:t>Netw</a:t>
            </a:r>
            <a:r>
              <a:rPr lang="en-IN" sz="2200" dirty="0">
                <a:latin typeface="Times New Roman" pitchFamily="18" charset="0"/>
                <a:cs typeface="Times New Roman" pitchFamily="18" charset="0"/>
              </a:rPr>
              <a:t>., vol. 8, no. 8, pp. 824–841, 2010.</a:t>
            </a:r>
          </a:p>
          <a:p>
            <a:r>
              <a:rPr lang="en-IN" sz="2200" dirty="0">
                <a:latin typeface="Times New Roman" pitchFamily="18" charset="0"/>
                <a:cs typeface="Times New Roman" pitchFamily="18" charset="0"/>
              </a:rPr>
              <a:t>[5] </a:t>
            </a:r>
            <a:r>
              <a:rPr lang="en-IN" sz="2200" dirty="0" err="1">
                <a:latin typeface="Times New Roman" pitchFamily="18" charset="0"/>
                <a:cs typeface="Times New Roman" pitchFamily="18" charset="0"/>
              </a:rPr>
              <a:t>Mhatre</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Vivek</a:t>
            </a:r>
            <a:r>
              <a:rPr lang="en-IN" sz="2200" dirty="0">
                <a:latin typeface="Times New Roman" pitchFamily="18" charset="0"/>
                <a:cs typeface="Times New Roman" pitchFamily="18" charset="0"/>
              </a:rPr>
              <a:t>, and Catherine Rosenberg. "Homogeneous </a:t>
            </a:r>
            <a:r>
              <a:rPr lang="en-IN" sz="2200" dirty="0" err="1">
                <a:latin typeface="Times New Roman" pitchFamily="18" charset="0"/>
                <a:cs typeface="Times New Roman" pitchFamily="18" charset="0"/>
              </a:rPr>
              <a:t>vs</a:t>
            </a:r>
            <a:r>
              <a:rPr lang="en-IN" sz="2200" dirty="0">
                <a:latin typeface="Times New Roman" pitchFamily="18" charset="0"/>
                <a:cs typeface="Times New Roman" pitchFamily="18" charset="0"/>
              </a:rPr>
              <a:t> heterogeneous clustered sensor networks: a comparative study." 2004 ,IEEE international conference on communications (IEEE Cat. No. 04CH37577). Vol. 6. IEEE, 2004.</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Future scope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2964873"/>
          </a:xfrm>
        </p:spPr>
        <p:txBody>
          <a:bodyPr>
            <a:normAutofit/>
          </a:bodyPr>
          <a:lstStyle/>
          <a:p>
            <a:pPr algn="just">
              <a:lnSpc>
                <a:spcPct val="150000"/>
              </a:lnSpc>
            </a:pPr>
            <a:r>
              <a:rPr lang="en-IN" dirty="0">
                <a:latin typeface="Times New Roman" pitchFamily="18" charset="0"/>
                <a:cs typeface="Times New Roman" pitchFamily="18" charset="0"/>
              </a:rPr>
              <a:t>WSNs have been one of the most widely used methods in a variety of uses, including agriculture, factory inspection, health care, and fire detection. WSN is a television network that broadcasts in has many benefits, including low cost, compact scale, and ease of use. multifunctional, self-organizing, and capable of WSN routing standard operating procedures WSN, on the other hand, has several drawbacks, obstructs certain uses, such as those with a reduced battery life or a short lifespan. Sensor deployment area and sensor energy consumption .In this case, we suggest a new strategy for achieving improved results. In terms of network lifetime and data, WSN can be improved.</a:t>
            </a: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 (WSN) consists of a large number of very small sensors deployed in a specific area depending on the desired application . Each sensor contains sensing, data processing, and communication components. These sensors form WSN nodes that transfer the sensing data to the Base Station (BS) or sink. In the BS, the data is processed and computed to give understandable results. The communication between BS and wireless nodes is arranged by different protocols. One of the energy-efficient protocols is the LEACH routing protocol. In this protocol, the network is divided into different clusters and each cluster has elected Cluster Head(CH) which connected with cluster member nodes and the BS, collecting data from the nodes and then sending the aggregated data to the BS .As a cluster head has more functions than the other nodes, so it consumes its energy faster than the other nodes which leads it to die earlier .In this paper, we propose a new algorithm called Secondary Cluster Head (SCH) which becomes a cluster head simultaneously with the death of the previous CH. So, all WSN cluster keep transmitting data even if some nodes dead which increase the network lifetime and </a:t>
            </a:r>
            <a:r>
              <a:rPr lang="en-IN" dirty="0">
                <a:latin typeface="Times New Roman" pitchFamily="18" charset="0"/>
                <a:cs typeface="Times New Roman" pitchFamily="18" charset="0"/>
              </a:rPr>
              <a:t>performance.</a:t>
            </a:r>
            <a:r>
              <a:rPr lang="en-US" dirty="0">
                <a:latin typeface="Times New Roman" pitchFamily="18" charset="0"/>
                <a:cs typeface="Times New Roman" pitchFamily="18" charset="0"/>
              </a:rPr>
              <a:t> LEACH protocol uses TDMA or CDMA routing protocols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567325"/>
              </p:ext>
            </p:extLst>
          </p:nvPr>
        </p:nvGraphicFramePr>
        <p:xfrm>
          <a:off x="485330" y="1305860"/>
          <a:ext cx="10877630" cy="5177603"/>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a:t>
                      </a:r>
                    </a:p>
                    <a:p>
                      <a:pPr marL="0" algn="ctr" defTabSz="457200" rtl="0" eaLnBrk="1" latinLnBrk="0" hangingPunct="1"/>
                      <a:r>
                        <a:rPr lang="fr-FR" sz="1400" kern="1200" dirty="0" smtClean="0">
                          <a:solidFill>
                            <a:schemeClr val="tx1"/>
                          </a:solidFill>
                          <a:effectLst/>
                          <a:latin typeface="Times New Roman" pitchFamily="18" charset="0"/>
                          <a:ea typeface="+mn-ea"/>
                          <a:cs typeface="Times New Roman" pitchFamily="18" charset="0"/>
                        </a:rPr>
                        <a:t>Communications magazine 40.8 (2002): 102-114.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a-DK" sz="1400" kern="1200" dirty="0" smtClean="0">
                          <a:solidFill>
                            <a:schemeClr val="tx1"/>
                          </a:solidFill>
                          <a:effectLst/>
                          <a:latin typeface="Times New Roman" pitchFamily="18" charset="0"/>
                          <a:ea typeface="+mn-ea"/>
                          <a:cs typeface="Times New Roman" pitchFamily="18" charset="0"/>
                        </a:rPr>
                        <a:t>Akyildiz, Ian F., et al.</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survey on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assimilation of WSN and cloud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Proceedings of the 8th</a:t>
                      </a:r>
                    </a:p>
                    <a:p>
                      <a:pPr algn="ctr"/>
                      <a:r>
                        <a:rPr lang="en-US" sz="1400" kern="1200" dirty="0" smtClean="0">
                          <a:solidFill>
                            <a:schemeClr val="tx1"/>
                          </a:solidFill>
                          <a:effectLst/>
                          <a:latin typeface="Times New Roman" pitchFamily="18" charset="0"/>
                          <a:ea typeface="+mn-ea"/>
                          <a:cs typeface="Times New Roman" pitchFamily="18" charset="0"/>
                        </a:rPr>
                        <a:t>International Conference on Body Area Networks, 2013, pp. 148–152,</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 </a:t>
                      </a:r>
                      <a:r>
                        <a:rPr lang="en-US" sz="1400" kern="1200" dirty="0" err="1" smtClean="0">
                          <a:solidFill>
                            <a:schemeClr val="tx1"/>
                          </a:solidFill>
                          <a:effectLst/>
                          <a:latin typeface="Times New Roman" pitchFamily="18" charset="0"/>
                          <a:ea typeface="+mn-ea"/>
                          <a:cs typeface="Times New Roman" pitchFamily="18" charset="0"/>
                        </a:rPr>
                        <a:t>Quwaider</a:t>
                      </a:r>
                      <a:r>
                        <a:rPr lang="en-US" sz="1400" kern="1200" dirty="0" smtClean="0">
                          <a:solidFill>
                            <a:schemeClr val="tx1"/>
                          </a:solidFill>
                          <a:effectLst/>
                          <a:latin typeface="Times New Roman" pitchFamily="18" charset="0"/>
                          <a:ea typeface="+mn-ea"/>
                          <a:cs typeface="Times New Roman" pitchFamily="18" charset="0"/>
                        </a:rPr>
                        <a:t> and S. </a:t>
                      </a:r>
                      <a:r>
                        <a:rPr lang="en-US" sz="1400" kern="1200" dirty="0" err="1" smtClean="0">
                          <a:solidFill>
                            <a:schemeClr val="tx1"/>
                          </a:solidFill>
                          <a:effectLst/>
                          <a:latin typeface="Times New Roman" pitchFamily="18" charset="0"/>
                          <a:ea typeface="+mn-ea"/>
                          <a:cs typeface="Times New Roman" pitchFamily="18" charset="0"/>
                        </a:rPr>
                        <a:t>Biswas</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“Modeling energy harvesting sensors using</a:t>
                      </a:r>
                    </a:p>
                    <a:p>
                      <a:pPr algn="ctr"/>
                      <a:r>
                        <a:rPr lang="en-US" sz="1400" kern="1200" dirty="0" smtClean="0">
                          <a:solidFill>
                            <a:schemeClr val="tx1"/>
                          </a:solidFill>
                          <a:effectLst/>
                          <a:latin typeface="Times New Roman" pitchFamily="18" charset="0"/>
                          <a:ea typeface="+mn-ea"/>
                          <a:cs typeface="Times New Roman" pitchFamily="18" charset="0"/>
                        </a:rPr>
                        <a:t>accelerometer in body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 piezoelectric generator model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Proceedings of the 33rd annual Hawaii</a:t>
                      </a:r>
                    </a:p>
                    <a:p>
                      <a:pPr algn="ctr"/>
                      <a:r>
                        <a:rPr lang="en-IN" sz="1400" kern="1200" dirty="0" smtClean="0">
                          <a:solidFill>
                            <a:schemeClr val="tx1"/>
                          </a:solidFill>
                          <a:effectLst/>
                          <a:latin typeface="Times New Roman" pitchFamily="18" charset="0"/>
                          <a:ea typeface="+mn-ea"/>
                          <a:cs typeface="Times New Roman" pitchFamily="18" charset="0"/>
                        </a:rPr>
                        <a:t>international conference on system sciences. IEEE, 2000.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err="1" smtClean="0">
                          <a:solidFill>
                            <a:schemeClr val="tx1"/>
                          </a:solidFill>
                          <a:effectLst/>
                          <a:latin typeface="Times New Roman" pitchFamily="18" charset="0"/>
                          <a:ea typeface="+mn-ea"/>
                          <a:cs typeface="Times New Roman" pitchFamily="18" charset="0"/>
                        </a:rPr>
                        <a:t>Heinzelman</a:t>
                      </a:r>
                      <a:r>
                        <a:rPr lang="en-IN" sz="1400" kern="1200" dirty="0" smtClean="0">
                          <a:solidFill>
                            <a:schemeClr val="tx1"/>
                          </a:solidFill>
                          <a:effectLst/>
                          <a:latin typeface="Times New Roman" pitchFamily="18" charset="0"/>
                          <a:ea typeface="+mn-ea"/>
                          <a:cs typeface="Times New Roman" pitchFamily="18" charset="0"/>
                        </a:rPr>
                        <a:t>, Wendi </a:t>
                      </a:r>
                      <a:r>
                        <a:rPr lang="en-IN" sz="1400" kern="1200" dirty="0" err="1" smtClean="0">
                          <a:solidFill>
                            <a:schemeClr val="tx1"/>
                          </a:solidFill>
                          <a:effectLst/>
                          <a:latin typeface="Times New Roman" pitchFamily="18" charset="0"/>
                          <a:ea typeface="+mn-ea"/>
                          <a:cs typeface="Times New Roman" pitchFamily="18" charset="0"/>
                        </a:rPr>
                        <a:t>Rabiner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Anantha</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Chandrakasan</a:t>
                      </a:r>
                      <a:r>
                        <a:rPr lang="en-IN" sz="1400" kern="1200" dirty="0" smtClean="0">
                          <a:solidFill>
                            <a:schemeClr val="tx1"/>
                          </a:solidFill>
                          <a:effectLst/>
                          <a:latin typeface="Times New Roman" pitchFamily="18" charset="0"/>
                          <a:ea typeface="+mn-ea"/>
                          <a:cs typeface="Times New Roman" pitchFamily="18" charset="0"/>
                        </a:rPr>
                        <a:t>, and </a:t>
                      </a:r>
                      <a:r>
                        <a:rPr lang="en-IN" sz="1400" kern="1200" dirty="0" err="1" smtClean="0">
                          <a:solidFill>
                            <a:schemeClr val="tx1"/>
                          </a:solidFill>
                          <a:effectLst/>
                          <a:latin typeface="Times New Roman" pitchFamily="18" charset="0"/>
                          <a:ea typeface="+mn-ea"/>
                          <a:cs typeface="Times New Roman" pitchFamily="18" charset="0"/>
                        </a:rPr>
                        <a:t>Hari</a:t>
                      </a:r>
                      <a:endParaRPr lang="en-IN" sz="1400" kern="1200" dirty="0" smtClean="0">
                        <a:solidFill>
                          <a:schemeClr val="tx1"/>
                        </a:solidFill>
                        <a:effectLst/>
                        <a:latin typeface="Times New Roman" pitchFamily="18" charset="0"/>
                        <a:ea typeface="+mn-ea"/>
                        <a:cs typeface="Times New Roman" pitchFamily="18" charset="0"/>
                      </a:endParaRPr>
                    </a:p>
                    <a:p>
                      <a:pPr algn="ctr"/>
                      <a:r>
                        <a:rPr lang="en-IN" sz="1400" kern="1200" dirty="0" err="1" smtClean="0">
                          <a:solidFill>
                            <a:schemeClr val="tx1"/>
                          </a:solidFill>
                          <a:effectLst/>
                          <a:latin typeface="Times New Roman" pitchFamily="18" charset="0"/>
                          <a:ea typeface="+mn-ea"/>
                          <a:cs typeface="Times New Roman" pitchFamily="18" charset="0"/>
                        </a:rPr>
                        <a:t>Balakrishnan</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"Energy-efficient communication protocol for wireless</a:t>
                      </a:r>
                    </a:p>
                    <a:p>
                      <a:pPr algn="ctr"/>
                      <a:r>
                        <a:rPr lang="en-IN" sz="1400" kern="1200" dirty="0" err="1" smtClean="0">
                          <a:solidFill>
                            <a:schemeClr val="tx1"/>
                          </a:solidFill>
                          <a:effectLst/>
                          <a:latin typeface="Times New Roman" pitchFamily="18" charset="0"/>
                          <a:ea typeface="+mn-ea"/>
                          <a:cs typeface="Times New Roman" pitchFamily="18" charset="0"/>
                        </a:rPr>
                        <a:t>microsensor</a:t>
                      </a:r>
                      <a:r>
                        <a:rPr lang="en-IN"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LEACH outperforms static clustering algorithms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Ad Hoc </a:t>
                      </a:r>
                      <a:r>
                        <a:rPr lang="en-IN" sz="1400" kern="1200" dirty="0" err="1" smtClean="0">
                          <a:solidFill>
                            <a:schemeClr val="tx1"/>
                          </a:solidFill>
                          <a:effectLst/>
                          <a:latin typeface="Times New Roman" pitchFamily="18" charset="0"/>
                          <a:ea typeface="+mn-ea"/>
                          <a:cs typeface="Times New Roman" pitchFamily="18" charset="0"/>
                        </a:rPr>
                        <a:t>Netw</a:t>
                      </a:r>
                      <a:r>
                        <a:rPr lang="en-IN" sz="1400" kern="1200" dirty="0" smtClean="0">
                          <a:solidFill>
                            <a:schemeClr val="tx1"/>
                          </a:solidFill>
                          <a:effectLst/>
                          <a:latin typeface="Times New Roman" pitchFamily="18" charset="0"/>
                          <a:ea typeface="+mn-ea"/>
                          <a:cs typeface="Times New Roman" pitchFamily="18" charset="0"/>
                        </a:rPr>
                        <a:t>., vol. 8, no. 8, pp.</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824–841, 2010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 </a:t>
                      </a:r>
                      <a:r>
                        <a:rPr lang="en-US" sz="1400" kern="1200" dirty="0" err="1" smtClean="0">
                          <a:solidFill>
                            <a:schemeClr val="tx1"/>
                          </a:solidFill>
                          <a:effectLst/>
                          <a:latin typeface="Times New Roman" pitchFamily="18" charset="0"/>
                          <a:ea typeface="+mn-ea"/>
                          <a:cs typeface="Times New Roman" pitchFamily="18" charset="0"/>
                        </a:rPr>
                        <a:t>Quwaider</a:t>
                      </a:r>
                      <a:r>
                        <a:rPr lang="en-US" sz="1400" kern="1200" dirty="0" smtClean="0">
                          <a:solidFill>
                            <a:schemeClr val="tx1"/>
                          </a:solidFill>
                          <a:effectLst/>
                          <a:latin typeface="Times New Roman" pitchFamily="18" charset="0"/>
                          <a:ea typeface="+mn-ea"/>
                          <a:cs typeface="Times New Roman" pitchFamily="18" charset="0"/>
                        </a:rPr>
                        <a:t> and S. </a:t>
                      </a:r>
                      <a:r>
                        <a:rPr lang="en-US" sz="1400" kern="1200" dirty="0" err="1" smtClean="0">
                          <a:solidFill>
                            <a:schemeClr val="tx1"/>
                          </a:solidFill>
                          <a:effectLst/>
                          <a:latin typeface="Times New Roman" pitchFamily="18" charset="0"/>
                          <a:ea typeface="+mn-ea"/>
                          <a:cs typeface="Times New Roman" pitchFamily="18" charset="0"/>
                        </a:rPr>
                        <a:t>Biswas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“DTN routing in body sensor networks</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with dynamic postural partitioning,”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Store-and-forward packet routing protocols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2004</a:t>
                      </a:r>
                    </a:p>
                    <a:p>
                      <a:pPr algn="ctr"/>
                      <a:r>
                        <a:rPr lang="en-IN" sz="1400" kern="1200" dirty="0" smtClean="0">
                          <a:solidFill>
                            <a:schemeClr val="tx1"/>
                          </a:solidFill>
                          <a:effectLst/>
                          <a:latin typeface="Times New Roman" pitchFamily="18" charset="0"/>
                          <a:ea typeface="+mn-ea"/>
                          <a:cs typeface="Times New Roman" pitchFamily="18" charset="0"/>
                        </a:rPr>
                        <a:t>IEEE international conference on communications (IEEE Cat. No.</a:t>
                      </a:r>
                    </a:p>
                    <a:p>
                      <a:pPr algn="ctr"/>
                      <a:r>
                        <a:rPr lang="nl-NL" sz="1400" kern="1200" dirty="0" smtClean="0">
                          <a:solidFill>
                            <a:schemeClr val="tx1"/>
                          </a:solidFill>
                          <a:effectLst/>
                          <a:latin typeface="Times New Roman" pitchFamily="18" charset="0"/>
                          <a:ea typeface="+mn-ea"/>
                          <a:cs typeface="Times New Roman" pitchFamily="18" charset="0"/>
                        </a:rPr>
                        <a:t>04CH37577). Vol. 6. IEEE, 2004.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Mhatre</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Vivek</a:t>
                      </a:r>
                      <a:r>
                        <a:rPr lang="en-US" sz="1400" kern="1200" dirty="0" smtClean="0">
                          <a:solidFill>
                            <a:schemeClr val="tx1"/>
                          </a:solidFill>
                          <a:effectLst/>
                          <a:latin typeface="Times New Roman" pitchFamily="18" charset="0"/>
                          <a:ea typeface="+mn-ea"/>
                          <a:cs typeface="Times New Roman" pitchFamily="18" charset="0"/>
                        </a:rPr>
                        <a:t>, and Catherine Rosenberg.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"Homogeneous </a:t>
                      </a:r>
                      <a:r>
                        <a:rPr lang="en-IN" sz="1400" kern="1200" dirty="0" err="1" smtClean="0">
                          <a:solidFill>
                            <a:schemeClr val="tx1"/>
                          </a:solidFill>
                          <a:effectLst/>
                          <a:latin typeface="Times New Roman" pitchFamily="18" charset="0"/>
                          <a:ea typeface="+mn-ea"/>
                          <a:cs typeface="Times New Roman" pitchFamily="18" charset="0"/>
                        </a:rPr>
                        <a:t>vs</a:t>
                      </a:r>
                      <a:endParaRPr lang="en-IN" sz="1400" kern="1200" dirty="0" smtClean="0">
                        <a:solidFill>
                          <a:schemeClr val="tx1"/>
                        </a:solidFill>
                        <a:effectLst/>
                        <a:latin typeface="Times New Roman" pitchFamily="18" charset="0"/>
                        <a:ea typeface="+mn-ea"/>
                        <a:cs typeface="Times New Roman" pitchFamily="18" charset="0"/>
                      </a:endParaRPr>
                    </a:p>
                    <a:p>
                      <a:pPr algn="ctr"/>
                      <a:r>
                        <a:rPr lang="en-US" sz="1400" kern="1200" dirty="0" smtClean="0">
                          <a:solidFill>
                            <a:schemeClr val="tx1"/>
                          </a:solidFill>
                          <a:effectLst/>
                          <a:latin typeface="Times New Roman" pitchFamily="18" charset="0"/>
                          <a:ea typeface="+mn-ea"/>
                          <a:cs typeface="Times New Roman" pitchFamily="18" charset="0"/>
                        </a:rPr>
                        <a:t>heterogeneous clustered sensor networks: a comparative study."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 cost based comparative analysis of single hop homogeneous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fontScale="92500" lnSpcReduction="10000"/>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The operation of LEACH protocol consists of several rounds with two phases in each :Set-up Phase and Steady Phase</a:t>
            </a:r>
            <a:r>
              <a:rPr lang="en-US" sz="2000" dirty="0" smtClean="0">
                <a:latin typeface="Times New Roman" pitchFamily="18" charset="0"/>
                <a:cs typeface="Times New Roman" pitchFamily="18" charset="0"/>
              </a:rPr>
              <a:t>.</a:t>
            </a:r>
          </a:p>
          <a:p>
            <a:pPr>
              <a:lnSpc>
                <a:spcPct val="150000"/>
              </a:lnSpc>
              <a:buFont typeface="Wingdings" pitchFamily="2" charset="2"/>
              <a:buChar char="§"/>
            </a:pPr>
            <a:r>
              <a:rPr lang="en-US" sz="2000" dirty="0" smtClean="0">
                <a:latin typeface="Times New Roman" pitchFamily="18" charset="0"/>
                <a:cs typeface="Times New Roman" pitchFamily="18" charset="0"/>
              </a:rPr>
              <a:t>The Set-Up Phase where Cluster Heads are chosen and Cluster Formation are done. In steady state Phase the data transmission takes place between nodes to CH and CH to BS.</a:t>
            </a:r>
            <a:r>
              <a:rPr lang="en-IN" sz="2000" dirty="0" smtClean="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a:t>
            </a:r>
            <a:r>
              <a:rPr lang="en-IN" sz="2000" dirty="0">
                <a:latin typeface="Times New Roman" pitchFamily="18" charset="0"/>
                <a:cs typeface="Times New Roman" pitchFamily="18" charset="0"/>
              </a:rPr>
              <a:t>the chosen CHs, which is inefficient due to the lack of consideration fo</a:t>
            </a:r>
            <a:r>
              <a:rPr lang="en-IN" sz="2000" dirty="0" smtClean="0">
                <a:latin typeface="Times New Roman" pitchFamily="18" charset="0"/>
                <a:cs typeface="Times New Roman" pitchFamily="18" charset="0"/>
              </a:rPr>
              <a:t>r node residual energy.  Furthermore, prioritising CH selection results in the forming of complex clusters at each round, resulting in an increase in energy overhead due to cluster formation after each re-selection phase for CHs .</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419" y="5043055"/>
            <a:ext cx="6026726" cy="18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buFont typeface="Wingdings" pitchFamily="2" charset="2"/>
              <a:buChar char="§"/>
            </a:pPr>
            <a:r>
              <a:rPr lang="en-IN" sz="2000" dirty="0">
                <a:latin typeface="Times New Roman" pitchFamily="18" charset="0"/>
                <a:cs typeface="Times New Roman" pitchFamily="18" charset="0"/>
              </a:rPr>
              <a:t>1. One of the biggest disadvantage of LEACH is that when due to any reason Cluster head dies, the cluster will become useless because the data gathered by the cluster nodes would never reach its destination i.e. Base Station.</a:t>
            </a:r>
          </a:p>
          <a:p>
            <a:pPr>
              <a:lnSpc>
                <a:spcPct val="150000"/>
              </a:lnSpc>
              <a:buFont typeface="Wingdings" pitchFamily="2" charset="2"/>
              <a:buChar char="§"/>
            </a:pPr>
            <a:r>
              <a:rPr lang="en-IN" sz="2000" dirty="0">
                <a:latin typeface="Times New Roman" pitchFamily="18" charset="0"/>
                <a:cs typeface="Times New Roman" pitchFamily="18" charset="0"/>
              </a:rPr>
              <a:t>2. CH selection is the most difficult part of dynamic clustering.</a:t>
            </a:r>
          </a:p>
          <a:p>
            <a:pPr>
              <a:lnSpc>
                <a:spcPct val="150000"/>
              </a:lnSpc>
              <a:buFont typeface="Wingdings" pitchFamily="2" charset="2"/>
              <a:buChar char="§"/>
            </a:pPr>
            <a:r>
              <a:rPr lang="en-IN" sz="2000" dirty="0">
                <a:latin typeface="Times New Roman" pitchFamily="18" charset="0"/>
                <a:cs typeface="Times New Roman" pitchFamily="18" charset="0"/>
              </a:rPr>
              <a:t>3. LEACH disregards the BS and cluster head geographical positions, energy consumption.</a:t>
            </a:r>
          </a:p>
          <a:p>
            <a:pPr>
              <a:lnSpc>
                <a:spcPct val="150000"/>
              </a:lnSpc>
              <a:buFont typeface="Wingdings" pitchFamily="2" charset="2"/>
              <a:buChar char="§"/>
            </a:pPr>
            <a:r>
              <a:rPr lang="en-IN" sz="2000" dirty="0">
                <a:latin typeface="Times New Roman" pitchFamily="18" charset="0"/>
                <a:cs typeface="Times New Roman" pitchFamily="18" charset="0"/>
              </a:rPr>
              <a:t>4. We have noticed that the cluster head missions are more than the ordinary nodes, so the cluster head consumes more energy than the others which one of the drawbacks of the LEACH algorithm.</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sz="1900" dirty="0">
                <a:latin typeface="Times New Roman" pitchFamily="18" charset="0"/>
                <a:cs typeface="Times New Roman" pitchFamily="18" charset="0"/>
              </a:rPr>
              <a:t>A new algorithm named S-LEACH is used to extend the existence of the system. Cluster Head (CH) and Secondary Cluster (SC) are two options for creating a network. Secondary Cluster Head (SCH) during each round's sensor configuration process. According to previous studies, the shorter the gap, the better. Among CH and BS, the BS has a longer lifespan and is more energy consuming. It's the network. We chose to pick the basis equation. The closest node to the BS is designated as CH, and the closest node to the CH is designated as SCH, taking into account the energy and distance parameters of nodes. Depending on this suggestion, if the CH dead the cluster will not cut off the communication with the sink and the secondary cluster head replace the dead cluster head and pronounces itself as a cluster head. Rather than that, the cluster continuously connecting the sink as long as the active node alive in the cluster. </a:t>
            </a:r>
            <a:endParaRPr lang="en-US" sz="19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326" y="1251238"/>
            <a:ext cx="5195455" cy="541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894618" y="5675898"/>
            <a:ext cx="2757055" cy="1246495"/>
          </a:xfrm>
          <a:prstGeom prst="rect">
            <a:avLst/>
          </a:prstGeom>
          <a:noFill/>
        </p:spPr>
        <p:txBody>
          <a:bodyPr wrap="square" rtlCol="0">
            <a:spAutoFit/>
          </a:bodyPr>
          <a:lstStyle/>
          <a:p>
            <a:pPr defTabSz="457200">
              <a:lnSpc>
                <a:spcPct val="150000"/>
              </a:lnSpc>
              <a:spcBef>
                <a:spcPts val="1000"/>
              </a:spcBef>
              <a:buClr>
                <a:schemeClr val="accent1"/>
              </a:buClr>
            </a:pPr>
            <a:r>
              <a:rPr lang="en-IN" sz="1900" dirty="0" err="1" smtClean="0">
                <a:solidFill>
                  <a:schemeClr val="tx1">
                    <a:lumMod val="75000"/>
                    <a:lumOff val="25000"/>
                  </a:schemeClr>
                </a:solidFill>
                <a:latin typeface="Times New Roman" pitchFamily="18" charset="0"/>
                <a:cs typeface="Times New Roman" pitchFamily="18" charset="0"/>
              </a:rPr>
              <a:t>FIGURE:Block</a:t>
            </a:r>
            <a:r>
              <a:rPr lang="en-IN" sz="1900" dirty="0" smtClean="0">
                <a:solidFill>
                  <a:schemeClr val="tx1">
                    <a:lumMod val="75000"/>
                    <a:lumOff val="25000"/>
                  </a:schemeClr>
                </a:solidFill>
                <a:latin typeface="Times New Roman" pitchFamily="18" charset="0"/>
                <a:cs typeface="Times New Roman" pitchFamily="18" charset="0"/>
              </a:rPr>
              <a:t> </a:t>
            </a:r>
            <a:r>
              <a:rPr lang="en-IN" sz="1900" dirty="0">
                <a:solidFill>
                  <a:schemeClr val="tx1">
                    <a:lumMod val="75000"/>
                    <a:lumOff val="25000"/>
                  </a:schemeClr>
                </a:solidFill>
                <a:latin typeface="Times New Roman" pitchFamily="18" charset="0"/>
                <a:cs typeface="Times New Roman" pitchFamily="18" charset="0"/>
              </a:rPr>
              <a:t>diagram of proposed method</a:t>
            </a:r>
          </a:p>
          <a:p>
            <a:endParaRPr lang="en-IN" dirty="0"/>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2017</TotalTime>
  <Words>1686</Words>
  <Application>Microsoft Office PowerPoint</Application>
  <PresentationFormat>Custom</PresentationFormat>
  <Paragraphs>126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PowerPoint Presentation</vt:lpstr>
      <vt:lpstr>Index </vt:lpstr>
      <vt:lpstr>Abstract</vt:lpstr>
      <vt:lpstr>Introduction:   </vt:lpstr>
      <vt:lpstr>Literature review:  </vt:lpstr>
      <vt:lpstr>Existing method: </vt:lpstr>
      <vt:lpstr>PowerPoint Presentation</vt:lpstr>
      <vt:lpstr>Proposed method:</vt:lpstr>
      <vt:lpstr>Proposed method:</vt:lpstr>
      <vt:lpstr>Advantages of Proposed method: </vt:lpstr>
      <vt:lpstr>Applications:</vt:lpstr>
      <vt:lpstr>Hardware and Software Requirements: </vt:lpstr>
      <vt:lpstr>Results and Discussions:</vt:lpstr>
      <vt:lpstr>Results and Discussions:</vt:lpstr>
      <vt:lpstr>CONCLUSION:</vt:lpstr>
      <vt:lpstr>Future Scope</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234</cp:revision>
  <dcterms:created xsi:type="dcterms:W3CDTF">2020-06-29T09:16:21Z</dcterms:created>
  <dcterms:modified xsi:type="dcterms:W3CDTF">2021-05-25T11:05:11Z</dcterms:modified>
</cp:coreProperties>
</file>