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82" r:id="rId6"/>
    <p:sldId id="292" r:id="rId7"/>
    <p:sldId id="294" r:id="rId8"/>
    <p:sldId id="263" r:id="rId9"/>
    <p:sldId id="293" r:id="rId10"/>
    <p:sldId id="291" r:id="rId11"/>
    <p:sldId id="290" r:id="rId12"/>
    <p:sldId id="27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5018" autoAdjust="0"/>
  </p:normalViewPr>
  <p:slideViewPr>
    <p:cSldViewPr snapToGrid="0">
      <p:cViewPr varScale="1">
        <p:scale>
          <a:sx n="70" d="100"/>
          <a:sy n="70"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18-01-2023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1/18/2023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69189"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LOW-COMPLEXITY ACOUSTIC SCENE CLASSIFICATION IN DCASE 2022 CHALLENG</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957257" y="5280442"/>
            <a:ext cx="3117272" cy="540327"/>
          </a:xfrm>
        </p:spPr>
        <p:txBody>
          <a:bodyPr>
            <a:normAutofit/>
          </a:bodyPr>
          <a:lstStyle/>
          <a:p>
            <a:r>
              <a:rPr lang="en-US" dirty="0" smtClean="0">
                <a:solidFill>
                  <a:schemeClr val="tx1">
                    <a:lumMod val="75000"/>
                    <a:lumOff val="25000"/>
                  </a:schemeClr>
                </a:solidFill>
                <a:latin typeface="Times New Roman" pitchFamily="18" charset="0"/>
                <a:cs typeface="Times New Roman" pitchFamily="18" charset="0"/>
              </a:rPr>
              <a:t>Flow of </a:t>
            </a:r>
            <a:r>
              <a:rPr lang="en-US" dirty="0">
                <a:solidFill>
                  <a:schemeClr val="tx1">
                    <a:lumMod val="75000"/>
                    <a:lumOff val="25000"/>
                  </a:schemeClr>
                </a:solidFill>
                <a:latin typeface="Times New Roman" pitchFamily="18" charset="0"/>
                <a:cs typeface="Times New Roman" pitchFamily="18" charset="0"/>
              </a:rPr>
              <a:t>the </a:t>
            </a:r>
            <a:r>
              <a:rPr lang="en-US" dirty="0" smtClean="0">
                <a:solidFill>
                  <a:schemeClr val="tx1">
                    <a:lumMod val="75000"/>
                    <a:lumOff val="25000"/>
                  </a:schemeClr>
                </a:solidFill>
                <a:latin typeface="Times New Roman" pitchFamily="18" charset="0"/>
                <a:cs typeface="Times New Roman" pitchFamily="18" charset="0"/>
              </a:rPr>
              <a:t>proposed method</a:t>
            </a:r>
            <a:endParaRPr lang="en-IN" dirty="0">
              <a:solidFill>
                <a:schemeClr val="tx1">
                  <a:lumMod val="75000"/>
                  <a:lumOff val="25000"/>
                </a:schemeClr>
              </a:solidFill>
              <a:latin typeface="Times New Roman" pitchFamily="18" charset="0"/>
              <a:cs typeface="Times New Roman" pitchFamily="18" charset="0"/>
            </a:endParaRPr>
          </a:p>
        </p:txBody>
      </p:sp>
      <p:sp>
        <p:nvSpPr>
          <p:cNvPr id="4" name="AutoShape 4" descr="DCASE 2017 Challenge setup: Tasks, datasets and baseline syste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p:cNvPicPr>
            <a:picLocks noChangeAspect="1"/>
          </p:cNvPicPr>
          <p:nvPr/>
        </p:nvPicPr>
        <p:blipFill>
          <a:blip r:embed="rId2"/>
          <a:stretch>
            <a:fillRect/>
          </a:stretch>
        </p:blipFill>
        <p:spPr>
          <a:xfrm>
            <a:off x="3702966" y="1569494"/>
            <a:ext cx="4867954" cy="3494184"/>
          </a:xfrm>
          <a:prstGeom prst="rect">
            <a:avLst/>
          </a:prstGeom>
        </p:spPr>
      </p:pic>
    </p:spTree>
    <p:extLst>
      <p:ext uri="{BB962C8B-B14F-4D97-AF65-F5344CB8AC3E}">
        <p14:creationId xmlns:p14="http://schemas.microsoft.com/office/powerpoint/2010/main" val="379179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a:latin typeface="Times New Roman" pitchFamily="18" charset="0"/>
                <a:cs typeface="Times New Roman" pitchFamily="18" charset="0"/>
              </a:rPr>
              <a:t>machine </a:t>
            </a:r>
            <a:r>
              <a:rPr lang="en-US" sz="2100" dirty="0" smtClean="0">
                <a:latin typeface="Times New Roman" pitchFamily="18" charset="0"/>
                <a:cs typeface="Times New Roman" pitchFamily="18" charset="0"/>
              </a:rPr>
              <a:t>hearing</a:t>
            </a:r>
          </a:p>
          <a:p>
            <a:pPr>
              <a:lnSpc>
                <a:spcPct val="130000"/>
              </a:lnSpc>
              <a:buFont typeface="Wingdings" pitchFamily="2" charset="2"/>
              <a:buChar char="§"/>
            </a:pPr>
            <a:r>
              <a:rPr lang="en-US" sz="2100" dirty="0">
                <a:latin typeface="Times New Roman" pitchFamily="18" charset="0"/>
                <a:cs typeface="Times New Roman" pitchFamily="18" charset="0"/>
              </a:rPr>
              <a:t> smart </a:t>
            </a:r>
            <a:r>
              <a:rPr lang="en-US" sz="2100" dirty="0" smtClean="0">
                <a:latin typeface="Times New Roman" pitchFamily="18" charset="0"/>
                <a:cs typeface="Times New Roman" pitchFamily="18" charset="0"/>
              </a:rPr>
              <a:t>home</a:t>
            </a:r>
          </a:p>
          <a:p>
            <a:pPr>
              <a:lnSpc>
                <a:spcPct val="130000"/>
              </a:lnSpc>
              <a:buFont typeface="Wingdings" pitchFamily="2" charset="2"/>
              <a:buChar char="§"/>
            </a:pPr>
            <a:r>
              <a:rPr lang="en-US" sz="2100" dirty="0">
                <a:latin typeface="Times New Roman" pitchFamily="18" charset="0"/>
                <a:cs typeface="Times New Roman" pitchFamily="18" charset="0"/>
              </a:rPr>
              <a:t>scene </a:t>
            </a:r>
            <a:r>
              <a:rPr lang="en-US" sz="2100" dirty="0" smtClean="0">
                <a:latin typeface="Times New Roman" pitchFamily="18" charset="0"/>
                <a:cs typeface="Times New Roman" pitchFamily="18" charset="0"/>
              </a:rPr>
              <a:t>monitoring</a:t>
            </a:r>
          </a:p>
          <a:p>
            <a:pPr>
              <a:lnSpc>
                <a:spcPct val="130000"/>
              </a:lnSpc>
              <a:buFont typeface="Wingdings" pitchFamily="2" charset="2"/>
              <a:buChar char="§"/>
            </a:pPr>
            <a:r>
              <a:rPr lang="en-US" sz="2100" dirty="0">
                <a:latin typeface="Times New Roman" pitchFamily="18" charset="0"/>
                <a:cs typeface="Times New Roman" pitchFamily="18" charset="0"/>
              </a:rPr>
              <a:t>biological signal </a:t>
            </a:r>
            <a:r>
              <a:rPr lang="en-US" sz="2100" dirty="0" smtClean="0">
                <a:latin typeface="Times New Roman" pitchFamily="18" charset="0"/>
                <a:cs typeface="Times New Roman" pitchFamily="18" charset="0"/>
              </a:rPr>
              <a:t>analysis</a:t>
            </a:r>
            <a:endParaRPr lang="en-IN" sz="2100" dirty="0" smtClean="0">
              <a:latin typeface="Times New Roman" pitchFamily="18" charset="0"/>
              <a:cs typeface="Times New Roman"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79996" y="678874"/>
            <a:ext cx="10612580" cy="5299810"/>
          </a:xfrm>
        </p:spPr>
        <p:txBody>
          <a:bodyPr>
            <a:noAutofit/>
          </a:bodyPr>
          <a:lstStyle/>
          <a:p>
            <a:pPr algn="just">
              <a:lnSpc>
                <a:spcPct val="150000"/>
              </a:lnSpc>
            </a:pPr>
            <a:endParaRPr lang="en-US" dirty="0" smtClean="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E. </a:t>
            </a:r>
            <a:r>
              <a:rPr lang="en-US" dirty="0" err="1">
                <a:latin typeface="Times New Roman" pitchFamily="18" charset="0"/>
                <a:cs typeface="Times New Roman" pitchFamily="18" charset="0"/>
              </a:rPr>
              <a:t>Benetos</a:t>
            </a:r>
            <a:r>
              <a:rPr lang="en-US" dirty="0">
                <a:latin typeface="Times New Roman" pitchFamily="18" charset="0"/>
                <a:cs typeface="Times New Roman" pitchFamily="18" charset="0"/>
              </a:rPr>
              <a:t>, D. </a:t>
            </a:r>
            <a:r>
              <a:rPr lang="en-US" dirty="0" err="1">
                <a:latin typeface="Times New Roman" pitchFamily="18" charset="0"/>
                <a:cs typeface="Times New Roman" pitchFamily="18" charset="0"/>
              </a:rPr>
              <a:t>Stowell</a:t>
            </a:r>
            <a:r>
              <a:rPr lang="en-US" dirty="0">
                <a:latin typeface="Times New Roman" pitchFamily="18" charset="0"/>
                <a:cs typeface="Times New Roman" pitchFamily="18" charset="0"/>
              </a:rPr>
              <a:t>, and M. D. </a:t>
            </a:r>
            <a:r>
              <a:rPr lang="en-US" dirty="0" err="1">
                <a:latin typeface="Times New Roman" pitchFamily="18" charset="0"/>
                <a:cs typeface="Times New Roman" pitchFamily="18" charset="0"/>
              </a:rPr>
              <a:t>Plumbley</a:t>
            </a:r>
            <a:r>
              <a:rPr lang="en-US" dirty="0">
                <a:latin typeface="Times New Roman" pitchFamily="18" charset="0"/>
                <a:cs typeface="Times New Roman" pitchFamily="18" charset="0"/>
              </a:rPr>
              <a:t>, Approaches to Complex Sound Scene Analysis. Cham: Springer International Publishing, 2018, pp. 215–242.</a:t>
            </a:r>
          </a:p>
          <a:p>
            <a:pPr algn="just">
              <a:lnSpc>
                <a:spcPct val="150000"/>
              </a:lnSpc>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2] T. </a:t>
            </a:r>
            <a:r>
              <a:rPr lang="en-US" dirty="0" err="1">
                <a:latin typeface="Times New Roman" pitchFamily="18" charset="0"/>
                <a:cs typeface="Times New Roman" pitchFamily="18" charset="0"/>
              </a:rPr>
              <a:t>Heittola</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Mesaros</a:t>
            </a:r>
            <a:r>
              <a:rPr lang="en-US" dirty="0">
                <a:latin typeface="Times New Roman" pitchFamily="18" charset="0"/>
                <a:cs typeface="Times New Roman" pitchFamily="18" charset="0"/>
              </a:rPr>
              <a:t>, and T. Virtanen, “Acoustic scene </a:t>
            </a:r>
            <a:r>
              <a:rPr lang="en-US" dirty="0" err="1">
                <a:latin typeface="Times New Roman" pitchFamily="18" charset="0"/>
                <a:cs typeface="Times New Roman" pitchFamily="18" charset="0"/>
              </a:rPr>
              <a:t>classification</a:t>
            </a:r>
            <a:r>
              <a:rPr lang="en-US" dirty="0">
                <a:latin typeface="Times New Roman" pitchFamily="18" charset="0"/>
                <a:cs typeface="Times New Roman" pitchFamily="18" charset="0"/>
              </a:rPr>
              <a:t> in DCASE 2020 challenge: generalization </a:t>
            </a:r>
            <a:r>
              <a:rPr lang="en-US" dirty="0" smtClean="0">
                <a:latin typeface="Times New Roman" pitchFamily="18" charset="0"/>
                <a:cs typeface="Times New Roman" pitchFamily="18" charset="0"/>
              </a:rPr>
              <a:t>across devices </a:t>
            </a:r>
            <a:r>
              <a:rPr lang="en-US" dirty="0">
                <a:latin typeface="Times New Roman" pitchFamily="18" charset="0"/>
                <a:cs typeface="Times New Roman" pitchFamily="18" charset="0"/>
              </a:rPr>
              <a:t>and low complexity solutions,” in Proceedings of </a:t>
            </a:r>
            <a:r>
              <a:rPr lang="en-US" dirty="0" err="1" smtClean="0">
                <a:latin typeface="Times New Roman" pitchFamily="18" charset="0"/>
                <a:cs typeface="Times New Roman" pitchFamily="18" charset="0"/>
              </a:rPr>
              <a:t>theDetection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Classification of Acoustic Scenes and </a:t>
            </a:r>
            <a:r>
              <a:rPr lang="en-US" dirty="0" smtClean="0">
                <a:latin typeface="Times New Roman" pitchFamily="18" charset="0"/>
                <a:cs typeface="Times New Roman" pitchFamily="18" charset="0"/>
              </a:rPr>
              <a:t>Events2020 </a:t>
            </a:r>
            <a:r>
              <a:rPr lang="en-US" dirty="0">
                <a:latin typeface="Times New Roman" pitchFamily="18" charset="0"/>
                <a:cs typeface="Times New Roman" pitchFamily="18" charset="0"/>
              </a:rPr>
              <a:t>Workshop, Tokyo, Japan, November 2020, pp. 56–60</a:t>
            </a:r>
            <a:r>
              <a:rPr lang="en-US" dirty="0" smtClean="0">
                <a:latin typeface="Times New Roman" pitchFamily="18" charset="0"/>
                <a:cs typeface="Times New Roman" pitchFamily="18" charset="0"/>
              </a:rPr>
              <a:t>.</a:t>
            </a:r>
          </a:p>
          <a:p>
            <a:pPr algn="just">
              <a:lnSpc>
                <a:spcPct val="150000"/>
              </a:lnSpc>
            </a:pP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3</a:t>
            </a:r>
            <a:r>
              <a:rPr lang="en-US" dirty="0">
                <a:latin typeface="Times New Roman" pitchFamily="18" charset="0"/>
                <a:cs typeface="Times New Roman" pitchFamily="18" charset="0"/>
              </a:rPr>
              <a:t>] K. </a:t>
            </a:r>
            <a:r>
              <a:rPr lang="en-US" dirty="0" err="1">
                <a:latin typeface="Times New Roman" pitchFamily="18" charset="0"/>
                <a:cs typeface="Times New Roman" pitchFamily="18" charset="0"/>
              </a:rPr>
              <a:t>Koutini</a:t>
            </a:r>
            <a:r>
              <a:rPr lang="en-US" dirty="0">
                <a:latin typeface="Times New Roman" pitchFamily="18" charset="0"/>
                <a:cs typeface="Times New Roman" pitchFamily="18" charset="0"/>
              </a:rPr>
              <a:t>, F. Henkel, H. </a:t>
            </a:r>
            <a:r>
              <a:rPr lang="en-US" dirty="0" err="1">
                <a:latin typeface="Times New Roman" pitchFamily="18" charset="0"/>
                <a:cs typeface="Times New Roman" pitchFamily="18" charset="0"/>
              </a:rPr>
              <a:t>Eghbal-zadeh</a:t>
            </a:r>
            <a:r>
              <a:rPr lang="en-US" dirty="0">
                <a:latin typeface="Times New Roman" pitchFamily="18" charset="0"/>
                <a:cs typeface="Times New Roman" pitchFamily="18" charset="0"/>
              </a:rPr>
              <a:t>, and G. </a:t>
            </a:r>
            <a:r>
              <a:rPr lang="en-US" dirty="0" err="1">
                <a:latin typeface="Times New Roman" pitchFamily="18" charset="0"/>
                <a:cs typeface="Times New Roman" pitchFamily="18" charset="0"/>
              </a:rPr>
              <a:t>Widmer</a:t>
            </a:r>
            <a:r>
              <a:rPr lang="en-US" dirty="0">
                <a:latin typeface="Times New Roman" pitchFamily="18" charset="0"/>
                <a:cs typeface="Times New Roman" pitchFamily="18" charset="0"/>
              </a:rPr>
              <a:t>, “CP-JKU submissions to DCASE’20: </a:t>
            </a:r>
            <a:r>
              <a:rPr lang="en-US" dirty="0" smtClean="0">
                <a:latin typeface="Times New Roman" pitchFamily="18" charset="0"/>
                <a:cs typeface="Times New Roman" pitchFamily="18" charset="0"/>
              </a:rPr>
              <a:t>Low-complexity cross-device </a:t>
            </a:r>
            <a:r>
              <a:rPr lang="en-US" dirty="0">
                <a:latin typeface="Times New Roman" pitchFamily="18" charset="0"/>
                <a:cs typeface="Times New Roman" pitchFamily="18" charset="0"/>
              </a:rPr>
              <a:t>acoustic scene classification with </a:t>
            </a:r>
            <a:r>
              <a:rPr lang="en-US" dirty="0" err="1" smtClean="0">
                <a:latin typeface="Times New Roman" pitchFamily="18" charset="0"/>
                <a:cs typeface="Times New Roman" pitchFamily="18" charset="0"/>
              </a:rPr>
              <a:t>rf</a:t>
            </a:r>
            <a:r>
              <a:rPr lang="en-US" dirty="0" smtClean="0">
                <a:latin typeface="Times New Roman" pitchFamily="18" charset="0"/>
                <a:cs typeface="Times New Roman" pitchFamily="18" charset="0"/>
              </a:rPr>
              <a:t>-regularized CNNs</a:t>
            </a:r>
            <a:r>
              <a:rPr lang="en-US" dirty="0">
                <a:latin typeface="Times New Roman" pitchFamily="18" charset="0"/>
                <a:cs typeface="Times New Roman" pitchFamily="18" charset="0"/>
              </a:rPr>
              <a:t>,” DCASE2020 Challenge, </a:t>
            </a:r>
            <a:r>
              <a:rPr lang="en-US" dirty="0" smtClean="0">
                <a:latin typeface="Times New Roman" pitchFamily="18" charset="0"/>
                <a:cs typeface="Times New Roman" pitchFamily="18" charset="0"/>
              </a:rPr>
              <a:t>Tech. </a:t>
            </a:r>
            <a:r>
              <a:rPr lang="en-US" dirty="0">
                <a:latin typeface="Times New Roman" pitchFamily="18" charset="0"/>
                <a:cs typeface="Times New Roman" pitchFamily="18" charset="0"/>
              </a:rPr>
              <a:t>Rep., June 2020</a:t>
            </a:r>
            <a:r>
              <a:rPr lang="en-US" dirty="0" smtClean="0">
                <a:latin typeface="Times New Roman" pitchFamily="18" charset="0"/>
                <a:cs typeface="Times New Roman" pitchFamily="18" charset="0"/>
              </a:rPr>
              <a:t>.</a:t>
            </a:r>
          </a:p>
          <a:p>
            <a:pPr algn="just">
              <a:lnSpc>
                <a:spcPct val="150000"/>
              </a:lnSpc>
            </a:pPr>
            <a:r>
              <a:rPr lang="en-US" dirty="0">
                <a:latin typeface="Times New Roman" pitchFamily="18" charset="0"/>
                <a:cs typeface="Times New Roman" pitchFamily="18" charset="0"/>
              </a:rPr>
              <a:t> S. </a:t>
            </a:r>
            <a:r>
              <a:rPr lang="en-US" dirty="0" err="1">
                <a:latin typeface="Times New Roman" pitchFamily="18" charset="0"/>
                <a:cs typeface="Times New Roman" pitchFamily="18" charset="0"/>
              </a:rPr>
              <a:t>Suh</a:t>
            </a:r>
            <a:r>
              <a:rPr lang="en-US" dirty="0">
                <a:latin typeface="Times New Roman" pitchFamily="18" charset="0"/>
                <a:cs typeface="Times New Roman" pitchFamily="18" charset="0"/>
              </a:rPr>
              <a:t>, S. Park, Y. </a:t>
            </a:r>
            <a:r>
              <a:rPr lang="en-US" dirty="0" err="1">
                <a:latin typeface="Times New Roman" pitchFamily="18" charset="0"/>
                <a:cs typeface="Times New Roman" pitchFamily="18" charset="0"/>
              </a:rPr>
              <a:t>Jeong</a:t>
            </a:r>
            <a:r>
              <a:rPr lang="en-US" dirty="0">
                <a:latin typeface="Times New Roman" pitchFamily="18" charset="0"/>
                <a:cs typeface="Times New Roman" pitchFamily="18" charset="0"/>
              </a:rPr>
              <a:t>, and T. Lee, “Designing </a:t>
            </a:r>
            <a:r>
              <a:rPr lang="en-US" dirty="0" smtClean="0">
                <a:latin typeface="Times New Roman" pitchFamily="18" charset="0"/>
                <a:cs typeface="Times New Roman" pitchFamily="18" charset="0"/>
              </a:rPr>
              <a:t>acoustic scene </a:t>
            </a:r>
            <a:r>
              <a:rPr lang="en-US" dirty="0">
                <a:latin typeface="Times New Roman" pitchFamily="18" charset="0"/>
                <a:cs typeface="Times New Roman" pitchFamily="18" charset="0"/>
              </a:rPr>
              <a:t>classification models with CNN variants,” </a:t>
            </a:r>
            <a:r>
              <a:rPr lang="en-US" dirty="0" smtClean="0">
                <a:latin typeface="Times New Roman" pitchFamily="18" charset="0"/>
                <a:cs typeface="Times New Roman" pitchFamily="18" charset="0"/>
              </a:rPr>
              <a:t>DCASE2020Challenge</a:t>
            </a:r>
            <a:r>
              <a:rPr lang="en-US" dirty="0">
                <a:latin typeface="Times New Roman" pitchFamily="18" charset="0"/>
                <a:cs typeface="Times New Roman" pitchFamily="18" charset="0"/>
              </a:rPr>
              <a:t>, Tech. Rep., June 2020.</a:t>
            </a:r>
            <a:endParaRPr lang="en-US" dirty="0" smtClean="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a:t>
            </a:r>
            <a:r>
              <a:rPr lang="en-US" sz="2000" dirty="0" smtClean="0">
                <a:latin typeface="Times New Roman" panose="02020603050405020304" pitchFamily="18" charset="0"/>
                <a:cs typeface="Times New Roman" panose="02020603050405020304" pitchFamily="18" charset="0"/>
              </a:rPr>
              <a:t>review</a:t>
            </a:r>
          </a:p>
          <a:p>
            <a:r>
              <a:rPr lang="en-US" sz="2000" dirty="0" smtClean="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r>
              <a:rPr lang="en-US" sz="2000" dirty="0">
                <a:latin typeface="Times New Roman" panose="02020603050405020304" pitchFamily="18" charset="0"/>
                <a:cs typeface="Times New Roman" panose="02020603050405020304" pitchFamily="18" charset="0"/>
              </a:rPr>
              <a:t>o</a:t>
            </a:r>
            <a:r>
              <a:rPr lang="en-US" sz="2000" dirty="0" smtClean="0">
                <a:latin typeface="Times New Roman" panose="02020603050405020304" pitchFamily="18" charset="0"/>
                <a:cs typeface="Times New Roman" panose="02020603050405020304" pitchFamily="18" charset="0"/>
              </a:rPr>
              <a:t>f Existing Method</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dvantages of Proposed  </a:t>
            </a:r>
            <a:r>
              <a:rPr lang="en-US" sz="2000" dirty="0">
                <a:latin typeface="Times New Roman" panose="02020603050405020304" pitchFamily="18" charset="0"/>
                <a:cs typeface="Times New Roman" panose="02020603050405020304" pitchFamily="18" charset="0"/>
              </a:rPr>
              <a:t>Method </a:t>
            </a:r>
            <a:r>
              <a:rPr lang="en-US" sz="2000" dirty="0">
                <a:latin typeface="Times New Roman" panose="02020603050405020304" pitchFamily="18" charset="0"/>
                <a:cs typeface="Times New Roman" panose="02020603050405020304" pitchFamily="18" charset="0"/>
              </a:rPr>
              <a:t>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a:bodyPr>
          <a:lstStyle/>
          <a:p>
            <a:pPr marL="0" indent="0" algn="just">
              <a:lnSpc>
                <a:spcPct val="170000"/>
              </a:lnSpc>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challenge was a continuation of the previous years', but the low-complexity requirements were amended to allow for a maximum of 128 K parameters, including any zero-valued ones, and a maximum of 30 million multiply-accumulate operations during inference time. A convolutional neural network used in the given baseline system uses post-training parameter quantization, yielding 46.5 K parameters and 29.23 million multiply-and-accumulate operations (MMACs). On the evaluation data, it performed with a 44.2% accuracy and 1.532 log-</a:t>
            </a:r>
            <a:r>
              <a:rPr lang="en-US" sz="2000" dirty="0" err="1">
                <a:latin typeface="Times New Roman" pitchFamily="18" charset="0"/>
                <a:cs typeface="Times New Roman" pitchFamily="18" charset="0"/>
              </a:rPr>
              <a:t>loss.Comparatively</a:t>
            </a:r>
            <a:r>
              <a:rPr lang="en-US" sz="2000" dirty="0">
                <a:latin typeface="Times New Roman" pitchFamily="18" charset="0"/>
                <a:cs typeface="Times New Roman" pitchFamily="18" charset="0"/>
              </a:rPr>
              <a:t>, the winning system in the competition, which had 121 K parameters and 28 MMACs, had an accuracy of 59.6% and a log loss of 1.091. 48 entries were submitted to the task by 19 different teams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0840629" cy="5264728"/>
          </a:xfrm>
        </p:spPr>
        <p:txBody>
          <a:bodyPr>
            <a:normAutofit fontScale="92500" lnSpcReduction="20000"/>
          </a:bodyPr>
          <a:lstStyle/>
          <a:p>
            <a:pPr marL="0" indent="0" algn="just">
              <a:lnSpc>
                <a:spcPct val="160000"/>
              </a:lnSpc>
              <a:buNone/>
            </a:pPr>
            <a:r>
              <a:rPr lang="en-US" sz="2000" dirty="0">
                <a:latin typeface="Times New Roman" pitchFamily="18" charset="0"/>
                <a:cs typeface="Times New Roman" pitchFamily="18" charset="0"/>
              </a:rPr>
              <a:t>Classifying a brief audio clip into one of a preset set of classes that corresponds to the situation in which the audio was captured is the task of acoustic scene classification . Since the beginning of the DCASE Challenge, the challenge has been one of the key subjects, and it has evolved from the original setup to incorporate several new issues, such as multiple devices and low-complexity conditions . By specifying the low-complexity limitations, such as the limited number of parameters and the maximum number of operations permitted at inference time, typical of contemporary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devices, the current configuration moves closer to </a:t>
            </a:r>
            <a:r>
              <a:rPr lang="en-US" sz="2000" dirty="0" smtClean="0">
                <a:latin typeface="Times New Roman" pitchFamily="18" charset="0"/>
                <a:cs typeface="Times New Roman" pitchFamily="18" charset="0"/>
              </a:rPr>
              <a:t>real-world </a:t>
            </a:r>
            <a:r>
              <a:rPr lang="en-US" sz="2000" dirty="0">
                <a:latin typeface="Times New Roman" pitchFamily="18" charset="0"/>
                <a:cs typeface="Times New Roman" pitchFamily="18" charset="0"/>
              </a:rPr>
              <a:t>applicability (or microcontrollers). For real-world applications, a classification method for </a:t>
            </a:r>
            <a:r>
              <a:rPr lang="en-US" sz="2000" dirty="0" smtClean="0">
                <a:latin typeface="Times New Roman" pitchFamily="18" charset="0"/>
                <a:cs typeface="Times New Roman" pitchFamily="18" charset="0"/>
              </a:rPr>
              <a:t>acoustic </a:t>
            </a:r>
            <a:r>
              <a:rPr lang="en-US" sz="2000" dirty="0">
                <a:latin typeface="Times New Roman" pitchFamily="18" charset="0"/>
                <a:cs typeface="Times New Roman" pitchFamily="18" charset="0"/>
              </a:rPr>
              <a:t>scenes is expected to work in very diverse conditions, </a:t>
            </a:r>
            <a:r>
              <a:rPr lang="en-US" sz="2000" dirty="0" smtClean="0">
                <a:latin typeface="Times New Roman" pitchFamily="18" charset="0"/>
                <a:cs typeface="Times New Roman" pitchFamily="18" charset="0"/>
              </a:rPr>
              <a:t>including audio </a:t>
            </a:r>
            <a:r>
              <a:rPr lang="en-US" sz="2000" dirty="0">
                <a:latin typeface="Times New Roman" pitchFamily="18" charset="0"/>
                <a:cs typeface="Times New Roman" pitchFamily="18" charset="0"/>
              </a:rPr>
              <a:t>captured with different devices and as short as possible </a:t>
            </a:r>
            <a:r>
              <a:rPr lang="en-US" sz="2000" dirty="0" smtClean="0">
                <a:latin typeface="Times New Roman" pitchFamily="18" charset="0"/>
                <a:cs typeface="Times New Roman" pitchFamily="18" charset="0"/>
              </a:rPr>
              <a:t>in</a:t>
            </a:r>
            <a:r>
              <a:rPr lang="en-US" sz="2000" dirty="0">
                <a:latin typeface="Times New Roman" pitchFamily="18" charset="0"/>
                <a:cs typeface="Times New Roman" pitchFamily="18" charset="0"/>
              </a:rPr>
              <a:t>f</a:t>
            </a:r>
            <a:r>
              <a:rPr lang="en-US" sz="2000" dirty="0" smtClean="0">
                <a:latin typeface="Times New Roman" pitchFamily="18" charset="0"/>
                <a:cs typeface="Times New Roman" pitchFamily="18" charset="0"/>
              </a:rPr>
              <a:t>erence </a:t>
            </a:r>
            <a:r>
              <a:rPr lang="en-US" sz="2000" dirty="0">
                <a:latin typeface="Times New Roman" pitchFamily="18" charset="0"/>
                <a:cs typeface="Times New Roman" pitchFamily="18" charset="0"/>
              </a:rPr>
              <a:t>time. The first task on low-complexity acoustic scene </a:t>
            </a:r>
            <a:r>
              <a:rPr lang="en-US" sz="2000" dirty="0" smtClean="0">
                <a:latin typeface="Times New Roman" pitchFamily="18" charset="0"/>
                <a:cs typeface="Times New Roman" pitchFamily="18" charset="0"/>
              </a:rPr>
              <a:t>classification </a:t>
            </a:r>
            <a:r>
              <a:rPr lang="en-US" sz="2000" dirty="0">
                <a:latin typeface="Times New Roman" pitchFamily="18" charset="0"/>
                <a:cs typeface="Times New Roman" pitchFamily="18" charset="0"/>
              </a:rPr>
              <a:t>was defined in 2020 for only three classes and a </a:t>
            </a:r>
            <a:r>
              <a:rPr lang="en-US" sz="2000" dirty="0" smtClean="0">
                <a:latin typeface="Times New Roman" pitchFamily="18" charset="0"/>
                <a:cs typeface="Times New Roman" pitchFamily="18" charset="0"/>
              </a:rPr>
              <a:t>single device , </a:t>
            </a:r>
            <a:r>
              <a:rPr lang="en-US" sz="2000" dirty="0">
                <a:latin typeface="Times New Roman" pitchFamily="18" charset="0"/>
                <a:cs typeface="Times New Roman" pitchFamily="18" charset="0"/>
              </a:rPr>
              <a:t>for which many submissions obtained very high </a:t>
            </a:r>
            <a:r>
              <a:rPr lang="en-US" sz="2000" dirty="0" smtClean="0">
                <a:latin typeface="Times New Roman" pitchFamily="18" charset="0"/>
                <a:cs typeface="Times New Roman" pitchFamily="18" charset="0"/>
              </a:rPr>
              <a:t>performance</a:t>
            </a:r>
            <a:r>
              <a:rPr lang="en-US" sz="2000" dirty="0">
                <a:latin typeface="Times New Roman" pitchFamily="18" charset="0"/>
                <a:cs typeface="Times New Roman" pitchFamily="18" charset="0"/>
              </a:rPr>
              <a:t>. The solutions most commonly imposed restrictions on </a:t>
            </a:r>
            <a:r>
              <a:rPr lang="en-US" sz="2000" dirty="0" smtClean="0">
                <a:latin typeface="Times New Roman" pitchFamily="18" charset="0"/>
                <a:cs typeface="Times New Roman" pitchFamily="18" charset="0"/>
              </a:rPr>
              <a:t>the model </a:t>
            </a:r>
            <a:r>
              <a:rPr lang="en-US" sz="2000" dirty="0">
                <a:latin typeface="Times New Roman" pitchFamily="18" charset="0"/>
                <a:cs typeface="Times New Roman" pitchFamily="18" charset="0"/>
              </a:rPr>
              <a:t>architectures, using slim models and depth-wise </a:t>
            </a:r>
            <a:r>
              <a:rPr lang="en-US" sz="2000" dirty="0" smtClean="0">
                <a:latin typeface="Times New Roman" pitchFamily="18" charset="0"/>
                <a:cs typeface="Times New Roman" pitchFamily="18" charset="0"/>
              </a:rPr>
              <a:t>separable CNNs</a:t>
            </a:r>
            <a:endParaRPr lang="en-US" sz="2000" dirty="0" smtClean="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0153246"/>
              </p:ext>
            </p:extLst>
          </p:nvPr>
        </p:nvGraphicFramePr>
        <p:xfrm>
          <a:off x="1058536" y="1229918"/>
          <a:ext cx="10877630" cy="5321007"/>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189631">
                  <a:extLst>
                    <a:ext uri="{9D8B030D-6E8A-4147-A177-3AD203B41FA5}">
                      <a16:colId xmlns:a16="http://schemas.microsoft.com/office/drawing/2014/main" xmlns="" val="20001"/>
                    </a:ext>
                  </a:extLst>
                </a:gridCol>
                <a:gridCol w="2606722">
                  <a:extLst>
                    <a:ext uri="{9D8B030D-6E8A-4147-A177-3AD203B41FA5}">
                      <a16:colId xmlns:a16="http://schemas.microsoft.com/office/drawing/2014/main" xmlns="" val="20002"/>
                    </a:ext>
                  </a:extLst>
                </a:gridCol>
                <a:gridCol w="3289111">
                  <a:extLst>
                    <a:ext uri="{9D8B030D-6E8A-4147-A177-3AD203B41FA5}">
                      <a16:colId xmlns:a16="http://schemas.microsoft.com/office/drawing/2014/main" xmlns="" val="20003"/>
                    </a:ext>
                  </a:extLst>
                </a:gridCol>
                <a:gridCol w="2123426">
                  <a:extLst>
                    <a:ext uri="{9D8B030D-6E8A-4147-A177-3AD203B41FA5}">
                      <a16:colId xmlns:a16="http://schemas.microsoft.com/office/drawing/2014/main" xmlns="" val="20004"/>
                    </a:ext>
                  </a:extLst>
                </a:gridCol>
              </a:tblGrid>
              <a:tr h="287054">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Authors</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99606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s-ES" sz="1400" kern="1200" dirty="0" smtClean="0">
                          <a:solidFill>
                            <a:schemeClr val="tx1"/>
                          </a:solidFill>
                          <a:effectLst/>
                          <a:latin typeface="Times New Roman" pitchFamily="18" charset="0"/>
                          <a:ea typeface="+mn-ea"/>
                          <a:cs typeface="Times New Roman" pitchFamily="18" charset="0"/>
                        </a:rPr>
                        <a:t> 2017, pp. 131–135.</a:t>
                      </a:r>
                      <a:endParaRPr lang="es-ES"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nn-NO" sz="1400" dirty="0" smtClean="0">
                          <a:latin typeface="Times New Roman" pitchFamily="18" charset="0"/>
                          <a:cs typeface="Times New Roman" pitchFamily="18" charset="0"/>
                        </a:rPr>
                        <a:t> </a:t>
                      </a:r>
                      <a:r>
                        <a:rPr lang="nn-NO" sz="1400" dirty="0" smtClean="0">
                          <a:latin typeface="Times New Roman" pitchFamily="18" charset="0"/>
                          <a:cs typeface="Times New Roman" pitchFamily="18" charset="0"/>
                        </a:rPr>
                        <a:t>S. Hershey, S. Chaudhuri, D. P. W. Ellis, J. F. Gemmeke,</a:t>
                      </a:r>
                    </a:p>
                    <a:p>
                      <a:pPr marL="0" algn="ctr" defTabSz="457200" rtl="0" eaLnBrk="1" latinLnBrk="0" hangingPunct="1"/>
                      <a:r>
                        <a:rPr lang="nn-NO" sz="1400" dirty="0" smtClean="0">
                          <a:latin typeface="Times New Roman" pitchFamily="18" charset="0"/>
                          <a:cs typeface="Times New Roman" pitchFamily="18" charset="0"/>
                        </a:rPr>
                        <a:t>A. Jansen, R. C. Moore, M. Plakal, D. Platt, R. A. Saurous,</a:t>
                      </a:r>
                    </a:p>
                    <a:p>
                      <a:pPr marL="0" algn="ctr" defTabSz="457200" rtl="0" eaLnBrk="1" latinLnBrk="0" hangingPunct="1"/>
                      <a:r>
                        <a:rPr lang="nn-NO" sz="1400" dirty="0" smtClean="0">
                          <a:latin typeface="Times New Roman" pitchFamily="18" charset="0"/>
                          <a:cs typeface="Times New Roman" pitchFamily="18" charset="0"/>
                        </a:rPr>
                        <a:t>B. Seybold, M. Slaney, R. J. Weiss, and K. Wilson</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“CNN architectures for large-scale audio classification,”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International Conference on Acoustics, Speech and Signal</a:t>
                      </a:r>
                    </a:p>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Times New Roman" pitchFamily="18" charset="0"/>
                          <a:ea typeface="+mn-ea"/>
                          <a:cs typeface="Times New Roman" pitchFamily="18" charset="0"/>
                        </a:rPr>
                        <a:t>Processing (ICASSP)</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1152071">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May 2019, pp. 3852–3856.</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 J. Cramer, H.-H. Wu, J. </a:t>
                      </a:r>
                      <a:r>
                        <a:rPr lang="en-US" sz="1400" kern="1200" dirty="0" err="1" smtClean="0">
                          <a:solidFill>
                            <a:schemeClr val="tx1"/>
                          </a:solidFill>
                          <a:effectLst/>
                          <a:latin typeface="Times New Roman" pitchFamily="18" charset="0"/>
                          <a:ea typeface="+mn-ea"/>
                          <a:cs typeface="Times New Roman" pitchFamily="18" charset="0"/>
                        </a:rPr>
                        <a:t>Salamon</a:t>
                      </a:r>
                      <a:r>
                        <a:rPr lang="en-US" sz="1400" kern="1200" dirty="0" smtClean="0">
                          <a:solidFill>
                            <a:schemeClr val="tx1"/>
                          </a:solidFill>
                          <a:effectLst/>
                          <a:latin typeface="Times New Roman" pitchFamily="18" charset="0"/>
                          <a:ea typeface="+mn-ea"/>
                          <a:cs typeface="Times New Roman" pitchFamily="18" charset="0"/>
                        </a:rPr>
                        <a:t>, and J. P. Bello,</a:t>
                      </a:r>
                      <a:endParaRPr lang="en-US"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“Look, listen</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and learn more: Design choices for deep audio </a:t>
                      </a:r>
                      <a:r>
                        <a:rPr lang="en-US" sz="1400" kern="1200" dirty="0" err="1" smtClean="0">
                          <a:solidFill>
                            <a:schemeClr val="tx1"/>
                          </a:solidFill>
                          <a:effectLst/>
                          <a:latin typeface="Times New Roman" pitchFamily="18" charset="0"/>
                          <a:ea typeface="+mn-ea"/>
                          <a:cs typeface="Times New Roman" pitchFamily="18" charset="0"/>
                        </a:rPr>
                        <a:t>embeddings</a:t>
                      </a:r>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in IEEE Int. Conf. on Acoustics, Speech and Signal Processing</a:t>
                      </a:r>
                    </a:p>
                    <a:p>
                      <a:pPr algn="ctr"/>
                      <a:r>
                        <a:rPr lang="en-US" sz="1400" kern="1200" dirty="0" smtClean="0">
                          <a:solidFill>
                            <a:schemeClr val="tx1"/>
                          </a:solidFill>
                          <a:effectLst/>
                          <a:latin typeface="Times New Roman" pitchFamily="18" charset="0"/>
                          <a:ea typeface="+mn-ea"/>
                          <a:cs typeface="Times New Roman" pitchFamily="18" charset="0"/>
                        </a:rPr>
                        <a:t>(ICASSP)</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2"/>
                  </a:ext>
                </a:extLst>
              </a:tr>
              <a:tr h="936691">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May</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2019, pp. 877–884</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S. </a:t>
                      </a:r>
                      <a:r>
                        <a:rPr lang="en-US" sz="1400" kern="1200" dirty="0" err="1" smtClean="0">
                          <a:solidFill>
                            <a:schemeClr val="tx1"/>
                          </a:solidFill>
                          <a:effectLst/>
                          <a:latin typeface="Times New Roman" pitchFamily="18" charset="0"/>
                          <a:ea typeface="+mn-ea"/>
                          <a:cs typeface="Times New Roman" pitchFamily="18" charset="0"/>
                        </a:rPr>
                        <a:t>Kumari</a:t>
                      </a:r>
                      <a:r>
                        <a:rPr lang="en-US" sz="1400" kern="1200" dirty="0" smtClean="0">
                          <a:solidFill>
                            <a:schemeClr val="tx1"/>
                          </a:solidFill>
                          <a:effectLst/>
                          <a:latin typeface="Times New Roman" pitchFamily="18" charset="0"/>
                          <a:ea typeface="+mn-ea"/>
                          <a:cs typeface="Times New Roman" pitchFamily="18" charset="0"/>
                        </a:rPr>
                        <a:t>, D. Roy, M. Cartwright, J. P. Bello, and A. Arora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“EdgeL3: Compressing L3-net for mote scale urban noise</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monitoring,”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in 2019 IEEE International Parallel and </a:t>
                      </a:r>
                      <a:r>
                        <a:rPr lang="en-US" sz="1400" kern="1200" dirty="0" err="1" smtClean="0">
                          <a:solidFill>
                            <a:schemeClr val="tx1"/>
                          </a:solidFill>
                          <a:effectLst/>
                          <a:latin typeface="Times New Roman" pitchFamily="18" charset="0"/>
                          <a:ea typeface="+mn-ea"/>
                          <a:cs typeface="Times New Roman" pitchFamily="18" charset="0"/>
                        </a:rPr>
                        <a:t>Distributed</a:t>
                      </a:r>
                      <a:r>
                        <a:rPr lang="en-US" sz="1400" kern="1200" dirty="0" smtClean="0">
                          <a:solidFill>
                            <a:schemeClr val="tx1"/>
                          </a:solidFill>
                          <a:effectLst/>
                          <a:latin typeface="Times New Roman" pitchFamily="18" charset="0"/>
                          <a:ea typeface="+mn-ea"/>
                          <a:cs typeface="Times New Roman" pitchFamily="18" charset="0"/>
                        </a:rPr>
                        <a:t> Processing Symposium Workshops (IPDPSW),</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3"/>
                  </a:ext>
                </a:extLst>
              </a:tr>
              <a:tr h="747443">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vol. 29,</a:t>
                      </a:r>
                    </a:p>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pp. 1987–2000, 2021.</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fi-FI" sz="1400" kern="1200" dirty="0" smtClean="0">
                          <a:solidFill>
                            <a:schemeClr val="tx1"/>
                          </a:solidFill>
                          <a:effectLst/>
                          <a:latin typeface="Times New Roman" pitchFamily="18" charset="0"/>
                          <a:ea typeface="+mn-ea"/>
                          <a:cs typeface="Times New Roman" pitchFamily="18" charset="0"/>
                        </a:rPr>
                        <a:t>K. Koutini, H. Eghbal-zadeh, and G. Widmer</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“Receptive field</a:t>
                      </a:r>
                    </a:p>
                    <a:p>
                      <a:pPr algn="ctr"/>
                      <a:r>
                        <a:rPr lang="en-US" sz="1400" kern="1200" dirty="0" smtClean="0">
                          <a:solidFill>
                            <a:schemeClr val="tx1"/>
                          </a:solidFill>
                          <a:effectLst/>
                          <a:latin typeface="Times New Roman" pitchFamily="18" charset="0"/>
                          <a:ea typeface="+mn-ea"/>
                          <a:cs typeface="Times New Roman" pitchFamily="18" charset="0"/>
                        </a:rPr>
                        <a:t>regularization techniques for audio classification and tagging</a:t>
                      </a:r>
                    </a:p>
                    <a:p>
                      <a:pPr algn="ctr"/>
                      <a:r>
                        <a:rPr lang="en-US" sz="1400" kern="1200" dirty="0" smtClean="0">
                          <a:solidFill>
                            <a:schemeClr val="tx1"/>
                          </a:solidFill>
                          <a:effectLst/>
                          <a:latin typeface="Times New Roman" pitchFamily="18" charset="0"/>
                          <a:ea typeface="+mn-ea"/>
                          <a:cs typeface="Times New Roman" pitchFamily="18" charset="0"/>
                        </a:rPr>
                        <a:t>with deep convolutional neural networks,”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IEEE/ACM Transactions on Audio, Speech, and Language Processing</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xmlns="" val="10004"/>
                  </a:ext>
                </a:extLst>
              </a:tr>
              <a:tr h="60277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 </a:t>
                      </a:r>
                      <a:r>
                        <a:rPr lang="en-IN" sz="1400" kern="1200" dirty="0" smtClean="0">
                          <a:solidFill>
                            <a:schemeClr val="tx1"/>
                          </a:solidFill>
                          <a:effectLst/>
                          <a:latin typeface="Times New Roman" pitchFamily="18" charset="0"/>
                          <a:ea typeface="+mn-ea"/>
                          <a:cs typeface="Times New Roman" pitchFamily="18" charset="0"/>
                        </a:rPr>
                        <a:t>Tech.</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Rep., June 2021</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smtClean="0">
                          <a:solidFill>
                            <a:schemeClr val="tx1"/>
                          </a:solidFill>
                          <a:effectLst/>
                          <a:latin typeface="Times New Roman" pitchFamily="18" charset="0"/>
                          <a:ea typeface="+mn-ea"/>
                          <a:cs typeface="Times New Roman" pitchFamily="18" charset="0"/>
                        </a:rPr>
                        <a:t> L. Pham, A. Schindler, H. Tang, and T. Hoang,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“DCASE 2021</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task 1A: Technique report,”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baseline="0" dirty="0" smtClean="0">
                          <a:latin typeface="Times New Roman" pitchFamily="18" charset="0"/>
                          <a:cs typeface="Times New Roman" pitchFamily="18" charset="0"/>
                        </a:rPr>
                        <a:t>DCASE2021 Challenge</a:t>
                      </a:r>
                      <a:endParaRPr lang="en-US" sz="1400" baseline="0" dirty="0" smtClean="0">
                        <a:latin typeface="Times New Roman" pitchFamily="18" charset="0"/>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smtClean="0">
                <a:latin typeface="Times New Roman" panose="02020603050405020304" pitchFamily="18" charset="0"/>
                <a:cs typeface="Times New Roman" panose="02020603050405020304" pitchFamily="18" charset="0"/>
              </a:rPr>
              <a:t>Existing Method:</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264555"/>
            <a:ext cx="10326976" cy="5326555"/>
          </a:xfrm>
        </p:spPr>
        <p:txBody>
          <a:bodyPr>
            <a:normAutofit/>
          </a:bodyPr>
          <a:lstStyle/>
          <a:p>
            <a:pPr marL="0" indent="0" algn="just">
              <a:lnSpc>
                <a:spcPct val="150000"/>
              </a:lnSpc>
              <a:buNone/>
            </a:pPr>
            <a:r>
              <a:rPr lang="en-US" dirty="0">
                <a:latin typeface="Times New Roman" pitchFamily="18" charset="0"/>
                <a:cs typeface="Times New Roman" pitchFamily="18" charset="0"/>
              </a:rPr>
              <a:t>This paper presents the details of Task 1A Acoustic Scene Classification in the DCASE 2021 Challenge. The task targeted development of low-complexity solutions with good generalization properties. The provided baseline system is based on a CNN architecture and post-training quantization of parameters. The system is trained using all the available training data, without any specific technique for handling device mismatch, and obtains an overall accuracy of 47.7%, with a log loss of 1.473. The task received 99 submissions from 30 teams, and most of the submitted systems outperformed the baseline. The most used techniques among the submissions were residual networks and weight quantization, with the top systems reaching over 70% accuracy, and log loss under 0.8. The acoustic scene classification task remained a popular task in the challenge, despite the increasing difficulty of the </a:t>
            </a:r>
            <a:r>
              <a:rPr lang="en-US" dirty="0" smtClean="0">
                <a:latin typeface="Times New Roman" pitchFamily="18" charset="0"/>
                <a:cs typeface="Times New Roman" pitchFamily="18" charset="0"/>
              </a:rPr>
              <a:t>setup.</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86267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the Existing Method:</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a:latin typeface="Times New Roman" pitchFamily="18" charset="0"/>
                <a:cs typeface="Times New Roman" pitchFamily="18" charset="0"/>
              </a:rPr>
              <a:t>The speech Quality might be degraded</a:t>
            </a:r>
          </a:p>
          <a:p>
            <a:pPr>
              <a:lnSpc>
                <a:spcPct val="130000"/>
              </a:lnSpc>
              <a:buFont typeface="Wingdings" pitchFamily="2" charset="2"/>
              <a:buChar char="§"/>
            </a:pPr>
            <a:r>
              <a:rPr lang="en-US" sz="2100" dirty="0" smtClean="0">
                <a:latin typeface="Times New Roman" pitchFamily="18" charset="0"/>
                <a:cs typeface="Times New Roman" pitchFamily="18" charset="0"/>
              </a:rPr>
              <a:t>No robust Environment</a:t>
            </a:r>
          </a:p>
          <a:p>
            <a:pPr>
              <a:lnSpc>
                <a:spcPct val="130000"/>
              </a:lnSpc>
              <a:buFont typeface="Wingdings" pitchFamily="2" charset="2"/>
              <a:buChar char="§"/>
            </a:pPr>
            <a:r>
              <a:rPr lang="en-US" sz="2100" dirty="0">
                <a:latin typeface="Times New Roman" pitchFamily="18" charset="0"/>
                <a:cs typeface="Times New Roman" pitchFamily="18" charset="0"/>
              </a:rPr>
              <a:t>F</a:t>
            </a:r>
            <a:r>
              <a:rPr lang="en-US" sz="2100" dirty="0" smtClean="0">
                <a:latin typeface="Times New Roman" pitchFamily="18" charset="0"/>
                <a:cs typeface="Times New Roman" pitchFamily="18" charset="0"/>
              </a:rPr>
              <a:t>ail </a:t>
            </a:r>
            <a:r>
              <a:rPr lang="en-US" sz="2100" dirty="0">
                <a:latin typeface="Times New Roman" pitchFamily="18" charset="0"/>
                <a:cs typeface="Times New Roman" pitchFamily="18" charset="0"/>
              </a:rPr>
              <a:t>to encode the position and orientation of </a:t>
            </a:r>
            <a:r>
              <a:rPr lang="en-US" sz="2100" dirty="0" smtClean="0">
                <a:latin typeface="Times New Roman" pitchFamily="18" charset="0"/>
                <a:cs typeface="Times New Roman" pitchFamily="18" charset="0"/>
              </a:rPr>
              <a:t>objects</a:t>
            </a:r>
          </a:p>
          <a:p>
            <a:pPr>
              <a:lnSpc>
                <a:spcPct val="130000"/>
              </a:lnSpc>
              <a:buFont typeface="Wingdings" pitchFamily="2" charset="2"/>
              <a:buChar char="§"/>
            </a:pPr>
            <a:r>
              <a:rPr lang="en-US" sz="2100" dirty="0" smtClean="0">
                <a:latin typeface="Times New Roman" pitchFamily="18" charset="0"/>
                <a:cs typeface="Times New Roman" pitchFamily="18" charset="0"/>
              </a:rPr>
              <a:t>Poor interpretability</a:t>
            </a:r>
          </a:p>
          <a:p>
            <a:pPr marL="0" indent="0">
              <a:lnSpc>
                <a:spcPct val="130000"/>
              </a:lnSpc>
              <a:buNone/>
            </a:pPr>
            <a:endParaRPr lang="en-IN" dirty="0"/>
          </a:p>
        </p:txBody>
      </p:sp>
    </p:spTree>
    <p:extLst>
      <p:ext uri="{BB962C8B-B14F-4D97-AF65-F5344CB8AC3E}">
        <p14:creationId xmlns:p14="http://schemas.microsoft.com/office/powerpoint/2010/main" val="265205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264555"/>
            <a:ext cx="10326976" cy="5326555"/>
          </a:xfrm>
        </p:spPr>
        <p:txBody>
          <a:bodyPr>
            <a:normAutofit/>
          </a:bodyPr>
          <a:lstStyle/>
          <a:p>
            <a:pPr marL="0" indent="0" algn="just">
              <a:lnSpc>
                <a:spcPct val="150000"/>
              </a:lnSpc>
              <a:buNone/>
            </a:pPr>
            <a:r>
              <a:rPr lang="en-US" sz="3600" dirty="0" smtClean="0">
                <a:latin typeface="Times New Roman" pitchFamily="18" charset="0"/>
                <a:cs typeface="Times New Roman" pitchFamily="18" charset="0"/>
              </a:rPr>
              <a:t> </a:t>
            </a:r>
            <a:r>
              <a:rPr lang="en-US" dirty="0">
                <a:latin typeface="Times New Roman" pitchFamily="18" charset="0"/>
                <a:cs typeface="Times New Roman" pitchFamily="18" charset="0"/>
              </a:rPr>
              <a:t>The baseline system is based on a convolutional neural network and has the same architecture as the </a:t>
            </a:r>
            <a:r>
              <a:rPr lang="en-US" dirty="0" smtClean="0">
                <a:latin typeface="Times New Roman" pitchFamily="18" charset="0"/>
                <a:cs typeface="Times New Roman" pitchFamily="18" charset="0"/>
              </a:rPr>
              <a:t>2021 system </a:t>
            </a:r>
            <a:r>
              <a:rPr lang="en-US" dirty="0">
                <a:latin typeface="Times New Roman" pitchFamily="18" charset="0"/>
                <a:cs typeface="Times New Roman" pitchFamily="18" charset="0"/>
              </a:rPr>
              <a:t>(CNN). Three CNN layers, one fully linked layer, and a </a:t>
            </a:r>
            <a:r>
              <a:rPr lang="en-US" dirty="0" err="1">
                <a:latin typeface="Times New Roman" pitchFamily="18" charset="0"/>
                <a:cs typeface="Times New Roman" pitchFamily="18" charset="0"/>
              </a:rPr>
              <a:t>softmax</a:t>
            </a:r>
            <a:r>
              <a:rPr lang="en-US" dirty="0">
                <a:latin typeface="Times New Roman" pitchFamily="18" charset="0"/>
                <a:cs typeface="Times New Roman" pitchFamily="18" charset="0"/>
              </a:rPr>
              <a:t> layer make up the system. The model is trained using a 16-batch size over 200 epochs. The code2 includes comprehensive model and parameter information. The feature extraction step adopts a conventional methodology, extracting log </a:t>
            </a:r>
            <a:r>
              <a:rPr lang="en-US" dirty="0" err="1">
                <a:latin typeface="Times New Roman" pitchFamily="18" charset="0"/>
                <a:cs typeface="Times New Roman" pitchFamily="18" charset="0"/>
              </a:rPr>
              <a:t>mel</a:t>
            </a:r>
            <a:r>
              <a:rPr lang="en-US" dirty="0">
                <a:latin typeface="Times New Roman" pitchFamily="18" charset="0"/>
                <a:cs typeface="Times New Roman" pitchFamily="18" charset="0"/>
              </a:rPr>
              <a:t>-band energies with a hop size of 50% every 40 </a:t>
            </a:r>
            <a:r>
              <a:rPr lang="en-US" dirty="0" err="1">
                <a:latin typeface="Times New Roman" pitchFamily="18" charset="0"/>
                <a:cs typeface="Times New Roman" pitchFamily="18" charset="0"/>
              </a:rPr>
              <a:t>ms.</a:t>
            </a:r>
            <a:r>
              <a:rPr lang="en-US" dirty="0">
                <a:latin typeface="Times New Roman" pitchFamily="18" charset="0"/>
                <a:cs typeface="Times New Roman" pitchFamily="18" charset="0"/>
              </a:rPr>
              <a:t> As a result, each audio file of one second has an input shape of 40 51. To simplify the model, post-training quantization to </a:t>
            </a:r>
            <a:r>
              <a:rPr lang="en-US" dirty="0" smtClean="0">
                <a:latin typeface="Times New Roman" pitchFamily="18" charset="0"/>
                <a:cs typeface="Times New Roman" pitchFamily="18" charset="0"/>
              </a:rPr>
              <a:t>8 </a:t>
            </a:r>
            <a:r>
              <a:rPr lang="en-US" dirty="0">
                <a:latin typeface="Times New Roman" pitchFamily="18" charset="0"/>
                <a:cs typeface="Times New Roman" pitchFamily="18" charset="0"/>
              </a:rPr>
              <a:t>bits is used.. Utilizing </a:t>
            </a:r>
            <a:r>
              <a:rPr lang="en-US" dirty="0" err="1">
                <a:latin typeface="Times New Roman" pitchFamily="18" charset="0"/>
                <a:cs typeface="Times New Roman" pitchFamily="18" charset="0"/>
              </a:rPr>
              <a:t>TFLite</a:t>
            </a:r>
            <a:r>
              <a:rPr lang="en-US" dirty="0">
                <a:latin typeface="Times New Roman" pitchFamily="18" charset="0"/>
                <a:cs typeface="Times New Roman" pitchFamily="18" charset="0"/>
              </a:rPr>
              <a:t> from </a:t>
            </a:r>
            <a:r>
              <a:rPr lang="en-US" dirty="0" err="1">
                <a:latin typeface="Times New Roman" pitchFamily="18" charset="0"/>
                <a:cs typeface="Times New Roman" pitchFamily="18" charset="0"/>
              </a:rPr>
              <a:t>TensorFlow</a:t>
            </a:r>
            <a:r>
              <a:rPr lang="en-US" dirty="0">
                <a:latin typeface="Times New Roman" pitchFamily="18" charset="0"/>
                <a:cs typeface="Times New Roman" pitchFamily="18" charset="0"/>
              </a:rPr>
              <a:t> 2.0 and assigning the weights to the INT8 type, the quantization was carried out after training. There are 46512 total parameters in the baseline system. The baseline system's overall performance based on system complexity data and development </a:t>
            </a:r>
            <a:r>
              <a:rPr lang="en-US" dirty="0" smtClean="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Advantages of Proposed method:</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a:lnSpc>
                <a:spcPct val="130000"/>
              </a:lnSpc>
              <a:buFont typeface="Wingdings" pitchFamily="2" charset="2"/>
              <a:buChar char="§"/>
            </a:pPr>
            <a:r>
              <a:rPr lang="en-US" sz="2100" dirty="0" smtClean="0">
                <a:latin typeface="Times New Roman" pitchFamily="18" charset="0"/>
                <a:cs typeface="Times New Roman" pitchFamily="18" charset="0"/>
              </a:rPr>
              <a:t>Independently process the  single images and thus even stationary objects can be detected</a:t>
            </a:r>
            <a:endParaRPr lang="en-US" sz="2100" dirty="0" smtClean="0">
              <a:latin typeface="Times New Roman" pitchFamily="18" charset="0"/>
              <a:cs typeface="Times New Roman" pitchFamily="18" charset="0"/>
            </a:endParaRPr>
          </a:p>
          <a:p>
            <a:pPr>
              <a:lnSpc>
                <a:spcPct val="130000"/>
              </a:lnSpc>
              <a:buFont typeface="Wingdings" pitchFamily="2" charset="2"/>
              <a:buChar char="§"/>
            </a:pP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Can be used with the moving or Fixed cameras.</a:t>
            </a:r>
            <a:endParaRPr lang="en-US" sz="2100" dirty="0" smtClean="0">
              <a:latin typeface="Times New Roman" pitchFamily="18" charset="0"/>
              <a:cs typeface="Times New Roman" pitchFamily="18" charset="0"/>
            </a:endParaRPr>
          </a:p>
          <a:p>
            <a:pPr>
              <a:lnSpc>
                <a:spcPct val="130000"/>
              </a:lnSpc>
              <a:buFont typeface="Wingdings" pitchFamily="2" charset="2"/>
              <a:buChar char="§"/>
            </a:pPr>
            <a:r>
              <a:rPr lang="en-US" sz="2100" dirty="0" smtClean="0">
                <a:latin typeface="Times New Roman" pitchFamily="18" charset="0"/>
                <a:cs typeface="Times New Roman" pitchFamily="18" charset="0"/>
              </a:rPr>
              <a:t>Fast to train the model</a:t>
            </a:r>
          </a:p>
          <a:p>
            <a:pPr>
              <a:lnSpc>
                <a:spcPct val="130000"/>
              </a:lnSpc>
              <a:buFont typeface="Wingdings" pitchFamily="2" charset="2"/>
              <a:buChar char="§"/>
            </a:pPr>
            <a:r>
              <a:rPr lang="en-US" sz="2100" dirty="0" smtClean="0">
                <a:latin typeface="Times New Roman" pitchFamily="18" charset="0"/>
                <a:cs typeface="Times New Roman" pitchFamily="18" charset="0"/>
              </a:rPr>
              <a:t>Capable to deal with any type of the noise</a:t>
            </a:r>
            <a:endParaRPr lang="en-IN" sz="2100" dirty="0" smtClean="0">
              <a:latin typeface="Times New Roman" pitchFamily="18" charset="0"/>
              <a:cs typeface="Times New Roman"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12295691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3043</TotalTime>
  <Words>1309</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vt:lpstr>
      <vt:lpstr>Disadvantages of the Existing Method:</vt:lpstr>
      <vt:lpstr>Proposed method:</vt:lpstr>
      <vt:lpstr>Advantages of Proposed method:</vt:lpstr>
      <vt:lpstr>PowerPoint Presentation</vt:lpstr>
      <vt:lpstr>Applications:</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313</cp:revision>
  <dcterms:created xsi:type="dcterms:W3CDTF">2020-06-29T09:16:21Z</dcterms:created>
  <dcterms:modified xsi:type="dcterms:W3CDTF">2023-01-18T12:21:08Z</dcterms:modified>
</cp:coreProperties>
</file>