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70" r:id="rId6"/>
    <p:sldId id="260" r:id="rId7"/>
    <p:sldId id="261" r:id="rId8"/>
    <p:sldId id="262" r:id="rId9"/>
    <p:sldId id="263" r:id="rId10"/>
    <p:sldId id="271" r:id="rId11"/>
    <p:sldId id="272" r:id="rId12"/>
    <p:sldId id="264" r:id="rId13"/>
    <p:sldId id="273"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AC967C-58DC-4977-9CAD-ED735BA1AA0B}" type="datetimeFigureOut">
              <a:rPr lang="en-IN" smtClean="0"/>
              <a:t>23-02-2023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3EEFC4-42E9-4313-94EA-3264B54FFF56}" type="slidenum">
              <a:rPr lang="en-IN" smtClean="0"/>
              <a:t>‹#›</a:t>
            </a:fld>
            <a:endParaRPr lang="en-IN"/>
          </a:p>
        </p:txBody>
      </p:sp>
    </p:spTree>
    <p:extLst>
      <p:ext uri="{BB962C8B-B14F-4D97-AF65-F5344CB8AC3E}">
        <p14:creationId xmlns:p14="http://schemas.microsoft.com/office/powerpoint/2010/main" val="343873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3EEFC4-42E9-4313-94EA-3264B54FFF56}" type="slidenum">
              <a:rPr lang="en-IN" smtClean="0"/>
              <a:t>3</a:t>
            </a:fld>
            <a:endParaRPr lang="en-IN"/>
          </a:p>
        </p:txBody>
      </p:sp>
    </p:spTree>
    <p:extLst>
      <p:ext uri="{BB962C8B-B14F-4D97-AF65-F5344CB8AC3E}">
        <p14:creationId xmlns:p14="http://schemas.microsoft.com/office/powerpoint/2010/main" val="112998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EEFC4-42E9-4313-94EA-3264B54FFF56}" type="slidenum">
              <a:rPr lang="en-IN" smtClean="0"/>
              <a:t>7</a:t>
            </a:fld>
            <a:endParaRPr lang="en-IN"/>
          </a:p>
        </p:txBody>
      </p:sp>
    </p:spTree>
    <p:extLst>
      <p:ext uri="{BB962C8B-B14F-4D97-AF65-F5344CB8AC3E}">
        <p14:creationId xmlns:p14="http://schemas.microsoft.com/office/powerpoint/2010/main" val="29298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2/23/2023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156988" y="386715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828932" y="2035175"/>
            <a:ext cx="8088449"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altLang="en-US" sz="3800" b="1" dirty="0" smtClean="0">
                <a:solidFill>
                  <a:srgbClr val="FFFFFF"/>
                </a:solidFill>
                <a:latin typeface="Arial" panose="020B0604020202020204" pitchFamily="34" charset="0"/>
              </a:rPr>
              <a:t>&lt;</a:t>
            </a:r>
            <a:r>
              <a:rPr lang="en-US" sz="3600" b="1" dirty="0" smtClean="0">
                <a:latin typeface="Times New Roman" pitchFamily="18" charset="0"/>
                <a:cs typeface="Times New Roman" pitchFamily="18" charset="0"/>
              </a:rPr>
              <a:t>AUTOCORRELATION BASED SPECTRUM SENSING OF FBMC SIGNAL</a:t>
            </a:r>
            <a:endParaRPr lang="en-IN" sz="3600" b="1" dirty="0">
              <a:latin typeface="Times New Roman" pitchFamily="18" charset="0"/>
              <a:cs typeface="Times New Roman" pitchFamily="18" charset="0"/>
            </a:endParaRPr>
          </a:p>
        </p:txBody>
      </p:sp>
      <p:sp>
        <p:nvSpPr>
          <p:cNvPr id="19" name="Rounded Rectangle 1"/>
          <p:cNvSpPr>
            <a:spLocks noChangeArrowheads="1"/>
          </p:cNvSpPr>
          <p:nvPr/>
        </p:nvSpPr>
        <p:spPr bwMode="auto">
          <a:xfrm>
            <a:off x="1414470" y="92075"/>
            <a:ext cx="6786555" cy="1417634"/>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a:t>
            </a:r>
            <a:r>
              <a:rPr lang="en-US" altLang="en-US" sz="2400" b="1" dirty="0" smtClean="0">
                <a:solidFill>
                  <a:schemeClr val="tx1"/>
                </a:solidFill>
                <a:latin typeface="Times New Roman" panose="02020603050405020304" pitchFamily="18" charset="0"/>
                <a:cs typeface="Times New Roman" panose="02020603050405020304" pitchFamily="18" charset="0"/>
              </a:rPr>
              <a:t>: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457200"/>
            <a:ext cx="3225984" cy="1025236"/>
          </a:xfrm>
        </p:spPr>
        <p:txBody>
          <a:bodyPr>
            <a:normAutofit fontScale="90000"/>
          </a:bodyPr>
          <a:lstStyle/>
          <a:p>
            <a:r>
              <a:rPr lang="en-US" sz="2700" b="1" dirty="0">
                <a:latin typeface="Times New Roman" panose="02020603050405020304" pitchFamily="18" charset="0"/>
                <a:cs typeface="Times New Roman" panose="02020603050405020304" pitchFamily="18" charset="0"/>
              </a:rPr>
              <a:t>Proposed method:</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pic>
        <p:nvPicPr>
          <p:cNvPr id="1026" name="Picture 2" descr="Z:\2020-1\Autocorrelation\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782" y="1085849"/>
            <a:ext cx="6844594" cy="47422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73782" y="5888183"/>
            <a:ext cx="2826328" cy="507831"/>
          </a:xfrm>
          <a:prstGeom prst="rect">
            <a:avLst/>
          </a:prstGeom>
        </p:spPr>
        <p:txBody>
          <a:bodyPr wrap="square">
            <a:spAutoFit/>
          </a:bodyPr>
          <a:lstStyle/>
          <a:p>
            <a:pPr algn="ctr">
              <a:lnSpc>
                <a:spcPct val="150000"/>
              </a:lnSpc>
            </a:pPr>
            <a:r>
              <a:rPr lang="en-US" b="1" dirty="0" smtClean="0">
                <a:latin typeface="Times New Roman" pitchFamily="18" charset="0"/>
                <a:cs typeface="Times New Roman" pitchFamily="18" charset="0"/>
              </a:rPr>
              <a:t>FBMC </a:t>
            </a:r>
            <a:r>
              <a:rPr lang="en-US" b="1" dirty="0">
                <a:latin typeface="Times New Roman" pitchFamily="18" charset="0"/>
                <a:cs typeface="Times New Roman" pitchFamily="18" charset="0"/>
              </a:rPr>
              <a:t>block </a:t>
            </a:r>
            <a:r>
              <a:rPr lang="en-US" b="1" dirty="0" smtClean="0">
                <a:latin typeface="Times New Roman" pitchFamily="18" charset="0"/>
                <a:cs typeface="Times New Roman" pitchFamily="18" charset="0"/>
              </a:rPr>
              <a:t>diagram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9266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3198275" cy="94145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sp>
        <p:nvSpPr>
          <p:cNvPr id="3" name="Content Placeholder 2"/>
          <p:cNvSpPr>
            <a:spLocks noGrp="1"/>
          </p:cNvSpPr>
          <p:nvPr>
            <p:ph idx="1"/>
          </p:nvPr>
        </p:nvSpPr>
        <p:spPr>
          <a:xfrm>
            <a:off x="2119745" y="1316181"/>
            <a:ext cx="9476510" cy="5001491"/>
          </a:xfrm>
        </p:spPr>
        <p:txBody>
          <a:bodyPr>
            <a:noAutofit/>
          </a:bodyPr>
          <a:lstStyle/>
          <a:p>
            <a:pPr algn="just">
              <a:lnSpc>
                <a:spcPct val="150000"/>
              </a:lnSpc>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OQAM technique, the real and imaginary parts of a complex symbol are delayed by half the symbol time and are not transmitted simultaneously, thus making the subcarriers orthogonal.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delay of half the symbol time introduced here reduces the capacity of the system.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Hence</a:t>
            </a:r>
            <a:r>
              <a:rPr lang="en-US" sz="2000" dirty="0">
                <a:latin typeface="Times New Roman" pitchFamily="18" charset="0"/>
                <a:cs typeface="Times New Roman" pitchFamily="18" charset="0"/>
              </a:rPr>
              <a:t>, to achieve full </a:t>
            </a:r>
            <a:r>
              <a:rPr lang="en-US" sz="2000" dirty="0" smtClean="0">
                <a:latin typeface="Times New Roman" pitchFamily="18" charset="0"/>
                <a:cs typeface="Times New Roman" pitchFamily="18" charset="0"/>
              </a:rPr>
              <a:t>capacity </a:t>
            </a:r>
            <a:r>
              <a:rPr lang="en-US" sz="2000" dirty="0">
                <a:latin typeface="Times New Roman" pitchFamily="18" charset="0"/>
                <a:cs typeface="Times New Roman" pitchFamily="18" charset="0"/>
              </a:rPr>
              <a:t>the symbol rate is doubled and two poly-phase networks (PPNs) are employed for low-complexity implementation of OQAM-FBMC so that the size of IFFT block reduces from KN to </a:t>
            </a:r>
            <a:r>
              <a:rPr lang="en-US" sz="2000" dirty="0" smtClean="0">
                <a:latin typeface="Times New Roman" pitchFamily="18" charset="0"/>
                <a:cs typeface="Times New Roman" pitchFamily="18" charset="0"/>
              </a:rPr>
              <a:t>N. </a:t>
            </a:r>
          </a:p>
          <a:p>
            <a:pPr algn="just">
              <a:lnSpc>
                <a:spcPct val="150000"/>
              </a:lnSpc>
            </a:pP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the focus of this paper is not to explain the efficient OQAM-FBMC implementation using PPNs, we direct interested readers </a:t>
            </a:r>
            <a:r>
              <a:rPr lang="en-US" sz="2000" dirty="0" smtClean="0">
                <a:latin typeface="Times New Roman" pitchFamily="18" charset="0"/>
                <a:cs typeface="Times New Roman" pitchFamily="18" charset="0"/>
              </a:rPr>
              <a:t>to for </a:t>
            </a:r>
            <a:r>
              <a:rPr lang="en-US" sz="2000" dirty="0">
                <a:latin typeface="Times New Roman" pitchFamily="18" charset="0"/>
                <a:cs typeface="Times New Roman" pitchFamily="18" charset="0"/>
              </a:rPr>
              <a:t>discussion on actual efficient implementations of OQAM-FBMC using PPNs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219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70659" y="651819"/>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367539" y="1884219"/>
            <a:ext cx="8915400" cy="3777622"/>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A Proposed autocorrelation detector which is the proposed method can distinguish between FBMC-plus-noise and noise-only scenarios.</a:t>
            </a:r>
          </a:p>
          <a:p>
            <a:r>
              <a:rPr lang="en-IN" sz="2000" dirty="0">
                <a:solidFill>
                  <a:schemeClr val="tx1"/>
                </a:solidFill>
                <a:latin typeface="Times New Roman" panose="02020603050405020304" pitchFamily="18" charset="0"/>
                <a:cs typeface="Times New Roman" panose="02020603050405020304" pitchFamily="18" charset="0"/>
              </a:rPr>
              <a:t> Proposed autocorrelation detector has good performance   when compared to existing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lstStyle/>
          <a:p>
            <a:pPr lvl="0"/>
            <a:r>
              <a:rPr lang="en-IN" sz="2000" dirty="0" smtClean="0">
                <a:latin typeface="Times New Roman" pitchFamily="18" charset="0"/>
                <a:cs typeface="Times New Roman" pitchFamily="18" charset="0"/>
              </a:rPr>
              <a:t>1.Spectrumsensing</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2. Resource allocation and scheduling.</a:t>
            </a:r>
          </a:p>
          <a:p>
            <a:pPr lvl="0"/>
            <a:r>
              <a:rPr lang="en-IN" sz="2000" dirty="0">
                <a:latin typeface="Times New Roman" pitchFamily="18" charset="0"/>
                <a:cs typeface="Times New Roman" pitchFamily="18" charset="0"/>
              </a:rPr>
              <a:t>3.Powersystem line outage detection </a:t>
            </a:r>
          </a:p>
          <a:p>
            <a:pPr lvl="0"/>
            <a:r>
              <a:rPr lang="en-IN" sz="2000" dirty="0">
                <a:latin typeface="Times New Roman" pitchFamily="18" charset="0"/>
                <a:cs typeface="Times New Roman" pitchFamily="18" charset="0"/>
              </a:rPr>
              <a:t>4.Bioinformatics</a:t>
            </a:r>
          </a:p>
          <a:p>
            <a:pPr lvl="0"/>
            <a:r>
              <a:rPr lang="en-IN" sz="2000" dirty="0">
                <a:latin typeface="Times New Roman" pitchFamily="18" charset="0"/>
                <a:cs typeface="Times New Roman" pitchFamily="18" charset="0"/>
              </a:rPr>
              <a:t>5. Quality control</a:t>
            </a:r>
          </a:p>
          <a:p>
            <a:endParaRPr lang="en-IN" dirty="0"/>
          </a:p>
        </p:txBody>
      </p:sp>
    </p:spTree>
    <p:extLst>
      <p:ext uri="{BB962C8B-B14F-4D97-AF65-F5344CB8AC3E}">
        <p14:creationId xmlns:p14="http://schemas.microsoft.com/office/powerpoint/2010/main" val="11324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12223" y="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Hardware and Software </a:t>
            </a:r>
            <a:r>
              <a:rPr lang="en-US" sz="2400" b="1" dirty="0" smtClean="0">
                <a:latin typeface="Times New Roman" panose="02020603050405020304" pitchFamily="18" charset="0"/>
                <a:cs typeface="Times New Roman" panose="02020603050405020304" pitchFamily="18" charset="0"/>
              </a:rPr>
              <a:t>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Rectangle 2"/>
          <p:cNvSpPr/>
          <p:nvPr/>
        </p:nvSpPr>
        <p:spPr>
          <a:xfrm>
            <a:off x="2147455" y="1288472"/>
            <a:ext cx="7954043" cy="4653646"/>
          </a:xfrm>
          <a:prstGeom prst="rect">
            <a:avLst/>
          </a:prstGeom>
        </p:spPr>
        <p:txBody>
          <a:bodyPr wrap="square">
            <a:spAutoFit/>
          </a:bodyPr>
          <a:lstStyle/>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Matlab 2018a or above</a:t>
            </a:r>
          </a:p>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Hardware: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Operating Systems: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 Windows 10 </a:t>
            </a:r>
          </a:p>
          <a:p>
            <a:pPr>
              <a:lnSpc>
                <a:spcPct val="150000"/>
              </a:lnSpc>
            </a:pPr>
            <a:r>
              <a:rPr lang="en-US" sz="2000" dirty="0">
                <a:latin typeface="Times New Roman" panose="02020603050405020304" pitchFamily="18" charset="0"/>
                <a:cs typeface="Times New Roman" panose="02020603050405020304" pitchFamily="18" charset="0"/>
              </a:rPr>
              <a:t>     • Windows 7 Service Pack 1 </a:t>
            </a:r>
          </a:p>
          <a:p>
            <a:pPr>
              <a:lnSpc>
                <a:spcPct val="150000"/>
              </a:lnSpc>
            </a:pPr>
            <a:r>
              <a:rPr lang="en-US" sz="2000" dirty="0">
                <a:latin typeface="Times New Roman" panose="02020603050405020304" pitchFamily="18" charset="0"/>
                <a:cs typeface="Times New Roman" panose="02020603050405020304" pitchFamily="18" charset="0"/>
              </a:rPr>
              <a:t>     • Windows Server 2019 </a:t>
            </a:r>
          </a:p>
          <a:p>
            <a:pPr>
              <a:lnSpc>
                <a:spcPct val="150000"/>
              </a:lnSpc>
            </a:pPr>
            <a:r>
              <a:rPr lang="en-US" sz="2000" dirty="0">
                <a:latin typeface="Times New Roman" panose="02020603050405020304" pitchFamily="18" charset="0"/>
                <a:cs typeface="Times New Roman" panose="02020603050405020304" pitchFamily="18" charset="0"/>
              </a:rPr>
              <a:t>     • Windows Server 2016</a:t>
            </a:r>
          </a:p>
          <a:p>
            <a:pPr>
              <a:lnSpc>
                <a:spcPct val="150000"/>
              </a:lnSpc>
            </a:pPr>
            <a:r>
              <a:rPr lang="en-US" sz="2000" b="1" dirty="0">
                <a:latin typeface="Times New Roman" panose="02020603050405020304" pitchFamily="18" charset="0"/>
                <a:cs typeface="Times New Roman" panose="02020603050405020304" pitchFamily="18" charset="0"/>
              </a:rPr>
              <a:t>     RAM:</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Minimum: 4 GB </a:t>
            </a:r>
          </a:p>
          <a:p>
            <a:pPr>
              <a:lnSpc>
                <a:spcPct val="150000"/>
              </a:lnSpc>
            </a:pPr>
            <a:r>
              <a:rPr lang="en-US" sz="2000" dirty="0">
                <a:latin typeface="Times New Roman" panose="02020603050405020304" pitchFamily="18" charset="0"/>
                <a:cs typeface="Times New Roman" panose="02020603050405020304" pitchFamily="18" charset="0"/>
              </a:rPr>
              <a:t>     Recommended: 8 GB</a:t>
            </a:r>
          </a:p>
        </p:txBody>
      </p:sp>
    </p:spTree>
    <p:extLst>
      <p:ext uri="{BB962C8B-B14F-4D97-AF65-F5344CB8AC3E}">
        <p14:creationId xmlns:p14="http://schemas.microsoft.com/office/powerpoint/2010/main" val="79421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8125"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022764" y="1454727"/>
            <a:ext cx="9481848" cy="4456495"/>
          </a:xfrm>
        </p:spPr>
        <p:txBody>
          <a:bodyPr>
            <a:noAutofit/>
          </a:bodyPr>
          <a:lstStyle/>
          <a:p>
            <a:pPr algn="just">
              <a:lnSpc>
                <a:spcPct val="160000"/>
              </a:lnSpc>
            </a:pPr>
            <a:r>
              <a:rPr lang="en-US" dirty="0" smtClean="0">
                <a:latin typeface="Times New Roman" pitchFamily="18" charset="0"/>
                <a:cs typeface="Times New Roman" pitchFamily="18" charset="0"/>
              </a:rPr>
              <a:t>G</a:t>
            </a:r>
            <a:r>
              <a:rPr lang="en-US" dirty="0">
                <a:latin typeface="Times New Roman" pitchFamily="18" charset="0"/>
                <a:cs typeface="Times New Roman" pitchFamily="18" charset="0"/>
              </a:rPr>
              <a:t>. Wunder, P. Jung, M. Kasparick, T. Wild, F. Schaich et al., “5GNOW: non-orthogonal, asynchronous waveforms for future mobile </a:t>
            </a:r>
            <a:r>
              <a:rPr lang="en-US" dirty="0" smtClean="0">
                <a:latin typeface="Times New Roman" pitchFamily="18" charset="0"/>
                <a:cs typeface="Times New Roman" pitchFamily="18" charset="0"/>
              </a:rPr>
              <a:t>applications</a:t>
            </a:r>
            <a:r>
              <a:rPr lang="en-US" dirty="0">
                <a:latin typeface="Times New Roman" pitchFamily="18" charset="0"/>
                <a:cs typeface="Times New Roman" pitchFamily="18" charset="0"/>
              </a:rPr>
              <a:t>,” IEEE Communications Magazine, vol. 52, no. 2, pp. 97–105, February 2014.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B</a:t>
            </a:r>
            <a:r>
              <a:rPr lang="en-US" dirty="0">
                <a:latin typeface="Times New Roman" pitchFamily="18" charset="0"/>
                <a:cs typeface="Times New Roman" pitchFamily="18" charset="0"/>
              </a:rPr>
              <a:t>. Farhang-Boroujeny, “Filter bank multicarrier modulation: A </a:t>
            </a:r>
            <a:r>
              <a:rPr lang="en-US" dirty="0" smtClean="0">
                <a:latin typeface="Times New Roman" pitchFamily="18" charset="0"/>
                <a:cs typeface="Times New Roman" pitchFamily="18" charset="0"/>
              </a:rPr>
              <a:t>waveform </a:t>
            </a:r>
            <a:r>
              <a:rPr lang="en-US" dirty="0">
                <a:latin typeface="Times New Roman" pitchFamily="18" charset="0"/>
                <a:cs typeface="Times New Roman" pitchFamily="18" charset="0"/>
              </a:rPr>
              <a:t>candidate for 5G and beyond,” Advances in Electrical Engineering, 2014.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“OFDM versus filter bank multicarrier,” IEEE signal processing magazine, vol. 28, no. 3, pp. 92–112, 2011.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PHYDAS</a:t>
            </a:r>
            <a:r>
              <a:rPr lang="en-US" dirty="0">
                <a:latin typeface="Times New Roman" pitchFamily="18" charset="0"/>
                <a:cs typeface="Times New Roman" pitchFamily="18" charset="0"/>
              </a:rPr>
              <a:t>, “Physical layer for dynamic spectrum access and cognitive radio,” Online, 2010, (Accessed: Apr. 2016). [Online]. Available: http://</a:t>
            </a:r>
            <a:r>
              <a:rPr lang="en-US" dirty="0" smtClean="0">
                <a:latin typeface="Times New Roman" pitchFamily="18" charset="0"/>
                <a:cs typeface="Times New Roman" pitchFamily="18" charset="0"/>
              </a:rPr>
              <a:t>www.ict-phydyas.org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sz="2400" b="1"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264555"/>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Proposed method					</a:t>
            </a:r>
          </a:p>
          <a:p>
            <a:r>
              <a:rPr lang="en-US" sz="2000" dirty="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r>
              <a:rPr lang="en-US" altLang="en-US" sz="2400" b="1"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3564" y="800893"/>
            <a:ext cx="11259630" cy="6057108"/>
          </a:xfrm>
        </p:spPr>
        <p:txBody>
          <a:bodyPr/>
          <a:lstStyle/>
          <a:p>
            <a:pPr>
              <a:spcBef>
                <a:spcPct val="0"/>
              </a:spcBef>
              <a:buClrTx/>
              <a:buNone/>
            </a:pP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focus of this paper is on a feature detector for filter bank multicarrier (FBMC) signal in cognitive radio. In this paper, we first prove that the FBMC signal samples are uncorrelated with each other. However, if the FBMC signal is processed by our proposed method, then the autocorrelation function (ACF) of FBMC signal becomes non-zero at the lag equal to number of subcarriers. On the other hand, additive white Gaussian noise (AWGN) samples after the same proposed processing remain uncorrelated. Using this feature, an </a:t>
            </a:r>
            <a:r>
              <a:rPr lang="en-US" sz="2000" dirty="0" smtClean="0">
                <a:latin typeface="Times New Roman" pitchFamily="18" charset="0"/>
                <a:cs typeface="Times New Roman" pitchFamily="18" charset="0"/>
              </a:rPr>
              <a:t>autocorrelation </a:t>
            </a:r>
            <a:r>
              <a:rPr lang="en-US" sz="2000" dirty="0">
                <a:latin typeface="Times New Roman" pitchFamily="18" charset="0"/>
                <a:cs typeface="Times New Roman" pitchFamily="18" charset="0"/>
              </a:rPr>
              <a:t>based feature detector is proposed to detect FBMC signal in noise. The main advantage of the proposed detector is that, unlike blind detectors, this detector can distinguish between FBMC signal and noise (or interference). Next, the distribution of the test statistic of the proposed detector is derived under noise-only scenario so that the threshold of the Neyman-Pearson detector can be designed to maintain constant false alarm rate while maximizing the probability of detection. Simulation results demonstrate the efficacy of the proposed </a:t>
            </a:r>
            <a:r>
              <a:rPr lang="en-US" sz="2000" dirty="0" smtClean="0">
                <a:latin typeface="Times New Roman" pitchFamily="18" charset="0"/>
                <a:cs typeface="Times New Roman" pitchFamily="18" charset="0"/>
              </a:rPr>
              <a:t>detector.</a:t>
            </a:r>
            <a:endParaRPr lang="en-US" sz="2000" dirty="0">
              <a:latin typeface="Times New Roman" pitchFamily="18" charset="0"/>
              <a:cs typeface="Times New Roman" pitchFamily="18" charset="0"/>
            </a:endParaRP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452" y="449827"/>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90255" y="1316182"/>
            <a:ext cx="10372939" cy="4987636"/>
          </a:xfrm>
        </p:spPr>
        <p:txBody>
          <a:bodyPr>
            <a:normAutofit/>
          </a:bodyPr>
          <a:lstStyle/>
          <a:p>
            <a:pPr algn="just">
              <a:lnSpc>
                <a:spcPct val="150000"/>
              </a:lnSpc>
              <a:spcBef>
                <a:spcPct val="0"/>
              </a:spcBef>
              <a:buClrTx/>
              <a:buFont typeface="Wingdings 3" pitchFamily="18" charset="2"/>
              <a:buChar char="´"/>
            </a:pPr>
            <a:r>
              <a:rPr lang="en-US" sz="2000" dirty="0" smtClean="0">
                <a:latin typeface="Times New Roman" pitchFamily="18" charset="0"/>
                <a:cs typeface="Times New Roman" pitchFamily="18" charset="0"/>
              </a:rPr>
              <a:t>Orthogonal </a:t>
            </a:r>
            <a:r>
              <a:rPr lang="en-US" sz="2000" dirty="0">
                <a:latin typeface="Times New Roman" pitchFamily="18" charset="0"/>
                <a:cs typeface="Times New Roman" pitchFamily="18" charset="0"/>
              </a:rPr>
              <a:t>Frequency Division Multiplexing (OFDM) has been a dominant technology in 4G LTE-Advanced. </a:t>
            </a:r>
            <a:endParaRPr lang="en-US" sz="2000" dirty="0" smtClean="0">
              <a:latin typeface="Times New Roman" pitchFamily="18" charset="0"/>
              <a:cs typeface="Times New Roman" pitchFamily="18" charset="0"/>
            </a:endParaRPr>
          </a:p>
          <a:p>
            <a:pPr algn="just">
              <a:lnSpc>
                <a:spcPct val="150000"/>
              </a:lnSpc>
              <a:spcBef>
                <a:spcPct val="0"/>
              </a:spcBef>
              <a:buClrTx/>
              <a:buFont typeface="Wingdings 3" pitchFamily="18" charset="2"/>
              <a:buChar char="´"/>
            </a:pPr>
            <a:r>
              <a:rPr lang="en-US" sz="2000" dirty="0" smtClean="0">
                <a:latin typeface="Times New Roman" pitchFamily="18" charset="0"/>
                <a:cs typeface="Times New Roman" pitchFamily="18" charset="0"/>
              </a:rPr>
              <a:t>However</a:t>
            </a:r>
            <a:r>
              <a:rPr lang="en-US" sz="2000" dirty="0">
                <a:latin typeface="Times New Roman" pitchFamily="18" charset="0"/>
                <a:cs typeface="Times New Roman" pitchFamily="18" charset="0"/>
              </a:rPr>
              <a:t>, OFDM might be a misfit for future generation cellular technologies such as 5G and cognitive radios due to some disadvantages such as loss in spectral efficiency due to cyclic prefix (CP) insertion, high out-of-band radiation and sensitivity to narrowband </a:t>
            </a:r>
            <a:r>
              <a:rPr lang="en-US" sz="2000" dirty="0" smtClean="0">
                <a:latin typeface="Times New Roman" pitchFamily="18" charset="0"/>
                <a:cs typeface="Times New Roman" pitchFamily="18" charset="0"/>
              </a:rPr>
              <a:t>interferers. </a:t>
            </a:r>
          </a:p>
          <a:p>
            <a:pPr algn="just">
              <a:lnSpc>
                <a:spcPct val="150000"/>
              </a:lnSpc>
              <a:spcBef>
                <a:spcPct val="0"/>
              </a:spcBef>
              <a:buClrTx/>
              <a:buFont typeface="Wingdings 3" pitchFamily="18" charset="2"/>
              <a:buChar char="´"/>
            </a:pP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shown in main outcomes of EU research projects </a:t>
            </a:r>
            <a:r>
              <a:rPr lang="en-US" sz="2000" dirty="0" smtClean="0">
                <a:latin typeface="Times New Roman" pitchFamily="18" charset="0"/>
                <a:cs typeface="Times New Roman" pitchFamily="18" charset="0"/>
              </a:rPr>
              <a:t>5GNOW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PHYDYAS, </a:t>
            </a:r>
            <a:r>
              <a:rPr lang="en-US" sz="2000" dirty="0">
                <a:latin typeface="Times New Roman" pitchFamily="18" charset="0"/>
                <a:cs typeface="Times New Roman" pitchFamily="18" charset="0"/>
              </a:rPr>
              <a:t>filter bank multicarrier (FBMC) is a promising alternative to OFDM for 5G and cognitive radios, respectively. </a:t>
            </a:r>
            <a:endParaRPr lang="en-US" sz="2000" dirty="0" smtClean="0">
              <a:latin typeface="Times New Roman" pitchFamily="18" charset="0"/>
              <a:cs typeface="Times New Roman" pitchFamily="18" charset="0"/>
            </a:endParaRPr>
          </a:p>
          <a:p>
            <a:pPr algn="just">
              <a:lnSpc>
                <a:spcPct val="150000"/>
              </a:lnSpc>
              <a:spcBef>
                <a:spcPct val="0"/>
              </a:spcBef>
              <a:buClrTx/>
              <a:buFont typeface="Wingdings 3" pitchFamily="18" charset="2"/>
              <a:buChar char="´"/>
            </a:pPr>
            <a:r>
              <a:rPr lang="en-US" sz="2000" dirty="0" smtClean="0">
                <a:latin typeface="Times New Roman" pitchFamily="18" charset="0"/>
                <a:cs typeface="Times New Roman" pitchFamily="18" charset="0"/>
              </a:rPr>
              <a:t>FBMC </a:t>
            </a:r>
            <a:r>
              <a:rPr lang="en-US" sz="2000" dirty="0">
                <a:latin typeface="Times New Roman" pitchFamily="18" charset="0"/>
                <a:cs typeface="Times New Roman" pitchFamily="18" charset="0"/>
              </a:rPr>
              <a:t>uses well designed bank of filters with minimum out-of-band radiation and no use of CP means significant improvement in the spectral </a:t>
            </a:r>
            <a:r>
              <a:rPr lang="en-US" sz="2000" dirty="0" smtClean="0">
                <a:latin typeface="Times New Roman" pitchFamily="18" charset="0"/>
                <a:cs typeface="Times New Roman" pitchFamily="18" charset="0"/>
              </a:rPr>
              <a:t>efficiency.</a:t>
            </a:r>
            <a:endParaRPr lang="en-US" altLang="en-US" sz="2000" b="1"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452" y="444001"/>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IN" sz="2400" dirty="0"/>
          </a:p>
        </p:txBody>
      </p:sp>
      <p:sp>
        <p:nvSpPr>
          <p:cNvPr id="3" name="Content Placeholder 2"/>
          <p:cNvSpPr>
            <a:spLocks noGrp="1"/>
          </p:cNvSpPr>
          <p:nvPr>
            <p:ph idx="1"/>
          </p:nvPr>
        </p:nvSpPr>
        <p:spPr>
          <a:xfrm>
            <a:off x="1828801" y="1302327"/>
            <a:ext cx="10169236" cy="4890656"/>
          </a:xfrm>
        </p:spPr>
        <p:txBody>
          <a:bodyPr>
            <a:normAutofit/>
          </a:bodyPr>
          <a:lstStyle/>
          <a:p>
            <a:pPr algn="just">
              <a:lnSpc>
                <a:spcPct val="150000"/>
              </a:lnSpc>
            </a:pPr>
            <a:r>
              <a:rPr lang="en-US" sz="2000" dirty="0" smtClean="0">
                <a:latin typeface="Times New Roman" pitchFamily="18" charset="0"/>
                <a:cs typeface="Times New Roman" pitchFamily="18" charset="0"/>
              </a:rPr>
              <a:t>Spectrum </a:t>
            </a:r>
            <a:r>
              <a:rPr lang="en-US" sz="2000" dirty="0">
                <a:latin typeface="Times New Roman" pitchFamily="18" charset="0"/>
                <a:cs typeface="Times New Roman" pitchFamily="18" charset="0"/>
              </a:rPr>
              <a:t>sensing is one of the most important tasks in cognitive radios.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traditional cognitive radio standards, the main problem has been to detect the presence of primary (licensed or legacy) user using incumbent geolocation databases and spectrum sensing </a:t>
            </a:r>
            <a:r>
              <a:rPr lang="en-US" sz="2000" dirty="0" smtClean="0">
                <a:latin typeface="Times New Roman" pitchFamily="18" charset="0"/>
                <a:cs typeface="Times New Roman" pitchFamily="18" charset="0"/>
              </a:rPr>
              <a:t>techniques. </a:t>
            </a:r>
          </a:p>
          <a:p>
            <a:pPr algn="just">
              <a:lnSpc>
                <a:spcPct val="150000"/>
              </a:lnSpc>
            </a:pPr>
            <a:r>
              <a:rPr lang="en-US" sz="2000" dirty="0" smtClean="0">
                <a:latin typeface="Times New Roman" pitchFamily="18" charset="0"/>
                <a:cs typeface="Times New Roman" pitchFamily="18" charset="0"/>
              </a:rPr>
              <a:t>However</a:t>
            </a:r>
            <a:r>
              <a:rPr lang="en-US" sz="2000" dirty="0">
                <a:latin typeface="Times New Roman" pitchFamily="18" charset="0"/>
                <a:cs typeface="Times New Roman" pitchFamily="18" charset="0"/>
              </a:rPr>
              <a:t>, the challenging problem of heterogeneous secondary coexistence has garnered very less attention in the cognitive radio standards and related </a:t>
            </a:r>
            <a:r>
              <a:rPr lang="en-US" sz="2000" dirty="0" smtClean="0">
                <a:latin typeface="Times New Roman" pitchFamily="18" charset="0"/>
                <a:cs typeface="Times New Roman" pitchFamily="18" charset="0"/>
              </a:rPr>
              <a:t>literature. </a:t>
            </a:r>
          </a:p>
          <a:p>
            <a:pPr algn="just">
              <a:lnSpc>
                <a:spcPct val="150000"/>
              </a:lnSpc>
            </a:pPr>
            <a:r>
              <a:rPr lang="en-US" sz="2000" dirty="0" smtClean="0">
                <a:latin typeface="Times New Roman" pitchFamily="18" charset="0"/>
                <a:cs typeface="Times New Roman" pitchFamily="18" charset="0"/>
              </a:rPr>
              <a:t>Since </a:t>
            </a:r>
            <a:r>
              <a:rPr lang="en-US" sz="2000" dirty="0">
                <a:latin typeface="Times New Roman" pitchFamily="18" charset="0"/>
                <a:cs typeface="Times New Roman" pitchFamily="18" charset="0"/>
              </a:rPr>
              <a:t>5G will involve multitier heterogeneous networks in heterogeneous bands (licensed as well as unlicensed), acquiring spectrum awareness regarding the secondary users is equally important</a:t>
            </a:r>
            <a:endParaRPr lang="en-US" altLang="en-US" sz="2000" b="1"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8821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453794"/>
              </p:ext>
            </p:extLst>
          </p:nvPr>
        </p:nvGraphicFramePr>
        <p:xfrm>
          <a:off x="1436914" y="1494439"/>
          <a:ext cx="10406743" cy="4942239"/>
        </p:xfrm>
        <a:graphic>
          <a:graphicData uri="http://schemas.openxmlformats.org/drawingml/2006/table">
            <a:tbl>
              <a:tblPr firstRow="1" bandRow="1">
                <a:tableStyleId>{5940675A-B579-460E-94D1-54222C63F5DA}</a:tableStyleId>
              </a:tblPr>
              <a:tblGrid>
                <a:gridCol w="838504">
                  <a:extLst>
                    <a:ext uri="{9D8B030D-6E8A-4147-A177-3AD203B41FA5}">
                      <a16:colId xmlns="" xmlns:a16="http://schemas.microsoft.com/office/drawing/2014/main" val="20000"/>
                    </a:ext>
                  </a:extLst>
                </a:gridCol>
                <a:gridCol w="1936364">
                  <a:extLst>
                    <a:ext uri="{9D8B030D-6E8A-4147-A177-3AD203B41FA5}">
                      <a16:colId xmlns="" xmlns:a16="http://schemas.microsoft.com/office/drawing/2014/main" val="20001"/>
                    </a:ext>
                  </a:extLst>
                </a:gridCol>
                <a:gridCol w="1731818">
                  <a:extLst>
                    <a:ext uri="{9D8B030D-6E8A-4147-A177-3AD203B41FA5}">
                      <a16:colId xmlns="" xmlns:a16="http://schemas.microsoft.com/office/drawing/2014/main" val="20002"/>
                    </a:ext>
                  </a:extLst>
                </a:gridCol>
                <a:gridCol w="3297382">
                  <a:extLst>
                    <a:ext uri="{9D8B030D-6E8A-4147-A177-3AD203B41FA5}">
                      <a16:colId xmlns="" xmlns:a16="http://schemas.microsoft.com/office/drawing/2014/main" val="20003"/>
                    </a:ext>
                  </a:extLst>
                </a:gridCol>
                <a:gridCol w="2602675">
                  <a:extLst>
                    <a:ext uri="{9D8B030D-6E8A-4147-A177-3AD203B41FA5}">
                      <a16:colId xmlns="" xmlns:a16="http://schemas.microsoft.com/office/drawing/2014/main" val="20004"/>
                    </a:ext>
                  </a:extLst>
                </a:gridCol>
              </a:tblGrid>
              <a:tr h="705519">
                <a:tc>
                  <a:txBody>
                    <a:bodyPr/>
                    <a:lstStyle/>
                    <a:p>
                      <a:pPr algn="ctr"/>
                      <a:r>
                        <a:rPr lang="en-US" sz="2000" b="1" dirty="0" smtClean="0">
                          <a:latin typeface="Times New Roman" panose="02020603050405020304" pitchFamily="18" charset="0"/>
                          <a:cs typeface="Times New Roman" panose="02020603050405020304" pitchFamily="18" charset="0"/>
                        </a:rPr>
                        <a:t>S. No</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Journal Type </a:t>
                      </a:r>
                      <a:r>
                        <a:rPr lang="en-US" sz="2000" b="1" baseline="0" dirty="0" smtClean="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Authors</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Title</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Outcomes</a:t>
                      </a:r>
                      <a:endParaRPr lang="en-US" sz="2000" b="1"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0"/>
                  </a:ext>
                </a:extLst>
              </a:tr>
              <a:tr h="1734733">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vol. 52, no. 2, pp. 97–105, February 2014.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de-DE" sz="2000" dirty="0" smtClean="0">
                          <a:latin typeface="Times New Roman" pitchFamily="18" charset="0"/>
                          <a:cs typeface="Times New Roman" pitchFamily="18" charset="0"/>
                        </a:rPr>
                        <a:t>G. Wunder, P. Jung, M. Kasparick, T. Wild, F. Schaich et al</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itchFamily="18" charset="0"/>
                          <a:cs typeface="Times New Roman" pitchFamily="18" charset="0"/>
                        </a:rPr>
                        <a:t>5GNOW: non-orthogonal, asynchronous waveforms for future mobile application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Some fundamental indications about wireless</a:t>
                      </a:r>
                      <a:r>
                        <a:rPr lang="en-US" sz="2000" baseline="0" dirty="0" smtClean="0">
                          <a:latin typeface="Times New Roman" panose="02020603050405020304" pitchFamily="18" charset="0"/>
                          <a:cs typeface="Times New Roman" panose="02020603050405020304" pitchFamily="18" charset="0"/>
                        </a:rPr>
                        <a:t> communications </a:t>
                      </a:r>
                      <a:r>
                        <a:rPr lang="en-US" sz="2000" dirty="0" smtClean="0">
                          <a:latin typeface="Times New Roman" pitchFamily="18" charset="0"/>
                          <a:cs typeface="Times New Roman" pitchFamily="18" charset="0"/>
                        </a:rPr>
                        <a:t>beyond LTE/LTE-A (5G)</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373210">
                <a:tc>
                  <a:txBody>
                    <a:bodyPr/>
                    <a:lstStyle/>
                    <a:p>
                      <a:pPr algn="ct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000" dirty="0" smtClean="0">
                        <a:latin typeface="Times New Roman" pitchFamily="18" charset="0"/>
                        <a:cs typeface="Times New Roman" pitchFamily="18"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vol. 19, no. 4, pp. 41–48, Aug. 2012</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B. Gao, J.-M. Park, Y. Yang, and S. Roy</a:t>
                      </a:r>
                    </a:p>
                    <a:p>
                      <a:pPr algn="ct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 taxonomy of coexistence mechanisms for heterogeneous cognitive radio networks operating in TV white spaces</a:t>
                      </a:r>
                      <a:endParaRPr lang="en-US" sz="2000" dirty="0">
                        <a:latin typeface="Times New Roman" pitchFamily="18" charset="0"/>
                        <a:cs typeface="Times New Roman" pitchFamily="18" charset="0"/>
                      </a:endParaRPr>
                    </a:p>
                  </a:txBody>
                  <a:tcPr anchor="ctr"/>
                </a:tc>
                <a:tc>
                  <a:txBody>
                    <a:bodyPr/>
                    <a:lstStyle/>
                    <a:p>
                      <a:pPr algn="ctr"/>
                      <a:r>
                        <a:rPr lang="en-US" sz="2000" b="0" i="0" kern="1200" dirty="0" smtClean="0">
                          <a:solidFill>
                            <a:schemeClr val="tx1"/>
                          </a:solidFill>
                          <a:effectLst/>
                          <a:latin typeface="Times New Roman" pitchFamily="18" charset="0"/>
                          <a:ea typeface="+mn-ea"/>
                          <a:cs typeface="Times New Roman" pitchFamily="18" charset="0"/>
                        </a:rPr>
                        <a:t>To offer a clear picture of the heterogeneous coexistence issues and related technical challenges</a:t>
                      </a:r>
                      <a:endParaRPr lang="en-US" sz="20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322799">
                <a:tc>
                  <a:txBody>
                    <a:bodyPr/>
                    <a:lstStyle/>
                    <a:p>
                      <a:pPr algn="ctr"/>
                      <a:r>
                        <a:rPr lang="en-US" sz="2000" dirty="0" smtClean="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itchFamily="18" charset="0"/>
                          <a:cs typeface="Times New Roman" pitchFamily="18" charset="0"/>
                        </a:rPr>
                        <a:t>vol. 2, no. 1, pp. 4–17, 2008</a:t>
                      </a:r>
                    </a:p>
                  </a:txBody>
                  <a:tcPr anchor="ctr"/>
                </a:tc>
                <a:tc>
                  <a:txBody>
                    <a:bodyPr/>
                    <a:lstStyle/>
                    <a:p>
                      <a:pPr algn="ctr"/>
                      <a:r>
                        <a:rPr lang="sv-SE" sz="2000" dirty="0" smtClean="0">
                          <a:latin typeface="Times New Roman" pitchFamily="18" charset="0"/>
                          <a:cs typeface="Times New Roman" pitchFamily="18" charset="0"/>
                        </a:rPr>
                        <a:t> R. Tandra and A. Sahai</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SNR Walls for Signal Detection</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Signal detection methods</a:t>
                      </a:r>
                      <a:endParaRPr lang="en-US" sz="20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659" y="624109"/>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79418" y="1011382"/>
            <a:ext cx="10483775" cy="5694218"/>
          </a:xfrm>
        </p:spPr>
        <p:txBody>
          <a:bodyPr>
            <a:noAutofit/>
          </a:bodyPr>
          <a:lstStyle/>
          <a:p>
            <a:pPr algn="just"/>
            <a:r>
              <a:rPr lang="en-IN" sz="2000" dirty="0">
                <a:latin typeface="Times New Roman" pitchFamily="18" charset="0"/>
                <a:cs typeface="Times New Roman" pitchFamily="18" charset="0"/>
              </a:rPr>
              <a:t>Energy detection: </a:t>
            </a:r>
          </a:p>
          <a:p>
            <a:pPr algn="just"/>
            <a:r>
              <a:rPr lang="en-IN" sz="2000" dirty="0">
                <a:latin typeface="Times New Roman" pitchFamily="18" charset="0"/>
                <a:cs typeface="Times New Roman" pitchFamily="18" charset="0"/>
              </a:rPr>
              <a:t>Although blind detection techniques such as energy detection, can be used to detect any waveform, they cannot distinguish between noise and interfering signal. If no enough information is available about the primary user signal, which is usually the case in a CR environment, energy detection can be used. This can be done simply by band-pass filtering the required bandwidth, then squaring and integrating the output over the observation interval, and then the result is compared with a certain threshold to decide whether a primary user is present or not .</a:t>
            </a:r>
          </a:p>
          <a:p>
            <a:pPr algn="just">
              <a:lnSpc>
                <a:spcPct val="150000"/>
              </a:lnSpc>
              <a:buFont typeface="Wingdings 3" pitchFamily="18" charset="2"/>
              <a:buChar char="´"/>
            </a:pPr>
            <a:endParaRPr lang="en-US" dirty="0">
              <a:latin typeface="Times New Roman" pitchFamily="18" charset="0"/>
              <a:cs typeface="Times New Roman" pitchFamily="18" charset="0"/>
            </a:endParaRP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pic>
        <p:nvPicPr>
          <p:cNvPr id="6" name="Picture 5" descr="Z:\2020-1\Autocorrelation\5.PNG"/>
          <p:cNvPicPr/>
          <p:nvPr/>
        </p:nvPicPr>
        <p:blipFill>
          <a:blip r:embed="rId4">
            <a:extLst>
              <a:ext uri="{28A0092B-C50C-407E-A947-70E740481C1C}">
                <a14:useLocalDpi xmlns:a14="http://schemas.microsoft.com/office/drawing/2010/main" val="0"/>
              </a:ext>
            </a:extLst>
          </a:blip>
          <a:srcRect/>
          <a:stretch>
            <a:fillRect/>
          </a:stretch>
        </p:blipFill>
        <p:spPr bwMode="auto">
          <a:xfrm>
            <a:off x="2857616" y="3587461"/>
            <a:ext cx="6144260" cy="1428750"/>
          </a:xfrm>
          <a:prstGeom prst="rect">
            <a:avLst/>
          </a:prstGeom>
          <a:noFill/>
          <a:ln>
            <a:noFill/>
          </a:ln>
        </p:spPr>
      </p:pic>
      <p:sp>
        <p:nvSpPr>
          <p:cNvPr id="4" name="Rectangle 3"/>
          <p:cNvSpPr/>
          <p:nvPr/>
        </p:nvSpPr>
        <p:spPr>
          <a:xfrm>
            <a:off x="4027736" y="5211679"/>
            <a:ext cx="3526928" cy="369332"/>
          </a:xfrm>
          <a:prstGeom prst="rect">
            <a:avLst/>
          </a:prstGeom>
        </p:spPr>
        <p:txBody>
          <a:bodyPr wrap="none">
            <a:spAutoFit/>
          </a:bodyPr>
          <a:lstStyle/>
          <a:p>
            <a:r>
              <a:rPr lang="en-US" b="1" dirty="0"/>
              <a:t>Figure: Existing Block Diagram</a:t>
            </a:r>
            <a:endParaRPr lang="en-IN" dirty="0"/>
          </a:p>
        </p:txBody>
      </p:sp>
    </p:spTree>
    <p:extLst>
      <p:ext uri="{BB962C8B-B14F-4D97-AF65-F5344CB8AC3E}">
        <p14:creationId xmlns:p14="http://schemas.microsoft.com/office/powerpoint/2010/main" val="198845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99855" y="61673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166946" y="2165774"/>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Rectangle 2"/>
          <p:cNvSpPr/>
          <p:nvPr/>
        </p:nvSpPr>
        <p:spPr>
          <a:xfrm>
            <a:off x="2299855" y="1634836"/>
            <a:ext cx="8077200" cy="3785652"/>
          </a:xfrm>
          <a:prstGeom prst="rect">
            <a:avLst/>
          </a:prstGeom>
        </p:spPr>
        <p:txBody>
          <a:bodyPr wrap="square">
            <a:spAutoFit/>
          </a:bodyPr>
          <a:lstStyle/>
          <a:p>
            <a:pPr marL="285750" indent="-285750" algn="just">
              <a:lnSpc>
                <a:spcPct val="150000"/>
              </a:lnSpc>
              <a:buFont typeface="Wingdings 3" pitchFamily="18" charset="2"/>
              <a:buChar char="´"/>
            </a:pPr>
            <a:r>
              <a:rPr lang="en-IN" sz="2000" dirty="0" smtClean="0">
                <a:latin typeface="Times New Roman" pitchFamily="18" charset="0"/>
                <a:cs typeface="Times New Roman" pitchFamily="18" charset="0"/>
              </a:rPr>
              <a:t>Noise </a:t>
            </a:r>
            <a:r>
              <a:rPr lang="en-IN" sz="2000" dirty="0">
                <a:latin typeface="Times New Roman" pitchFamily="18" charset="0"/>
                <a:cs typeface="Times New Roman" pitchFamily="18" charset="0"/>
              </a:rPr>
              <a:t>and ACI affect the performance of the energy detector, a very poor performance at low SNR was observed. </a:t>
            </a:r>
          </a:p>
          <a:p>
            <a:pPr marL="285750" indent="-285750" algn="just">
              <a:lnSpc>
                <a:spcPct val="150000"/>
              </a:lnSpc>
              <a:buFont typeface="Wingdings 3" pitchFamily="18" charset="2"/>
              <a:buChar char="´"/>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energy detector cannot differentiate signal types but can only determine the presence of the signal. Thus, the energy detector cannot differentiate between primary and secondary user signals. This makes it prone to false alarm when another secondary user attempts to access the same channel. </a:t>
            </a:r>
          </a:p>
          <a:p>
            <a:pPr marL="285750" lvl="0" indent="-285750" algn="just">
              <a:lnSpc>
                <a:spcPct val="150000"/>
              </a:lnSpc>
              <a:buFont typeface="Wingdings 3" pitchFamily="18" charset="2"/>
              <a:buChar char="´"/>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682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67641" y="560663"/>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884218" y="1205345"/>
            <a:ext cx="9573491" cy="4890655"/>
          </a:xfrm>
        </p:spPr>
        <p:txBody>
          <a:bodyPr>
            <a:noAutofit/>
          </a:bodyPr>
          <a:lstStyle/>
          <a:p>
            <a:pPr algn="just">
              <a:lnSpc>
                <a:spcPct val="150000"/>
              </a:lnSpc>
              <a:spcBef>
                <a:spcPct val="0"/>
              </a:spcBef>
              <a:buClrTx/>
            </a:pPr>
            <a:r>
              <a:rPr lang="en-US" sz="2000" dirty="0" smtClean="0">
                <a:latin typeface="Times New Roman" pitchFamily="18" charset="0"/>
                <a:cs typeface="Times New Roman" pitchFamily="18" charset="0"/>
              </a:rPr>
              <a:t>FBMC </a:t>
            </a:r>
            <a:r>
              <a:rPr lang="en-US" sz="2000" dirty="0">
                <a:latin typeface="Times New Roman" pitchFamily="18" charset="0"/>
                <a:cs typeface="Times New Roman" pitchFamily="18" charset="0"/>
              </a:rPr>
              <a:t>is a multicarrier transmission technique that is an attractive alternative to the OFDM technique</a:t>
            </a:r>
            <a:r>
              <a:rPr lang="en-US" sz="2000" dirty="0" smtClean="0">
                <a:latin typeface="Times New Roman" pitchFamily="18" charset="0"/>
                <a:cs typeface="Times New Roman" pitchFamily="18" charset="0"/>
              </a:rPr>
              <a:t>.</a:t>
            </a:r>
          </a:p>
          <a:p>
            <a:pPr algn="just">
              <a:lnSpc>
                <a:spcPct val="150000"/>
              </a:lnSpc>
              <a:spcBef>
                <a:spcPct val="0"/>
              </a:spcBef>
              <a:buClrTx/>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OFDM, FFT acts like a filter using rectangular window in time domain which amounts to frequency response at each subcarrier (or </a:t>
            </a:r>
            <a:r>
              <a:rPr lang="en-US" sz="2000" dirty="0" smtClean="0">
                <a:latin typeface="Times New Roman" pitchFamily="18" charset="0"/>
                <a:cs typeface="Times New Roman" pitchFamily="18" charset="0"/>
              </a:rPr>
              <a:t>sub channel) </a:t>
            </a:r>
            <a:r>
              <a:rPr lang="en-US" sz="2000" dirty="0">
                <a:latin typeface="Times New Roman" pitchFamily="18" charset="0"/>
                <a:cs typeface="Times New Roman" pitchFamily="18" charset="0"/>
              </a:rPr>
              <a:t>being a sinc function. </a:t>
            </a:r>
            <a:endParaRPr lang="en-US" sz="2000" dirty="0" smtClean="0">
              <a:latin typeface="Times New Roman" pitchFamily="18" charset="0"/>
              <a:cs typeface="Times New Roman" pitchFamily="18" charset="0"/>
            </a:endParaRPr>
          </a:p>
          <a:p>
            <a:pPr algn="just">
              <a:lnSpc>
                <a:spcPct val="150000"/>
              </a:lnSpc>
              <a:spcBef>
                <a:spcPct val="0"/>
              </a:spcBef>
              <a:buClrTx/>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sinc function has high side-lobes resulting in out-of-band ripples. In FBMC, in order to reduce the out-of-band ripples, the main-lobe of filter-frequency-response at each subcarrier is spreaded while side-lobes are reduced so that only adjacent subchannels are </a:t>
            </a:r>
            <a:r>
              <a:rPr lang="en-US" sz="2000" dirty="0" smtClean="0">
                <a:latin typeface="Times New Roman" pitchFamily="18" charset="0"/>
                <a:cs typeface="Times New Roman" pitchFamily="18" charset="0"/>
              </a:rPr>
              <a:t>overlapping</a:t>
            </a:r>
            <a:endParaRPr lang="en-US" sz="2000" dirty="0">
              <a:latin typeface="Times New Roman" pitchFamily="18" charset="0"/>
              <a:cs typeface="Times New Roman" pitchFamily="18" charset="0"/>
            </a:endParaRPr>
          </a:p>
          <a:p>
            <a:pPr algn="just">
              <a:lnSpc>
                <a:spcPct val="150000"/>
              </a:lnSpc>
              <a:spcBef>
                <a:spcPct val="0"/>
              </a:spcBef>
              <a:buClrTx/>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even (or odd) indexed subchannels are separated and there is overlap between adjacent subcarriers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5013605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553</TotalTime>
  <Words>1178</Words>
  <Application>Microsoft Office PowerPoint</Application>
  <PresentationFormat>Widescreen</PresentationFormat>
  <Paragraphs>98</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 :</vt:lpstr>
      <vt:lpstr>Introduction:   </vt:lpstr>
      <vt:lpstr>Introduction:</vt:lpstr>
      <vt:lpstr>Literature review:  </vt:lpstr>
      <vt:lpstr>Existing method: </vt:lpstr>
      <vt:lpstr>PowerPoint Presentation</vt:lpstr>
      <vt:lpstr>Proposed method: </vt:lpstr>
      <vt:lpstr>Proposed method: </vt:lpstr>
      <vt:lpstr>Proposed method:</vt:lpstr>
      <vt:lpstr>Advantages of Proposed method: </vt:lpstr>
      <vt:lpstr>Applications:</vt:lpstr>
      <vt:lpstr>Hardware and Software Requirements: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125</cp:revision>
  <dcterms:created xsi:type="dcterms:W3CDTF">2020-06-29T09:16:21Z</dcterms:created>
  <dcterms:modified xsi:type="dcterms:W3CDTF">2023-02-23T10:58:28Z</dcterms:modified>
</cp:coreProperties>
</file>