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82" r:id="rId6"/>
    <p:sldId id="260" r:id="rId7"/>
    <p:sldId id="283" r:id="rId8"/>
    <p:sldId id="284" r:id="rId9"/>
    <p:sldId id="285" r:id="rId10"/>
    <p:sldId id="286" r:id="rId11"/>
    <p:sldId id="288" r:id="rId12"/>
    <p:sldId id="289" r:id="rId13"/>
    <p:sldId id="267" r:id="rId14"/>
    <p:sldId id="291" r:id="rId15"/>
    <p:sldId id="290" r:id="rId16"/>
    <p:sldId id="270"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0"/>
            <a:ext cx="7772400" cy="1314450"/>
          </a:xfrm>
        </p:spPr>
        <p:txBody>
          <a:bodyPr>
            <a:normAutofit/>
          </a:bodyPr>
          <a:lstStyle/>
          <a:p>
            <a:pPr>
              <a:lnSpc>
                <a:spcPct val="150000"/>
              </a:lnSpc>
            </a:pPr>
            <a:r>
              <a:rPr lang="en-US" sz="2400" b="1" dirty="0">
                <a:latin typeface="Times New Roman" pitchFamily="18" charset="0"/>
                <a:cs typeface="Times New Roman" pitchFamily="18" charset="0"/>
              </a:rPr>
              <a:t>A Comparison Algorithms for Sensing the Spectrum Using Deep Learning Techniques</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fontAlgn="t">
              <a:lnSpc>
                <a:spcPct val="150000"/>
              </a:lnSpc>
              <a:buNone/>
            </a:pPr>
            <a:r>
              <a:rPr lang="en-US" sz="1700" b="1" dirty="0" smtClean="0">
                <a:latin typeface="Times New Roman" pitchFamily="18" charset="0"/>
                <a:cs typeface="Times New Roman" pitchFamily="18" charset="0"/>
              </a:rPr>
              <a:t>(3) Energy Detection: </a:t>
            </a:r>
            <a:r>
              <a:rPr lang="en-US" sz="1700" dirty="0" smtClean="0">
                <a:latin typeface="Times New Roman" pitchFamily="18" charset="0"/>
                <a:cs typeface="Times New Roman" pitchFamily="18" charset="0"/>
              </a:rPr>
              <a:t>Energy detector is the most popular way of spectrum sensing because of its low computational and implementation complexities. The receivers do not need any knowledge about the primary users. An energy detector (ED) simply treats the primary signal as noise and decides on the presence or absence of the primary signal based on the energy of the observed signal.. Digital implementations using FFT-based spectral estimates. Fig. 2 shows the architecture for digital implementation of an energy detector .</a:t>
            </a:r>
          </a:p>
          <a:p>
            <a:pPr algn="just" fontAlgn="t">
              <a:buNone/>
            </a:pPr>
            <a:endParaRPr lang="en-US" sz="1800"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2"/>
          <a:srcRect/>
          <a:stretch>
            <a:fillRect/>
          </a:stretch>
        </p:blipFill>
        <p:spPr bwMode="auto">
          <a:xfrm>
            <a:off x="2057400" y="2971800"/>
            <a:ext cx="4752975" cy="2867025"/>
          </a:xfrm>
          <a:prstGeom prst="rect">
            <a:avLst/>
          </a:prstGeom>
          <a:noFill/>
          <a:ln w="9525">
            <a:noFill/>
            <a:miter lim="800000"/>
            <a:headEnd/>
            <a:tailEnd/>
          </a:ln>
          <a:effectLst/>
        </p:spPr>
      </p:pic>
      <p:sp>
        <p:nvSpPr>
          <p:cNvPr id="7" name="TextBox 6"/>
          <p:cNvSpPr txBox="1"/>
          <p:nvPr/>
        </p:nvSpPr>
        <p:spPr>
          <a:xfrm>
            <a:off x="3276600" y="6019800"/>
            <a:ext cx="3352800" cy="381000"/>
          </a:xfrm>
          <a:prstGeom prst="rect">
            <a:avLst/>
          </a:prstGeom>
          <a:noFill/>
        </p:spPr>
        <p:txBody>
          <a:bodyPr wrap="square" rtlCol="0">
            <a:spAutoFit/>
          </a:bodyPr>
          <a:lstStyle/>
          <a:p>
            <a:r>
              <a:rPr lang="en-US" b="1" dirty="0" smtClean="0">
                <a:latin typeface="Times New Roman" pitchFamily="18" charset="0"/>
                <a:cs typeface="Times New Roman" pitchFamily="18" charset="0"/>
              </a:rPr>
              <a:t>          Fig 2: Energy Detector</a:t>
            </a:r>
            <a:endParaRPr lang="en-US"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smtClean="0">
                <a:latin typeface="Times New Roman" pitchFamily="18" charset="0"/>
                <a:cs typeface="Times New Roman" pitchFamily="18" charset="0"/>
              </a:rPr>
              <a:t>EXISTING METHOD</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a:bodyPr>
          <a:lstStyle/>
          <a:p>
            <a:pPr algn="just">
              <a:lnSpc>
                <a:spcPct val="150000"/>
              </a:lnSpc>
            </a:pPr>
            <a:r>
              <a:rPr lang="en-US" sz="1800" dirty="0">
                <a:latin typeface="Times New Roman" pitchFamily="18" charset="0"/>
                <a:cs typeface="Times New Roman" pitchFamily="18" charset="0"/>
              </a:rPr>
              <a:t>In previous detection techniques, the performance is acceptable, whose entropy is calculated from the amplitude spectrum. </a:t>
            </a:r>
            <a:endParaRPr lang="en-US" sz="1800" dirty="0" smtClean="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result is robust to noise uncertainty. In this work, the entropy is calculated using histogram. </a:t>
            </a:r>
            <a:endParaRPr lang="en-US" sz="1800" dirty="0" smtClean="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Threshold </a:t>
            </a:r>
            <a:r>
              <a:rPr lang="en-US" sz="1800" dirty="0">
                <a:latin typeface="Times New Roman" pitchFamily="18" charset="0"/>
                <a:cs typeface="Times New Roman" pitchFamily="18" charset="0"/>
              </a:rPr>
              <a:t>is calculated, Probability of detection is calculated by comparing this threshold with the entropy of H1 and H0 and based on this comparison the spectrum is sensed. </a:t>
            </a:r>
            <a:endParaRPr lang="en-US" sz="1800" dirty="0" smtClean="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The </a:t>
            </a:r>
            <a:r>
              <a:rPr lang="en-US" sz="1800" dirty="0">
                <a:latin typeface="Times New Roman" pitchFamily="18" charset="0"/>
                <a:cs typeface="Times New Roman" pitchFamily="18" charset="0"/>
              </a:rPr>
              <a:t>performance of spectrum sensing is evaluated by a metric: The Probability of detection Pd. </a:t>
            </a:r>
            <a:endParaRPr lang="en-US" sz="1800" dirty="0" smtClean="0">
              <a:latin typeface="Times New Roman" pitchFamily="18" charset="0"/>
              <a:cs typeface="Times New Roman" pitchFamily="18" charset="0"/>
            </a:endParaRPr>
          </a:p>
          <a:p>
            <a:pPr algn="just">
              <a:lnSpc>
                <a:spcPct val="150000"/>
              </a:lnSpc>
            </a:pPr>
            <a:r>
              <a:rPr lang="en-US" sz="1800" dirty="0" smtClean="0">
                <a:latin typeface="Times New Roman" pitchFamily="18" charset="0"/>
                <a:cs typeface="Times New Roman" pitchFamily="18" charset="0"/>
              </a:rPr>
              <a:t>The </a:t>
            </a:r>
            <a:r>
              <a:rPr lang="en-US" sz="1800" dirty="0" err="1">
                <a:latin typeface="Times New Roman" pitchFamily="18" charset="0"/>
                <a:cs typeface="Times New Roman" pitchFamily="18" charset="0"/>
              </a:rPr>
              <a:t>Pd</a:t>
            </a:r>
            <a:r>
              <a:rPr lang="en-US" sz="1800" dirty="0">
                <a:latin typeface="Times New Roman" pitchFamily="18" charset="0"/>
                <a:cs typeface="Times New Roman" pitchFamily="18" charset="0"/>
              </a:rPr>
              <a:t> quantifies the ability to correctly detecting the presence of a primary signal.</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800" b="1" dirty="0" smtClean="0">
                <a:latin typeface="Times New Roman" pitchFamily="18" charset="0"/>
                <a:cs typeface="Times New Roman" pitchFamily="18" charset="0"/>
              </a:rPr>
              <a:t>DRAWBACKS </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normAutofit/>
          </a:bodyPr>
          <a:lstStyle/>
          <a:p>
            <a:pPr>
              <a:lnSpc>
                <a:spcPct val="150000"/>
              </a:lnSpc>
            </a:pPr>
            <a:r>
              <a:rPr lang="en-US" sz="1800" dirty="0" smtClean="0">
                <a:latin typeface="Times New Roman" pitchFamily="18" charset="0"/>
                <a:cs typeface="Times New Roman" pitchFamily="18" charset="0"/>
              </a:rPr>
              <a:t>Probability </a:t>
            </a:r>
            <a:r>
              <a:rPr lang="en-US" sz="1800" dirty="0">
                <a:latin typeface="Times New Roman" pitchFamily="18" charset="0"/>
                <a:cs typeface="Times New Roman" pitchFamily="18" charset="0"/>
              </a:rPr>
              <a:t>of detection is low. </a:t>
            </a:r>
          </a:p>
          <a:p>
            <a:pPr>
              <a:lnSpc>
                <a:spcPct val="150000"/>
              </a:lnSpc>
            </a:pPr>
            <a:r>
              <a:rPr lang="en-US" sz="1800" dirty="0" smtClean="0">
                <a:latin typeface="Times New Roman" pitchFamily="18" charset="0"/>
                <a:cs typeface="Times New Roman" pitchFamily="18" charset="0"/>
              </a:rPr>
              <a:t>Computational </a:t>
            </a:r>
            <a:r>
              <a:rPr lang="en-US" sz="1800" dirty="0">
                <a:latin typeface="Times New Roman" pitchFamily="18" charset="0"/>
                <a:cs typeface="Times New Roman" pitchFamily="18" charset="0"/>
              </a:rPr>
              <a:t>complexity is high. </a:t>
            </a:r>
          </a:p>
          <a:p>
            <a:pPr>
              <a:lnSpc>
                <a:spcPct val="150000"/>
              </a:lnSpc>
            </a:pPr>
            <a:r>
              <a:rPr lang="en-US" sz="1800" dirty="0" smtClean="0">
                <a:latin typeface="Times New Roman" pitchFamily="18" charset="0"/>
                <a:cs typeface="Times New Roman" pitchFamily="18" charset="0"/>
              </a:rPr>
              <a:t>Accuracy </a:t>
            </a:r>
            <a:r>
              <a:rPr lang="en-US" sz="1800" dirty="0">
                <a:latin typeface="Times New Roman" pitchFamily="18" charset="0"/>
                <a:cs typeface="Times New Roman" pitchFamily="18" charset="0"/>
              </a:rPr>
              <a:t>is low. </a:t>
            </a:r>
          </a:p>
          <a:p>
            <a:pPr>
              <a:lnSpc>
                <a:spcPct val="150000"/>
              </a:lnSpc>
            </a:pPr>
            <a:r>
              <a:rPr lang="en-US" sz="1800" dirty="0" smtClean="0">
                <a:latin typeface="Times New Roman" pitchFamily="18" charset="0"/>
                <a:cs typeface="Times New Roman" pitchFamily="18" charset="0"/>
              </a:rPr>
              <a:t>Only </a:t>
            </a:r>
            <a:r>
              <a:rPr lang="en-US" sz="1800" dirty="0">
                <a:latin typeface="Times New Roman" pitchFamily="18" charset="0"/>
                <a:cs typeface="Times New Roman" pitchFamily="18" charset="0"/>
              </a:rPr>
              <a:t>spectrum is sensed and the results are not accurate as we based on thresholding concept.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400" b="1" dirty="0" smtClean="0">
                <a:latin typeface="Times New Roman" pitchFamily="18" charset="0"/>
                <a:cs typeface="Times New Roman" pitchFamily="18" charset="0"/>
              </a:rPr>
              <a:t>PROPOSED APPROACH</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lnSpcReduction="10000"/>
          </a:bodyPr>
          <a:lstStyle/>
          <a:p>
            <a:pPr algn="just">
              <a:lnSpc>
                <a:spcPct val="160000"/>
              </a:lnSpc>
            </a:pPr>
            <a:r>
              <a:rPr lang="en-US" sz="1800" dirty="0">
                <a:latin typeface="Times New Roman" pitchFamily="18" charset="0"/>
                <a:cs typeface="Times New Roman" pitchFamily="18" charset="0"/>
              </a:rPr>
              <a:t>We propose this “A comparison algorithms for sensing the spectrum using deep learning techniques” to overcome all the drawbacks in existing system. </a:t>
            </a:r>
            <a:endParaRPr lang="en-US" sz="1800" dirty="0" smtClean="0">
              <a:latin typeface="Times New Roman" pitchFamily="18" charset="0"/>
              <a:cs typeface="Times New Roman" pitchFamily="18" charset="0"/>
            </a:endParaRPr>
          </a:p>
          <a:p>
            <a:pPr algn="just">
              <a:lnSpc>
                <a:spcPct val="160000"/>
              </a:lnSpc>
            </a:pPr>
            <a:r>
              <a:rPr lang="en-US" sz="1800" dirty="0" smtClean="0">
                <a:latin typeface="Times New Roman" pitchFamily="18" charset="0"/>
                <a:cs typeface="Times New Roman" pitchFamily="18" charset="0"/>
              </a:rPr>
              <a:t>With </a:t>
            </a:r>
            <a:r>
              <a:rPr lang="en-US" sz="1800" dirty="0">
                <a:latin typeface="Times New Roman" pitchFamily="18" charset="0"/>
                <a:cs typeface="Times New Roman" pitchFamily="18" charset="0"/>
              </a:rPr>
              <a:t>this project we can sense the spectrum for finding the presence of primary user. </a:t>
            </a:r>
            <a:endParaRPr lang="en-US" sz="1800" dirty="0" smtClean="0">
              <a:latin typeface="Times New Roman" pitchFamily="18" charset="0"/>
              <a:cs typeface="Times New Roman" pitchFamily="18" charset="0"/>
            </a:endParaRPr>
          </a:p>
          <a:p>
            <a:pPr algn="just">
              <a:lnSpc>
                <a:spcPct val="160000"/>
              </a:lnSpc>
            </a:pPr>
            <a:r>
              <a:rPr lang="en-US" sz="1800" dirty="0" smtClean="0">
                <a:latin typeface="Times New Roman" pitchFamily="18" charset="0"/>
                <a:cs typeface="Times New Roman" pitchFamily="18" charset="0"/>
              </a:rPr>
              <a:t>As</a:t>
            </a:r>
            <a:r>
              <a:rPr lang="en-US" sz="1800" dirty="0">
                <a:latin typeface="Times New Roman" pitchFamily="18" charset="0"/>
                <a:cs typeface="Times New Roman" pitchFamily="18" charset="0"/>
              </a:rPr>
              <a:t>, the spectrum sensing process is majorly focused on the checking the availability of primary users and through cognitive radio assigning the secondary users. </a:t>
            </a:r>
            <a:endParaRPr lang="en-US" sz="1800" dirty="0" smtClean="0">
              <a:latin typeface="Times New Roman" pitchFamily="18" charset="0"/>
              <a:cs typeface="Times New Roman" pitchFamily="18" charset="0"/>
            </a:endParaRPr>
          </a:p>
          <a:p>
            <a:pPr algn="just">
              <a:lnSpc>
                <a:spcPct val="160000"/>
              </a:lnSpc>
            </a:pPr>
            <a:r>
              <a:rPr lang="en-US" sz="1800" dirty="0" smtClean="0">
                <a:latin typeface="Times New Roman" pitchFamily="18" charset="0"/>
                <a:cs typeface="Times New Roman" pitchFamily="18" charset="0"/>
              </a:rPr>
              <a:t>As </a:t>
            </a:r>
            <a:r>
              <a:rPr lang="en-US" sz="1800" dirty="0">
                <a:latin typeface="Times New Roman" pitchFamily="18" charset="0"/>
                <a:cs typeface="Times New Roman" pitchFamily="18" charset="0"/>
              </a:rPr>
              <a:t>the network traffic is increasing day by day and the users utilizing the spectrum is also increasing then it seems difficult to allocate the spectrum to the users and their raises issues in the signal strength. </a:t>
            </a:r>
            <a:endParaRPr lang="en-US" sz="1800" dirty="0" smtClean="0">
              <a:latin typeface="Times New Roman" pitchFamily="18" charset="0"/>
              <a:cs typeface="Times New Roman" pitchFamily="18" charset="0"/>
            </a:endParaRPr>
          </a:p>
          <a:p>
            <a:pPr algn="just">
              <a:lnSpc>
                <a:spcPct val="160000"/>
              </a:lnSpc>
            </a:pPr>
            <a:r>
              <a:rPr lang="en-US" sz="1800" dirty="0" smtClean="0">
                <a:latin typeface="Times New Roman" pitchFamily="18" charset="0"/>
                <a:cs typeface="Times New Roman" pitchFamily="18" charset="0"/>
              </a:rPr>
              <a:t>To </a:t>
            </a:r>
            <a:r>
              <a:rPr lang="en-US" sz="1800" dirty="0">
                <a:latin typeface="Times New Roman" pitchFamily="18" charset="0"/>
                <a:cs typeface="Times New Roman" pitchFamily="18" charset="0"/>
              </a:rPr>
              <a:t>reduce these issues, we propose a new system which of sensing the spectrum using energy detection, entropy, optimized features and deep learning features.</a:t>
            </a:r>
            <a:endParaRPr lang="en-US" sz="1700" dirty="0" smtClean="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305800" cy="5821363"/>
          </a:xfrm>
        </p:spPr>
        <p:txBody>
          <a:bodyPr>
            <a:normAutofit/>
          </a:bodyPr>
          <a:lstStyle/>
          <a:p>
            <a:r>
              <a:rPr lang="en-US" sz="2800" b="1" dirty="0">
                <a:latin typeface="Times New Roman" panose="02020603050405020304" pitchFamily="18" charset="0"/>
                <a:cs typeface="Times New Roman" panose="02020603050405020304" pitchFamily="18" charset="0"/>
              </a:rPr>
              <a:t>Block diagram:</a:t>
            </a:r>
          </a:p>
        </p:txBody>
      </p:sp>
      <p:pic>
        <p:nvPicPr>
          <p:cNvPr id="19" name="Picture 18"/>
          <p:cNvPicPr>
            <a:picLocks noChangeAspect="1"/>
          </p:cNvPicPr>
          <p:nvPr/>
        </p:nvPicPr>
        <p:blipFill>
          <a:blip r:embed="rId2"/>
          <a:stretch>
            <a:fillRect/>
          </a:stretch>
        </p:blipFill>
        <p:spPr>
          <a:xfrm>
            <a:off x="2105025" y="1438275"/>
            <a:ext cx="4933950" cy="3981450"/>
          </a:xfrm>
          <a:prstGeom prst="rect">
            <a:avLst/>
          </a:prstGeom>
        </p:spPr>
      </p:pic>
    </p:spTree>
    <p:extLst>
      <p:ext uri="{BB962C8B-B14F-4D97-AF65-F5344CB8AC3E}">
        <p14:creationId xmlns:p14="http://schemas.microsoft.com/office/powerpoint/2010/main" val="1508761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800" b="1" dirty="0" smtClean="0">
                <a:latin typeface="Times New Roman" pitchFamily="18" charset="0"/>
                <a:cs typeface="Times New Roman" pitchFamily="18" charset="0"/>
              </a:rPr>
              <a:t>ADVANTAGES </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lstStyle/>
          <a:p>
            <a:pPr>
              <a:lnSpc>
                <a:spcPct val="150000"/>
              </a:lnSpc>
            </a:pPr>
            <a:r>
              <a:rPr lang="en-US" sz="1800" dirty="0" smtClean="0">
                <a:latin typeface="Times New Roman" pitchFamily="18" charset="0"/>
                <a:cs typeface="Times New Roman" pitchFamily="18" charset="0"/>
              </a:rPr>
              <a:t>More </a:t>
            </a:r>
            <a:r>
              <a:rPr lang="en-US" sz="1800" dirty="0">
                <a:latin typeface="Times New Roman" pitchFamily="18" charset="0"/>
                <a:cs typeface="Times New Roman" pitchFamily="18" charset="0"/>
              </a:rPr>
              <a:t>number of users can utilize the spectrum.</a:t>
            </a:r>
          </a:p>
          <a:p>
            <a:pPr>
              <a:lnSpc>
                <a:spcPct val="150000"/>
              </a:lnSpc>
            </a:pPr>
            <a:r>
              <a:rPr lang="en-US" sz="1800" dirty="0" smtClean="0">
                <a:latin typeface="Times New Roman" pitchFamily="18" charset="0"/>
                <a:cs typeface="Times New Roman" pitchFamily="18" charset="0"/>
              </a:rPr>
              <a:t>Signal </a:t>
            </a:r>
            <a:r>
              <a:rPr lang="en-US" sz="1800" dirty="0">
                <a:latin typeface="Times New Roman" pitchFamily="18" charset="0"/>
                <a:cs typeface="Times New Roman" pitchFamily="18" charset="0"/>
              </a:rPr>
              <a:t>strength increase as due to reduction in interference.</a:t>
            </a:r>
          </a:p>
          <a:p>
            <a:pPr>
              <a:lnSpc>
                <a:spcPct val="150000"/>
              </a:lnSpc>
            </a:pPr>
            <a:r>
              <a:rPr lang="en-US" sz="1800" dirty="0" smtClean="0">
                <a:latin typeface="Times New Roman" pitchFamily="18" charset="0"/>
                <a:cs typeface="Times New Roman" pitchFamily="18" charset="0"/>
              </a:rPr>
              <a:t>Scams </a:t>
            </a:r>
            <a:r>
              <a:rPr lang="en-US" sz="1800" dirty="0">
                <a:latin typeface="Times New Roman" pitchFamily="18" charset="0"/>
                <a:cs typeface="Times New Roman" pitchFamily="18" charset="0"/>
              </a:rPr>
              <a:t>will be reduced as the spectrum is allocated for all the users.</a:t>
            </a:r>
          </a:p>
          <a:p>
            <a:pPr>
              <a:lnSpc>
                <a:spcPct val="150000"/>
              </a:lnSpc>
            </a:pPr>
            <a:r>
              <a:rPr lang="en-US" sz="1800" dirty="0" smtClean="0">
                <a:latin typeface="Times New Roman" pitchFamily="18" charset="0"/>
                <a:cs typeface="Times New Roman" pitchFamily="18" charset="0"/>
              </a:rPr>
              <a:t>Cross </a:t>
            </a:r>
            <a:r>
              <a:rPr lang="en-US" sz="1800" dirty="0">
                <a:latin typeface="Times New Roman" pitchFamily="18" charset="0"/>
                <a:cs typeface="Times New Roman" pitchFamily="18" charset="0"/>
              </a:rPr>
              <a:t>talks and interference with other users can be reduced.</a:t>
            </a:r>
          </a:p>
          <a:p>
            <a:pPr>
              <a:lnSpc>
                <a:spcPct val="150000"/>
              </a:lnSpc>
            </a:pPr>
            <a:r>
              <a:rPr lang="en-US" sz="1800" dirty="0" smtClean="0">
                <a:latin typeface="Times New Roman" pitchFamily="18" charset="0"/>
                <a:cs typeface="Times New Roman" pitchFamily="18" charset="0"/>
              </a:rPr>
              <a:t>Enhance </a:t>
            </a:r>
            <a:r>
              <a:rPr lang="en-US" sz="1800" dirty="0">
                <a:latin typeface="Times New Roman" pitchFamily="18" charset="0"/>
                <a:cs typeface="Times New Roman" pitchFamily="18" charset="0"/>
              </a:rPr>
              <a:t>user experience.</a:t>
            </a:r>
          </a:p>
          <a:p>
            <a:pPr>
              <a:lnSpc>
                <a:spcPct val="150000"/>
              </a:lnSpc>
            </a:pPr>
            <a:r>
              <a:rPr lang="en-US" sz="1800" dirty="0" smtClean="0">
                <a:latin typeface="Times New Roman" pitchFamily="18" charset="0"/>
                <a:cs typeface="Times New Roman" pitchFamily="18" charset="0"/>
              </a:rPr>
              <a:t>Helps </a:t>
            </a:r>
            <a:r>
              <a:rPr lang="en-US" sz="1800" dirty="0">
                <a:latin typeface="Times New Roman" pitchFamily="18" charset="0"/>
                <a:cs typeface="Times New Roman" pitchFamily="18" charset="0"/>
              </a:rPr>
              <a:t>in establishing the emergency networks.</a:t>
            </a:r>
          </a:p>
          <a:p>
            <a:pPr>
              <a:lnSpc>
                <a:spcPct val="150000"/>
              </a:lnSpc>
            </a:pPr>
            <a:r>
              <a:rPr lang="en-US" sz="1800" smtClean="0">
                <a:latin typeface="Times New Roman" pitchFamily="18" charset="0"/>
                <a:cs typeface="Times New Roman" pitchFamily="18" charset="0"/>
              </a:rPr>
              <a:t>Increases </a:t>
            </a:r>
            <a:r>
              <a:rPr lang="en-US" sz="1800" dirty="0">
                <a:latin typeface="Times New Roman" pitchFamily="18" charset="0"/>
                <a:cs typeface="Times New Roman" pitchFamily="18" charset="0"/>
              </a:rPr>
              <a:t>the efficiency in spectrum utilization.</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b="1" dirty="0" smtClean="0">
                <a:latin typeface="Times New Roman" pitchFamily="18" charset="0"/>
                <a:cs typeface="Times New Roman" pitchFamily="18" charset="0"/>
              </a:rPr>
              <a:t>REFERENCES</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1066800"/>
            <a:ext cx="8839200" cy="5486400"/>
          </a:xfrm>
        </p:spPr>
        <p:txBody>
          <a:bodyPr>
            <a:normAutofit lnSpcReduction="10000"/>
          </a:bodyPr>
          <a:lstStyle/>
          <a:p>
            <a:pPr algn="just">
              <a:lnSpc>
                <a:spcPct val="150000"/>
              </a:lnSpc>
            </a:pPr>
            <a:r>
              <a:rPr lang="en-US" sz="1800" dirty="0" smtClean="0">
                <a:latin typeface="Times New Roman" pitchFamily="18" charset="0"/>
                <a:cs typeface="Times New Roman" pitchFamily="18" charset="0"/>
              </a:rPr>
              <a:t>[1] N. Kaabouch and W. C. Hu, Handbook of research on software-defined and cognitive radio technologies for dynamic spectrum management. IGI Global,2014.</a:t>
            </a:r>
          </a:p>
          <a:p>
            <a:pPr algn="just">
              <a:lnSpc>
                <a:spcPct val="150000"/>
              </a:lnSpc>
            </a:pPr>
            <a:r>
              <a:rPr lang="en-US" sz="1800" dirty="0" smtClean="0">
                <a:latin typeface="Times New Roman" pitchFamily="18" charset="0"/>
                <a:cs typeface="Times New Roman" pitchFamily="18" charset="0"/>
              </a:rPr>
              <a:t>[2] A. Ali and W. </a:t>
            </a:r>
            <a:r>
              <a:rPr lang="en-US" sz="1800" dirty="0" err="1" smtClean="0">
                <a:latin typeface="Times New Roman" pitchFamily="18" charset="0"/>
                <a:cs typeface="Times New Roman" pitchFamily="18" charset="0"/>
              </a:rPr>
              <a:t>Hamouda</a:t>
            </a:r>
            <a:r>
              <a:rPr lang="en-US" sz="1800" dirty="0" smtClean="0">
                <a:latin typeface="Times New Roman" pitchFamily="18" charset="0"/>
                <a:cs typeface="Times New Roman" pitchFamily="18" charset="0"/>
              </a:rPr>
              <a:t>, “Advances on Spectrum Sensing for Cognitive Radio Networks: Theory and Applications,” IEEE Commun. Surv. Tutorials, pp. 1–1, 2016.</a:t>
            </a:r>
          </a:p>
          <a:p>
            <a:pPr algn="just">
              <a:lnSpc>
                <a:spcPct val="150000"/>
              </a:lnSpc>
            </a:pPr>
            <a:r>
              <a:rPr lang="en-US" sz="1800" dirty="0" smtClean="0">
                <a:latin typeface="Times New Roman" pitchFamily="18" charset="0"/>
                <a:cs typeface="Times New Roman" pitchFamily="18" charset="0"/>
              </a:rPr>
              <a:t>[3] Y. Zeng, Y.-C. Liang, A. T. Hoang, and R. Zhang, “A Review on Spectrum Sensing for Cognitive Radio: Challenges and Solutions,” EURASIP J. Adv. Signal Process., vol. 2010, pp. 1–16, 2010.</a:t>
            </a:r>
          </a:p>
          <a:p>
            <a:pPr algn="just">
              <a:lnSpc>
                <a:spcPct val="150000"/>
              </a:lnSpc>
            </a:pPr>
            <a:r>
              <a:rPr lang="en-US" sz="1800" dirty="0" smtClean="0">
                <a:latin typeface="Times New Roman" pitchFamily="18" charset="0"/>
                <a:cs typeface="Times New Roman" pitchFamily="18" charset="0"/>
              </a:rPr>
              <a:t>[4] A. Ranjan, Anurag, and B. Singh, “Design and analysis of spectrum sensing in cognitive radio based on energy detection,” International Conference on Signal and Information Processing, 2016, pp. 1–5.</a:t>
            </a:r>
          </a:p>
          <a:p>
            <a:pPr algn="just">
              <a:lnSpc>
                <a:spcPct val="150000"/>
              </a:lnSpc>
            </a:pPr>
            <a:r>
              <a:rPr lang="en-US" sz="1800" dirty="0" smtClean="0">
                <a:latin typeface="Times New Roman" pitchFamily="18" charset="0"/>
                <a:cs typeface="Times New Roman" pitchFamily="18" charset="0"/>
              </a:rPr>
              <a:t>[5] R. T. Khan, M. I. Islam, S. Zaman, and M. R. Amin, “Comparison of cyclostationary and energy detection in cognitive radio network,” International Workshop on Computational Intelligence, 2016, pp. 165–168.</a:t>
            </a:r>
          </a:p>
          <a:p>
            <a:endParaRPr lang="en-US" sz="16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a:effectLst>
            <a:glow rad="635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a:lstStyle/>
          <a:p>
            <a:r>
              <a:rPr lang="en-US"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lgerian" pitchFamily="82" charset="0"/>
              </a:rPr>
              <a:t>THANKING YOU</a:t>
            </a:r>
            <a:endParaRPr lang="en-US"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400" b="1" dirty="0" smtClean="0">
                <a:latin typeface="Times New Roman" pitchFamily="18" charset="0"/>
                <a:cs typeface="Times New Roman" pitchFamily="18" charset="0"/>
              </a:rPr>
              <a:t>CONTENTS</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486400"/>
          </a:xfrm>
        </p:spPr>
        <p:txBody>
          <a:bodyPr>
            <a:noAutofit/>
          </a:bodyPr>
          <a:lstStyle/>
          <a:p>
            <a:pPr>
              <a:lnSpc>
                <a:spcPct val="150000"/>
              </a:lnSpc>
            </a:pPr>
            <a:r>
              <a:rPr lang="en-US" sz="1800" dirty="0" smtClean="0">
                <a:latin typeface="Times New Roman" pitchFamily="18" charset="0"/>
                <a:cs typeface="Times New Roman" pitchFamily="18" charset="0"/>
              </a:rPr>
              <a:t>Abstract</a:t>
            </a:r>
          </a:p>
          <a:p>
            <a:pPr>
              <a:lnSpc>
                <a:spcPct val="150000"/>
              </a:lnSpc>
            </a:pPr>
            <a:r>
              <a:rPr lang="en-US" sz="1800" dirty="0" smtClean="0">
                <a:latin typeface="Times New Roman" pitchFamily="18" charset="0"/>
                <a:cs typeface="Times New Roman" pitchFamily="18" charset="0"/>
              </a:rPr>
              <a:t>Introduction</a:t>
            </a:r>
          </a:p>
          <a:p>
            <a:pPr>
              <a:lnSpc>
                <a:spcPct val="150000"/>
              </a:lnSpc>
            </a:pPr>
            <a:r>
              <a:rPr lang="en-US" sz="1800" dirty="0" smtClean="0">
                <a:latin typeface="Times New Roman" pitchFamily="18" charset="0"/>
                <a:cs typeface="Times New Roman" pitchFamily="18" charset="0"/>
              </a:rPr>
              <a:t>Cognitive Radio</a:t>
            </a:r>
          </a:p>
          <a:p>
            <a:pPr>
              <a:lnSpc>
                <a:spcPct val="150000"/>
              </a:lnSpc>
            </a:pPr>
            <a:r>
              <a:rPr lang="en-US" sz="1800" dirty="0" smtClean="0">
                <a:latin typeface="Times New Roman" pitchFamily="18" charset="0"/>
                <a:cs typeface="Times New Roman" pitchFamily="18" charset="0"/>
              </a:rPr>
              <a:t>Spectrum Sensing Techniques </a:t>
            </a:r>
          </a:p>
          <a:p>
            <a:pPr>
              <a:lnSpc>
                <a:spcPct val="150000"/>
              </a:lnSpc>
            </a:pPr>
            <a:r>
              <a:rPr lang="en-US" sz="1800" dirty="0" smtClean="0">
                <a:latin typeface="Times New Roman" pitchFamily="18" charset="0"/>
                <a:cs typeface="Times New Roman" pitchFamily="18" charset="0"/>
              </a:rPr>
              <a:t>Existing method</a:t>
            </a:r>
          </a:p>
          <a:p>
            <a:pPr>
              <a:lnSpc>
                <a:spcPct val="150000"/>
              </a:lnSpc>
            </a:pPr>
            <a:r>
              <a:rPr lang="en-US" sz="1800" dirty="0" smtClean="0">
                <a:latin typeface="Times New Roman" pitchFamily="18" charset="0"/>
                <a:cs typeface="Times New Roman" pitchFamily="18" charset="0"/>
              </a:rPr>
              <a:t>Drawbacks </a:t>
            </a:r>
          </a:p>
          <a:p>
            <a:pPr>
              <a:lnSpc>
                <a:spcPct val="150000"/>
              </a:lnSpc>
            </a:pPr>
            <a:r>
              <a:rPr lang="en-US" sz="1800" dirty="0" smtClean="0">
                <a:latin typeface="Times New Roman" pitchFamily="18" charset="0"/>
                <a:cs typeface="Times New Roman" pitchFamily="18" charset="0"/>
              </a:rPr>
              <a:t>Proposed approach</a:t>
            </a:r>
          </a:p>
          <a:p>
            <a:pPr>
              <a:lnSpc>
                <a:spcPct val="150000"/>
              </a:lnSpc>
            </a:pPr>
            <a:r>
              <a:rPr lang="en-US" sz="1800" dirty="0" smtClean="0">
                <a:latin typeface="Times New Roman" pitchFamily="18" charset="0"/>
                <a:cs typeface="Times New Roman" pitchFamily="18" charset="0"/>
              </a:rPr>
              <a:t>Advantages </a:t>
            </a:r>
          </a:p>
          <a:p>
            <a:pPr>
              <a:lnSpc>
                <a:spcPct val="150000"/>
              </a:lnSpc>
            </a:pPr>
            <a:r>
              <a:rPr lang="en-US" sz="1800" dirty="0" smtClean="0">
                <a:latin typeface="Times New Roman" pitchFamily="18" charset="0"/>
                <a:cs typeface="Times New Roman" pitchFamily="18" charset="0"/>
              </a:rPr>
              <a:t>Results </a:t>
            </a:r>
          </a:p>
          <a:p>
            <a:pPr>
              <a:lnSpc>
                <a:spcPct val="150000"/>
              </a:lnSpc>
            </a:pPr>
            <a:r>
              <a:rPr lang="en-US" sz="1800" dirty="0" smtClean="0">
                <a:latin typeface="Times New Roman" pitchFamily="18" charset="0"/>
                <a:cs typeface="Times New Roman" pitchFamily="18" charset="0"/>
              </a:rPr>
              <a:t>Conclusion</a:t>
            </a:r>
          </a:p>
          <a:p>
            <a:pPr>
              <a:lnSpc>
                <a:spcPct val="150000"/>
              </a:lnSpc>
            </a:pPr>
            <a:r>
              <a:rPr lang="en-US" sz="1800" dirty="0" smtClean="0">
                <a:latin typeface="Times New Roman" pitchFamily="18" charset="0"/>
                <a:cs typeface="Times New Roman" pitchFamily="18" charset="0"/>
              </a:rPr>
              <a:t>References</a:t>
            </a:r>
            <a:endParaRPr lang="en-US" sz="1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smtClean="0">
                <a:latin typeface="Times New Roman" pitchFamily="18" charset="0"/>
                <a:cs typeface="Times New Roman" pitchFamily="18" charset="0"/>
              </a:rPr>
              <a:t>ABSTRACT</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0" y="1600200"/>
            <a:ext cx="8991600" cy="4525963"/>
          </a:xfrm>
        </p:spPr>
        <p:txBody>
          <a:bodyPr>
            <a:normAutofit/>
          </a:bodyPr>
          <a:lstStyle/>
          <a:p>
            <a:pPr algn="just">
              <a:lnSpc>
                <a:spcPct val="150000"/>
              </a:lnSpc>
              <a:buNone/>
            </a:pPr>
            <a:r>
              <a:rPr lang="en-US" sz="1800" dirty="0">
                <a:latin typeface="Times New Roman" pitchFamily="18" charset="0"/>
                <a:cs typeface="Times New Roman" pitchFamily="18" charset="0"/>
              </a:rPr>
              <a:t>      In 5G Wireless communications Spectrum sensing is a key function of cognitive radio to prevent the harmful interference with licensed users and identify the available spectrum for improving the spectrum’s utilization. In this paper a deep learning-based approach is introduced to sense the spectrum for availability of the primary user. If the primary user is absence, then a secondary user can be allocated in the spectrum. In ultra-dense networks and in dense network traffic conditions there is a scope for continuous utilization of the spectrum by the licensed user. </a:t>
            </a:r>
            <a:r>
              <a:rPr lang="en-US" sz="1800" dirty="0" smtClean="0">
                <a:latin typeface="Times New Roman" pitchFamily="18" charset="0"/>
                <a:cs typeface="Times New Roman" pitchFamily="18" charset="0"/>
              </a:rPr>
              <a:t>Along </a:t>
            </a:r>
            <a:r>
              <a:rPr lang="en-US" sz="1800" dirty="0">
                <a:latin typeface="Times New Roman" pitchFamily="18" charset="0"/>
                <a:cs typeface="Times New Roman" pitchFamily="18" charset="0"/>
              </a:rPr>
              <a:t>with this approaches we will implement spectrum sensing using Energy detection technique, Entropy technique, optimized features. Telecommunications can expand its services to huge volume of users without any disturbances. This process will show better results when compared to state of art methods.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2400" b="1" dirty="0" smtClean="0">
                <a:latin typeface="Times New Roman" pitchFamily="18" charset="0"/>
                <a:cs typeface="Times New Roman" pitchFamily="18" charset="0"/>
              </a:rPr>
              <a:t>INTRODUCTION</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685800"/>
            <a:ext cx="8686800" cy="4754563"/>
          </a:xfrm>
        </p:spPr>
        <p:txBody>
          <a:bodyPr>
            <a:noAutofit/>
          </a:bodyPr>
          <a:lstStyle/>
          <a:p>
            <a:pPr algn="just">
              <a:lnSpc>
                <a:spcPct val="150000"/>
              </a:lnSpc>
            </a:pPr>
            <a:r>
              <a:rPr lang="en-US" sz="1800" dirty="0" smtClean="0">
                <a:latin typeface="Times New Roman" pitchFamily="18" charset="0"/>
                <a:cs typeface="Times New Roman" pitchFamily="18" charset="0"/>
              </a:rPr>
              <a:t>Modern wireless systems offering a wide variety of high data rate applications to various users at the same time. </a:t>
            </a:r>
          </a:p>
          <a:p>
            <a:pPr algn="just">
              <a:lnSpc>
                <a:spcPct val="150000"/>
              </a:lnSpc>
            </a:pPr>
            <a:r>
              <a:rPr lang="en-US" sz="1800" dirty="0" smtClean="0">
                <a:latin typeface="Times New Roman" pitchFamily="18" charset="0"/>
                <a:cs typeface="Times New Roman" pitchFamily="18" charset="0"/>
              </a:rPr>
              <a:t>In order to realize this objective, they have to overcome the practical constraints imposed by the resources they need such as power and spectrum, which are limited in nature. </a:t>
            </a:r>
          </a:p>
          <a:p>
            <a:pPr algn="just">
              <a:lnSpc>
                <a:spcPct val="150000"/>
              </a:lnSpc>
            </a:pPr>
            <a:r>
              <a:rPr lang="en-US" sz="1800" dirty="0" smtClean="0">
                <a:latin typeface="Times New Roman" pitchFamily="18" charset="0"/>
                <a:cs typeface="Times New Roman" pitchFamily="18" charset="0"/>
              </a:rPr>
              <a:t>The number of wireless systems is increasing very </a:t>
            </a:r>
            <a:r>
              <a:rPr lang="en-US" sz="1800" dirty="0" err="1" smtClean="0">
                <a:latin typeface="Times New Roman" pitchFamily="18" charset="0"/>
                <a:cs typeface="Times New Roman" pitchFamily="18" charset="0"/>
              </a:rPr>
              <a:t>fastly</a:t>
            </a:r>
            <a:r>
              <a:rPr lang="en-US" sz="1800" dirty="0" smtClean="0">
                <a:latin typeface="Times New Roman" pitchFamily="18" charset="0"/>
                <a:cs typeface="Times New Roman" pitchFamily="18" charset="0"/>
              </a:rPr>
              <a:t>, the scarcity of these resources, especially of the frequency spectrum, becomes a problem day by day.</a:t>
            </a:r>
          </a:p>
          <a:p>
            <a:pPr algn="just">
              <a:lnSpc>
                <a:spcPct val="150000"/>
              </a:lnSpc>
            </a:pPr>
            <a:r>
              <a:rPr lang="en-US" sz="1800" dirty="0" smtClean="0">
                <a:latin typeface="Times New Roman" pitchFamily="18" charset="0"/>
                <a:cs typeface="Times New Roman" pitchFamily="18" charset="0"/>
              </a:rPr>
              <a:t>Cognitive radio is a concept that overcome to the problem by proposing an opportunistic spectrum usage  approach, in which frequency bands that are not being used by their licensed users are utilized by cognitive radios. </a:t>
            </a:r>
          </a:p>
          <a:p>
            <a:pPr algn="just">
              <a:lnSpc>
                <a:spcPct val="150000"/>
              </a:lnSpc>
            </a:pPr>
            <a:r>
              <a:rPr lang="en-US" sz="1800" dirty="0" smtClean="0">
                <a:latin typeface="Times New Roman" pitchFamily="18" charset="0"/>
                <a:cs typeface="Times New Roman" pitchFamily="18" charset="0"/>
              </a:rPr>
              <a:t>Since cognitive radios do not need a license and they do not affect the operation of licensed systems, this approach leads to a highly economic and efficient usage of the frequency spectrum.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534400" cy="6324600"/>
          </a:xfrm>
        </p:spPr>
        <p:txBody>
          <a:bodyPr>
            <a:normAutofit fontScale="92500" lnSpcReduction="20000"/>
          </a:bodyPr>
          <a:lstStyle/>
          <a:p>
            <a:pPr algn="just">
              <a:lnSpc>
                <a:spcPct val="150000"/>
              </a:lnSpc>
            </a:pPr>
            <a:r>
              <a:rPr lang="en-US" sz="1900" dirty="0" smtClean="0">
                <a:latin typeface="Times New Roman" pitchFamily="18" charset="0"/>
                <a:cs typeface="Times New Roman" pitchFamily="18" charset="0"/>
              </a:rPr>
              <a:t>Basic function of cognitive radio is to sense the spectrum precisely by evading any chances of hindrance or interference to primary or licensed users. </a:t>
            </a:r>
          </a:p>
          <a:p>
            <a:pPr algn="just">
              <a:lnSpc>
                <a:spcPct val="150000"/>
              </a:lnSpc>
            </a:pPr>
            <a:r>
              <a:rPr lang="en-US" sz="1900" dirty="0" smtClean="0">
                <a:latin typeface="Times New Roman" pitchFamily="18" charset="0"/>
                <a:cs typeface="Times New Roman" pitchFamily="18" charset="0"/>
              </a:rPr>
              <a:t>By using spectrum sensing, cognitive radios can adapt themselves to the eternal wireless network. </a:t>
            </a:r>
          </a:p>
          <a:p>
            <a:pPr algn="just">
              <a:lnSpc>
                <a:spcPct val="150000"/>
              </a:lnSpc>
            </a:pPr>
            <a:r>
              <a:rPr lang="en-US" sz="1900" dirty="0" smtClean="0">
                <a:latin typeface="Times New Roman" pitchFamily="18" charset="0"/>
                <a:cs typeface="Times New Roman" pitchFamily="18" charset="0"/>
              </a:rPr>
              <a:t>Here primary user (PU) can be defined as the user who has license to use a specific band of the spectrum. </a:t>
            </a:r>
          </a:p>
          <a:p>
            <a:pPr algn="just">
              <a:lnSpc>
                <a:spcPct val="150000"/>
              </a:lnSpc>
            </a:pPr>
            <a:r>
              <a:rPr lang="en-US" sz="1900" dirty="0" smtClean="0">
                <a:latin typeface="Times New Roman" pitchFamily="18" charset="0"/>
                <a:cs typeface="Times New Roman" pitchFamily="18" charset="0"/>
              </a:rPr>
              <a:t>On the other hand, secondary users (SU) do have license to use the spectrum but can use the spectrum when PU is absent. </a:t>
            </a:r>
          </a:p>
          <a:p>
            <a:pPr algn="just">
              <a:lnSpc>
                <a:spcPct val="150000"/>
              </a:lnSpc>
            </a:pPr>
            <a:r>
              <a:rPr lang="en-US" sz="1900" dirty="0" smtClean="0">
                <a:latin typeface="Times New Roman" pitchFamily="18" charset="0"/>
                <a:cs typeface="Times New Roman" pitchFamily="18" charset="0"/>
              </a:rPr>
              <a:t>When PU is present SU user shift its transmission to another frequency or changes other modulation parameters and never causes interference to primary users.</a:t>
            </a:r>
          </a:p>
          <a:p>
            <a:pPr algn="just">
              <a:lnSpc>
                <a:spcPct val="150000"/>
              </a:lnSpc>
            </a:pPr>
            <a:r>
              <a:rPr lang="en-US" sz="1900" dirty="0" smtClean="0">
                <a:latin typeface="Times New Roman" pitchFamily="18" charset="0"/>
                <a:cs typeface="Times New Roman" pitchFamily="18" charset="0"/>
              </a:rPr>
              <a:t>Various techniques have been used for identifying the presence of the PU signal transmission. </a:t>
            </a:r>
          </a:p>
          <a:p>
            <a:pPr algn="just">
              <a:lnSpc>
                <a:spcPct val="150000"/>
              </a:lnSpc>
            </a:pPr>
            <a:r>
              <a:rPr lang="en-US" sz="1900" dirty="0" smtClean="0">
                <a:latin typeface="Times New Roman" pitchFamily="18" charset="0"/>
                <a:cs typeface="Times New Roman" pitchFamily="18" charset="0"/>
              </a:rPr>
              <a:t>Among them, energy detection has been mostly applied because it does not require any a priori knowledge of the primary signals and has much lower complexity than the other two schemes.</a:t>
            </a:r>
          </a:p>
          <a:p>
            <a:pPr algn="just">
              <a:lnSpc>
                <a:spcPct val="150000"/>
              </a:lnSpc>
            </a:pPr>
            <a:r>
              <a:rPr lang="en-US" sz="1900" dirty="0" smtClean="0">
                <a:latin typeface="Times New Roman" pitchFamily="18" charset="0"/>
                <a:cs typeface="Times New Roman" pitchFamily="18" charset="0"/>
              </a:rPr>
              <a:t> In addition, it does not need any prior information about the PUs' signals.</a:t>
            </a:r>
          </a:p>
          <a:p>
            <a:pPr algn="just"/>
            <a:endParaRPr lang="en-US" sz="18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a:bodyPr>
          <a:lstStyle/>
          <a:p>
            <a:r>
              <a:rPr lang="en-US" sz="2400" b="1" dirty="0" smtClean="0">
                <a:latin typeface="Times New Roman" pitchFamily="18" charset="0"/>
                <a:cs typeface="Times New Roman" pitchFamily="18" charset="0"/>
              </a:rPr>
              <a:t>COGNITIVE RADIO</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440363"/>
          </a:xfrm>
        </p:spPr>
        <p:txBody>
          <a:bodyPr>
            <a:normAutofit/>
          </a:bodyPr>
          <a:lstStyle/>
          <a:p>
            <a:pPr algn="just">
              <a:lnSpc>
                <a:spcPct val="150000"/>
              </a:lnSpc>
              <a:buFont typeface="Wingdings" pitchFamily="2" charset="2"/>
              <a:buChar char="§"/>
            </a:pPr>
            <a:r>
              <a:rPr lang="en-US" sz="1800" dirty="0" smtClean="0">
                <a:latin typeface="Times New Roman" pitchFamily="18" charset="0"/>
                <a:cs typeface="Times New Roman" pitchFamily="18" charset="0"/>
              </a:rPr>
              <a:t>A Cognitive Radio is a adaptive multi-dimensionally aware intelligent wireless communication system that learn from its experience to reason, plan and decide future action to meet consumer needs .</a:t>
            </a:r>
          </a:p>
          <a:p>
            <a:pPr algn="just">
              <a:lnSpc>
                <a:spcPct val="150000"/>
              </a:lnSpc>
            </a:pPr>
            <a:r>
              <a:rPr lang="en-US" sz="1800" dirty="0" smtClean="0">
                <a:latin typeface="Times New Roman" pitchFamily="18" charset="0"/>
                <a:cs typeface="Times New Roman" pitchFamily="18" charset="0"/>
              </a:rPr>
              <a:t>The two important characteristics of cognitive radio are:-</a:t>
            </a:r>
          </a:p>
          <a:p>
            <a:pPr algn="just">
              <a:lnSpc>
                <a:spcPct val="150000"/>
              </a:lnSpc>
              <a:buAutoNum type="alphaLcParenBoth"/>
            </a:pPr>
            <a:r>
              <a:rPr lang="en-US" sz="1800" b="1" dirty="0" smtClean="0">
                <a:latin typeface="Times New Roman" pitchFamily="18" charset="0"/>
                <a:cs typeface="Times New Roman" pitchFamily="18" charset="0"/>
              </a:rPr>
              <a:t>Cognitive capability-</a:t>
            </a:r>
            <a:r>
              <a:rPr lang="en-US" sz="1800" dirty="0" smtClean="0">
                <a:latin typeface="Times New Roman" pitchFamily="18" charset="0"/>
                <a:cs typeface="Times New Roman" pitchFamily="18" charset="0"/>
              </a:rPr>
              <a:t> Cognitive capability refers to the ability of the cognitive radio technology to capture or sense the information from its radio environment.</a:t>
            </a:r>
          </a:p>
          <a:p>
            <a:pPr algn="just">
              <a:lnSpc>
                <a:spcPct val="150000"/>
              </a:lnSpc>
              <a:buAutoNum type="alphaLcParenBoth"/>
            </a:pPr>
            <a:r>
              <a:rPr lang="en-US" sz="1800" b="1" dirty="0" smtClean="0">
                <a:latin typeface="Times New Roman" pitchFamily="18" charset="0"/>
                <a:cs typeface="Times New Roman" pitchFamily="18" charset="0"/>
              </a:rPr>
              <a:t>(b)Re-configurability-</a:t>
            </a:r>
            <a:r>
              <a:rPr lang="en-US" sz="1800" dirty="0" smtClean="0">
                <a:latin typeface="Times New Roman" pitchFamily="18" charset="0"/>
                <a:cs typeface="Times New Roman" pitchFamily="18" charset="0"/>
              </a:rPr>
              <a:t> Re-configurability enables the cognitive radio to be programmed dynamically according to the radio environment. Cognitive Radio mainly does four functions</a:t>
            </a:r>
            <a:endParaRPr lang="en-US" sz="18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srcRect/>
          <a:stretch>
            <a:fillRect/>
          </a:stretch>
        </p:blipFill>
        <p:spPr bwMode="auto">
          <a:xfrm>
            <a:off x="1219200" y="457200"/>
            <a:ext cx="6629400" cy="4362450"/>
          </a:xfrm>
          <a:prstGeom prst="rect">
            <a:avLst/>
          </a:prstGeom>
          <a:noFill/>
          <a:ln w="9525">
            <a:noFill/>
            <a:miter lim="800000"/>
            <a:headEnd/>
            <a:tailEnd/>
          </a:ln>
          <a:effectLst/>
        </p:spPr>
      </p:pic>
      <p:sp>
        <p:nvSpPr>
          <p:cNvPr id="5" name="TextBox 4"/>
          <p:cNvSpPr txBox="1"/>
          <p:nvPr/>
        </p:nvSpPr>
        <p:spPr>
          <a:xfrm>
            <a:off x="3352800" y="5105400"/>
            <a:ext cx="4495800"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Fig 1: Basic cognitive cycle</a:t>
            </a:r>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lnSpc>
                <a:spcPct val="150000"/>
              </a:lnSpc>
            </a:pPr>
            <a:r>
              <a:rPr lang="en-US" sz="1800" b="1" dirty="0" smtClean="0">
                <a:latin typeface="Times New Roman" pitchFamily="18" charset="0"/>
                <a:cs typeface="Times New Roman" pitchFamily="18" charset="0"/>
              </a:rPr>
              <a:t>Spectrum Sensing:</a:t>
            </a:r>
            <a:r>
              <a:rPr lang="en-US" sz="1800" dirty="0" smtClean="0">
                <a:latin typeface="Times New Roman" pitchFamily="18" charset="0"/>
                <a:cs typeface="Times New Roman" pitchFamily="18" charset="0"/>
              </a:rPr>
              <a:t> Cognitive Radio continuously looks for the unused spectrum which is known as the spectrum hole. This property of cognitive radio is termed as spectrum sensing.</a:t>
            </a:r>
          </a:p>
          <a:p>
            <a:pPr algn="just">
              <a:lnSpc>
                <a:spcPct val="150000"/>
              </a:lnSpc>
            </a:pPr>
            <a:r>
              <a:rPr lang="en-US" sz="1800" b="1" dirty="0" smtClean="0">
                <a:latin typeface="Times New Roman" pitchFamily="18" charset="0"/>
                <a:cs typeface="Times New Roman" pitchFamily="18" charset="0"/>
              </a:rPr>
              <a:t>Spectrum Management:</a:t>
            </a:r>
            <a:r>
              <a:rPr lang="en-US" sz="1800" dirty="0" smtClean="0">
                <a:latin typeface="Times New Roman" pitchFamily="18" charset="0"/>
                <a:cs typeface="Times New Roman" pitchFamily="18" charset="0"/>
              </a:rPr>
              <a:t> Once the spectrum holes found cognitive radio selects the available hole or channel. This property of cognitive radio is termed as spectrum management.</a:t>
            </a:r>
          </a:p>
          <a:p>
            <a:pPr algn="just">
              <a:lnSpc>
                <a:spcPct val="150000"/>
              </a:lnSpc>
            </a:pPr>
            <a:r>
              <a:rPr lang="en-US" sz="1800" b="1" dirty="0" smtClean="0">
                <a:latin typeface="Times New Roman" pitchFamily="18" charset="0"/>
                <a:cs typeface="Times New Roman" pitchFamily="18" charset="0"/>
              </a:rPr>
              <a:t>Spectrum Sharing: </a:t>
            </a:r>
            <a:r>
              <a:rPr lang="en-US" sz="1800" dirty="0" smtClean="0">
                <a:latin typeface="Times New Roman" pitchFamily="18" charset="0"/>
                <a:cs typeface="Times New Roman" pitchFamily="18" charset="0"/>
              </a:rPr>
              <a:t>Cognitive Radio allocates the unused spectrum (spectrum hole) to the secondary (cognitive) user as long as primary user does not need it. This property of cognitive radio is termed as spectrum sharing.</a:t>
            </a:r>
          </a:p>
          <a:p>
            <a:pPr algn="just">
              <a:lnSpc>
                <a:spcPct val="150000"/>
              </a:lnSpc>
            </a:pPr>
            <a:r>
              <a:rPr lang="en-US" sz="1800" b="1" dirty="0" smtClean="0">
                <a:latin typeface="Times New Roman" pitchFamily="18" charset="0"/>
                <a:cs typeface="Times New Roman" pitchFamily="18" charset="0"/>
              </a:rPr>
              <a:t>Spectrum Mobility: </a:t>
            </a:r>
            <a:r>
              <a:rPr lang="en-US" sz="1800" dirty="0" smtClean="0">
                <a:latin typeface="Times New Roman" pitchFamily="18" charset="0"/>
                <a:cs typeface="Times New Roman" pitchFamily="18" charset="0"/>
              </a:rPr>
              <a:t>Cognitive Radio vacates the channel when a licensed (Primary) user is detected. This property of cognitive radio is termed as the spectrum mobility</a:t>
            </a:r>
            <a:endParaRPr lang="en-US" sz="18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sz="2400" b="1" dirty="0" smtClean="0">
                <a:latin typeface="Times New Roman" pitchFamily="18" charset="0"/>
                <a:cs typeface="Times New Roman" pitchFamily="18" charset="0"/>
              </a:rPr>
              <a:t>SPECTRUM SENSING TECHNIQUES</a:t>
            </a:r>
            <a:r>
              <a:rPr lang="en-US" sz="2400" b="1" dirty="0" smtClean="0"/>
              <a:t/>
            </a:r>
            <a:br>
              <a:rPr lang="en-US" sz="2400" b="1" dirty="0" smtClean="0"/>
            </a:br>
            <a:endParaRPr lang="en-US" sz="2400" b="1" dirty="0"/>
          </a:p>
        </p:txBody>
      </p:sp>
      <p:sp>
        <p:nvSpPr>
          <p:cNvPr id="3" name="Content Placeholder 2"/>
          <p:cNvSpPr>
            <a:spLocks noGrp="1"/>
          </p:cNvSpPr>
          <p:nvPr>
            <p:ph idx="1"/>
          </p:nvPr>
        </p:nvSpPr>
        <p:spPr>
          <a:xfrm>
            <a:off x="457200" y="762000"/>
            <a:ext cx="8229600" cy="5364163"/>
          </a:xfrm>
        </p:spPr>
        <p:txBody>
          <a:bodyPr>
            <a:normAutofit fontScale="92500" lnSpcReduction="10000"/>
          </a:bodyPr>
          <a:lstStyle/>
          <a:p>
            <a:pPr fontAlgn="t">
              <a:lnSpc>
                <a:spcPct val="150000"/>
              </a:lnSpc>
            </a:pPr>
            <a:r>
              <a:rPr lang="en-US" sz="1800" dirty="0" smtClean="0">
                <a:latin typeface="Times New Roman" pitchFamily="18" charset="0"/>
                <a:cs typeface="Times New Roman" pitchFamily="18" charset="0"/>
              </a:rPr>
              <a:t>There are various spectrum sensing techniques which are employed for spectrum sensing such as:-</a:t>
            </a:r>
          </a:p>
          <a:p>
            <a:pPr algn="just" fontAlgn="t">
              <a:lnSpc>
                <a:spcPct val="150000"/>
              </a:lnSpc>
              <a:buNone/>
            </a:pPr>
            <a:r>
              <a:rPr lang="en-US" sz="18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(1) Matched Filter Detection: </a:t>
            </a:r>
            <a:r>
              <a:rPr lang="en-US" sz="1800" dirty="0" smtClean="0">
                <a:latin typeface="Times New Roman" pitchFamily="18" charset="0"/>
                <a:cs typeface="Times New Roman" pitchFamily="18" charset="0"/>
              </a:rPr>
              <a:t>The matched filter (also referred to as coherent detector), it can consider as a best sensing technique if CR has knowledge of PU. It is very accurate because it maximizes the received signal-to-noise ratio (SNR). Matched filter correlates the signal with time shifted version and compares between the final output of matched filter and predetermined threshold will determine the PU presence. Hence, if this information is not accurate, then the matched filter operates weakly.</a:t>
            </a:r>
          </a:p>
          <a:p>
            <a:pPr algn="just" fontAlgn="t">
              <a:lnSpc>
                <a:spcPct val="150000"/>
              </a:lnSpc>
              <a:buNone/>
            </a:pPr>
            <a:r>
              <a:rPr lang="en-US" sz="1800" b="1" dirty="0" smtClean="0">
                <a:latin typeface="Times New Roman" pitchFamily="18" charset="0"/>
                <a:cs typeface="Times New Roman" pitchFamily="18" charset="0"/>
              </a:rPr>
              <a:t>(2) Cyclostationary Feature Detection: </a:t>
            </a:r>
            <a:r>
              <a:rPr lang="en-US" sz="1800" dirty="0" smtClean="0">
                <a:latin typeface="Times New Roman" pitchFamily="18" charset="0"/>
                <a:cs typeface="Times New Roman" pitchFamily="18" charset="0"/>
              </a:rPr>
              <a:t>Implementation of a Cyclostationary feature detector is a spectrum sensing which can differentiate the modulated signal from the additive noise. A signal is said to be Cyclostationary if its mean and autocorrelation are a periodic function. Cyclostationary feature detection can distinguish PU signal from noise, and used at very low Signal to Noise Ratio (SNR) detection by using the information present in the PU signal that are not present in the noise.</a:t>
            </a:r>
            <a:endParaRPr lang="en-US" sz="1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1406</Words>
  <Application>Microsoft Office PowerPoint</Application>
  <PresentationFormat>On-screen Show (4:3)</PresentationFormat>
  <Paragraphs>78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Algerian</vt:lpstr>
      <vt:lpstr>Arial</vt:lpstr>
      <vt:lpstr>Calibri</vt:lpstr>
      <vt:lpstr>Times New Roman</vt:lpstr>
      <vt:lpstr>Wingdings</vt:lpstr>
      <vt:lpstr>Office Theme</vt:lpstr>
      <vt:lpstr>A Comparison Algorithms for Sensing the Spectrum Using Deep Learning Techniques</vt:lpstr>
      <vt:lpstr>CONTENTS</vt:lpstr>
      <vt:lpstr>ABSTRACT</vt:lpstr>
      <vt:lpstr>INTRODUCTION</vt:lpstr>
      <vt:lpstr>PowerPoint Presentation</vt:lpstr>
      <vt:lpstr>COGNITIVE RADIO</vt:lpstr>
      <vt:lpstr>PowerPoint Presentation</vt:lpstr>
      <vt:lpstr>PowerPoint Presentation</vt:lpstr>
      <vt:lpstr>SPECTRUM SENSING TECHNIQUES </vt:lpstr>
      <vt:lpstr>PowerPoint Presentation</vt:lpstr>
      <vt:lpstr>EXISTING METHOD</vt:lpstr>
      <vt:lpstr>DRAWBACKS </vt:lpstr>
      <vt:lpstr>PROPOSED APPROACH</vt:lpstr>
      <vt:lpstr>PowerPoint Presentation</vt:lpstr>
      <vt:lpstr>ADVANTAGES </vt:lpstr>
      <vt:lpstr>REFERENCES</vt:lpstr>
      <vt:lpstr>THANKING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DETECTION OF SPECTRUM BASED ON NOISE MEASUREMENT: A REVIEW</dc:title>
  <dc:creator>Ali Hussain</dc:creator>
  <cp:lastModifiedBy>Keerthana</cp:lastModifiedBy>
  <cp:revision>94</cp:revision>
  <dcterms:created xsi:type="dcterms:W3CDTF">2006-08-16T00:00:00Z</dcterms:created>
  <dcterms:modified xsi:type="dcterms:W3CDTF">2022-04-11T05:05:12Z</dcterms:modified>
</cp:coreProperties>
</file>