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74" r:id="rId5"/>
    <p:sldId id="260" r:id="rId6"/>
    <p:sldId id="270" r:id="rId7"/>
    <p:sldId id="261" r:id="rId8"/>
    <p:sldId id="262" r:id="rId9"/>
    <p:sldId id="263" r:id="rId10"/>
    <p:sldId id="271" r:id="rId11"/>
    <p:sldId id="277" r:id="rId12"/>
    <p:sldId id="281" r:id="rId13"/>
    <p:sldId id="280" r:id="rId14"/>
    <p:sldId id="264" r:id="rId15"/>
    <p:sldId id="265" r:id="rId16"/>
    <p:sldId id="27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3/21/2023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b="1" dirty="0">
                <a:solidFill>
                  <a:schemeClr val="accent2">
                    <a:lumMod val="75000"/>
                  </a:schemeClr>
                </a:solidFill>
                <a:latin typeface="Times New Roman" panose="02020603050405020304" pitchFamily="18" charset="0"/>
                <a:cs typeface="Times New Roman" panose="02020603050405020304" pitchFamily="18" charset="0"/>
              </a:rPr>
              <a:t>An Adaptive Hybrid </a:t>
            </a:r>
            <a:r>
              <a:rPr lang="en-US" b="1" dirty="0" err="1" smtClean="0">
                <a:solidFill>
                  <a:schemeClr val="accent2">
                    <a:lumMod val="75000"/>
                  </a:schemeClr>
                </a:solidFill>
                <a:latin typeface="Times New Roman" panose="02020603050405020304" pitchFamily="18" charset="0"/>
                <a:cs typeface="Times New Roman" panose="02020603050405020304" pitchFamily="18" charset="0"/>
              </a:rPr>
              <a:t>Beamforming</a:t>
            </a:r>
            <a:r>
              <a:rPr lang="en-US" b="1" dirty="0" smtClean="0">
                <a:solidFill>
                  <a:schemeClr val="accent2">
                    <a:lumMod val="75000"/>
                  </a:schemeClr>
                </a:solidFill>
                <a:latin typeface="Times New Roman" panose="02020603050405020304" pitchFamily="18" charset="0"/>
                <a:cs typeface="Times New Roman" panose="02020603050405020304" pitchFamily="18" charset="0"/>
              </a:rPr>
              <a:t> Approach for </a:t>
            </a:r>
            <a:r>
              <a:rPr lang="en-US" b="1" dirty="0">
                <a:solidFill>
                  <a:schemeClr val="accent2">
                    <a:lumMod val="75000"/>
                  </a:schemeClr>
                </a:solidFill>
                <a:latin typeface="Times New Roman" panose="02020603050405020304" pitchFamily="18" charset="0"/>
                <a:cs typeface="Times New Roman" panose="02020603050405020304" pitchFamily="18" charset="0"/>
              </a:rPr>
              <a:t>5G-MIMO </a:t>
            </a:r>
            <a:r>
              <a:rPr lang="en-US" b="1" dirty="0" err="1">
                <a:solidFill>
                  <a:schemeClr val="accent2">
                    <a:lumMod val="75000"/>
                  </a:schemeClr>
                </a:solidFill>
                <a:latin typeface="Times New Roman" panose="02020603050405020304" pitchFamily="18" charset="0"/>
                <a:cs typeface="Times New Roman" panose="02020603050405020304" pitchFamily="18" charset="0"/>
              </a:rPr>
              <a:t>mmWave</a:t>
            </a:r>
            <a:r>
              <a:rPr lang="en-US" b="1" dirty="0">
                <a:solidFill>
                  <a:schemeClr val="accent2">
                    <a:lumMod val="75000"/>
                  </a:schemeClr>
                </a:solidFill>
                <a:latin typeface="Times New Roman" panose="02020603050405020304" pitchFamily="18" charset="0"/>
                <a:cs typeface="Times New Roman" panose="02020603050405020304" pitchFamily="18" charset="0"/>
              </a:rPr>
              <a:t> Wireless Cellular </a:t>
            </a:r>
            <a:r>
              <a:rPr lang="en-US" b="1" dirty="0" smtClean="0">
                <a:solidFill>
                  <a:schemeClr val="accent2">
                    <a:lumMod val="75000"/>
                  </a:schemeClr>
                </a:solidFill>
                <a:latin typeface="Times New Roman" panose="02020603050405020304" pitchFamily="18" charset="0"/>
                <a:cs typeface="Times New Roman" panose="02020603050405020304" pitchFamily="18" charset="0"/>
              </a:rPr>
              <a:t>Networks</a:t>
            </a: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65630" y="549139"/>
            <a:ext cx="8911687" cy="1020353"/>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01003" y="1091821"/>
            <a:ext cx="10262666" cy="5172502"/>
          </a:xfrm>
        </p:spPr>
        <p:txBody>
          <a:bodyPr>
            <a:noAutofit/>
          </a:bodyPr>
          <a:lstStyle/>
          <a:p>
            <a:pPr marL="0" algn="just" defTabSz="914400"/>
            <a:r>
              <a:rPr lang="en-US" dirty="0">
                <a:latin typeface="Times New Roman" panose="02020603050405020304" pitchFamily="18" charset="0"/>
                <a:cs typeface="Times New Roman" panose="02020603050405020304" pitchFamily="18" charset="0"/>
              </a:rPr>
              <a:t>In the initial state, it is assumed that an arbitrary BS employs a </a:t>
            </a:r>
            <a:r>
              <a:rPr lang="en-US" dirty="0" err="1">
                <a:latin typeface="Times New Roman" panose="02020603050405020304" pitchFamily="18" charset="0"/>
                <a:cs typeface="Times New Roman" panose="02020603050405020304" pitchFamily="18" charset="0"/>
              </a:rPr>
              <a:t>FGoB</a:t>
            </a:r>
            <a:r>
              <a:rPr lang="en-US" dirty="0">
                <a:latin typeface="Times New Roman" panose="02020603050405020304" pitchFamily="18" charset="0"/>
                <a:cs typeface="Times New Roman" panose="02020603050405020304" pitchFamily="18" charset="0"/>
              </a:rPr>
              <a:t>, where three active sectors have a spatial separation of 120o (e.g., Fig. 5(a)). To this end, the deployed geometry is defined according to the angle of the first MS which is served by this BS. Assuming that in this case the vertical array </a:t>
            </a:r>
            <a:r>
              <a:rPr lang="en-US" dirty="0" err="1">
                <a:latin typeface="Times New Roman" panose="02020603050405020304" pitchFamily="18" charset="0"/>
                <a:cs typeface="Times New Roman" panose="02020603050405020304" pitchFamily="18" charset="0"/>
              </a:rPr>
              <a:t>vo</a:t>
            </a:r>
            <a:r>
              <a:rPr lang="en-US" dirty="0">
                <a:latin typeface="Times New Roman" panose="02020603050405020304" pitchFamily="18" charset="0"/>
                <a:cs typeface="Times New Roman" panose="02020603050405020304" pitchFamily="18" charset="0"/>
              </a:rPr>
              <a:t> is activated, then two additional arrays, and in particular </a:t>
            </a:r>
            <a:r>
              <a:rPr lang="en-US" dirty="0" err="1">
                <a:latin typeface="Times New Roman" panose="02020603050405020304" pitchFamily="18" charset="0"/>
                <a:cs typeface="Times New Roman" panose="02020603050405020304" pitchFamily="18" charset="0"/>
              </a:rPr>
              <a:t>vo</a:t>
            </a:r>
            <a:r>
              <a:rPr lang="en-US" dirty="0">
                <a:latin typeface="Times New Roman" panose="02020603050405020304" pitchFamily="18" charset="0"/>
                <a:cs typeface="Times New Roman" panose="02020603050405020304" pitchFamily="18" charset="0"/>
              </a:rPr>
              <a:t> + [v/3] and vo+2[v/3] are activated as well, in order to provide the necessary 120o separation in the deployed beams. Once a potential (new) MS requesting </a:t>
            </a:r>
            <a:r>
              <a:rPr lang="en-US" dirty="0" err="1">
                <a:latin typeface="Times New Roman" panose="02020603050405020304" pitchFamily="18" charset="0"/>
                <a:cs typeface="Times New Roman" panose="02020603050405020304" pitchFamily="18" charset="0"/>
              </a:rPr>
              <a:t>Rk</a:t>
            </a:r>
            <a:r>
              <a:rPr lang="en-US" dirty="0">
                <a:latin typeface="Times New Roman" panose="02020603050405020304" pitchFamily="18" charset="0"/>
                <a:cs typeface="Times New Roman" panose="02020603050405020304" pitchFamily="18" charset="0"/>
              </a:rPr>
              <a:t> PRBs tries to enter the network, it is examined if the minimum required transmission power for acceptable </a:t>
            </a:r>
            <a:r>
              <a:rPr lang="en-US" dirty="0" err="1">
                <a:latin typeface="Times New Roman" panose="02020603050405020304" pitchFamily="18" charset="0"/>
                <a:cs typeface="Times New Roman" panose="02020603050405020304" pitchFamily="18" charset="0"/>
              </a:rPr>
              <a:t>QoS</a:t>
            </a:r>
            <a:r>
              <a:rPr lang="en-US" dirty="0">
                <a:latin typeface="Times New Roman" panose="02020603050405020304" pitchFamily="18" charset="0"/>
                <a:cs typeface="Times New Roman" panose="02020603050405020304" pitchFamily="18" charset="0"/>
              </a:rPr>
              <a:t> can be provided from the already deployed geometry without power outage. If this is true, then this MS is accepted in the network and all equivalent parameters are updated (MS is served by the l </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beam which is generated by the </a:t>
            </a:r>
            <a:r>
              <a:rPr lang="en-US" dirty="0" err="1">
                <a:latin typeface="Times New Roman" panose="02020603050405020304" pitchFamily="18" charset="0"/>
                <a:cs typeface="Times New Roman" panose="02020603050405020304" pitchFamily="18" charset="0"/>
              </a:rPr>
              <a:t>vk</a:t>
            </a:r>
            <a:r>
              <a:rPr lang="en-US" dirty="0">
                <a:latin typeface="Times New Roman" panose="02020603050405020304" pitchFamily="18" charset="0"/>
                <a:cs typeface="Times New Roman" panose="02020603050405020304" pitchFamily="18" charset="0"/>
              </a:rPr>
              <a:t> vertical array, line 8). However, in the opposite case (line 9), the beam can be steered to an adjacent angular location (e.g., Fig. 5(b - g)). This is achieved by the activation of a different vertical array, according to the angular position of the potential new MS (lines 11-14 in Table I and blue arrows in Fig. 5 that indicate the adjacent vertical arrays). Note that in this case all radiating elements of this array are activated. If however power outage occurs in at least one of the already served MSs of this BS, then all radiating elements in the initial vertical arrays (as defined in line 1) can be activated, thus providing a grid of beams with increased gain (Fig. 5(h), line 19 in Table </a:t>
            </a:r>
            <a:r>
              <a:rPr lang="en-US" dirty="0" smtClean="0">
                <a:latin typeface="Times New Roman" panose="02020603050405020304" pitchFamily="18" charset="0"/>
                <a:cs typeface="Times New Roman" panose="02020603050405020304" pitchFamily="18" charset="0"/>
              </a:rPr>
              <a:t>I</a:t>
            </a:r>
            <a:endParaRPr lang="en-US"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117625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68490"/>
            <a:ext cx="8911687" cy="900752"/>
          </a:xfrm>
        </p:spPr>
        <p:txBody>
          <a:bodyPr/>
          <a:lstStyle/>
          <a:p>
            <a:r>
              <a:rPr lang="en-US" b="1" dirty="0">
                <a:latin typeface="Times New Roman" panose="02020603050405020304" pitchFamily="18" charset="0"/>
                <a:cs typeface="Times New Roman" panose="02020603050405020304" pitchFamily="18" charset="0"/>
              </a:rPr>
              <a:t>Proposed method:</a:t>
            </a:r>
            <a:endParaRPr lang="en-IN" dirty="0"/>
          </a:p>
        </p:txBody>
      </p:sp>
      <p:sp>
        <p:nvSpPr>
          <p:cNvPr id="3" name="Content Placeholder 2"/>
          <p:cNvSpPr>
            <a:spLocks noGrp="1"/>
          </p:cNvSpPr>
          <p:nvPr>
            <p:ph idx="1"/>
          </p:nvPr>
        </p:nvSpPr>
        <p:spPr>
          <a:xfrm>
            <a:off x="1319969" y="1105470"/>
            <a:ext cx="10062263" cy="4751162"/>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all the aforementioned cases where antenna radiation pattern modification takes place, it is examined if the considered alterations in the radiation diagram will result in link outage for another of the already served MSs by the b </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BS (e.g., lines 16 and 21), as it was previously explained. If this is true even in the case where all radiating elements per vertical array are activated (Fig. 5(h)), or the considered MS cannot be provided with acceptable </a:t>
            </a:r>
            <a:r>
              <a:rPr lang="en-US" dirty="0" err="1">
                <a:latin typeface="Times New Roman" panose="02020603050405020304" pitchFamily="18" charset="0"/>
                <a:cs typeface="Times New Roman" panose="02020603050405020304" pitchFamily="18" charset="0"/>
              </a:rPr>
              <a:t>QoS</a:t>
            </a:r>
            <a:r>
              <a:rPr lang="en-US" dirty="0">
                <a:latin typeface="Times New Roman" panose="02020603050405020304" pitchFamily="18" charset="0"/>
                <a:cs typeface="Times New Roman" panose="02020603050405020304" pitchFamily="18" charset="0"/>
              </a:rPr>
              <a:t>, then reject flag (</a:t>
            </a:r>
            <a:r>
              <a:rPr lang="en-US" dirty="0" err="1">
                <a:latin typeface="Times New Roman" panose="02020603050405020304" pitchFamily="18" charset="0"/>
                <a:cs typeface="Times New Roman" panose="02020603050405020304" pitchFamily="18" charset="0"/>
              </a:rPr>
              <a:t>rf</a:t>
            </a:r>
            <a:r>
              <a:rPr lang="en-US" dirty="0">
                <a:latin typeface="Times New Roman" panose="02020603050405020304" pitchFamily="18" charset="0"/>
                <a:cs typeface="Times New Roman" panose="02020603050405020304" pitchFamily="18" charset="0"/>
              </a:rPr>
              <a:t>) is set to 1 and the process is repeated for the next candidate MS. Otherwise, corresponding sets (i.e., b and b ) are updated. Finally, as also mentioned in Section II, each MC run comes to an end either when the transmission power of the b </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BS (denoted as </a:t>
            </a:r>
            <a:r>
              <a:rPr lang="en-US" dirty="0" err="1">
                <a:latin typeface="Times New Roman" panose="02020603050405020304" pitchFamily="18" charset="0"/>
                <a:cs typeface="Times New Roman" panose="02020603050405020304" pitchFamily="18" charset="0"/>
              </a:rPr>
              <a:t>Pt,b</a:t>
            </a:r>
            <a:r>
              <a:rPr lang="en-US" dirty="0">
                <a:latin typeface="Times New Roman" panose="02020603050405020304" pitchFamily="18" charset="0"/>
                <a:cs typeface="Times New Roman" panose="02020603050405020304" pitchFamily="18" charset="0"/>
              </a:rPr>
              <a:t>) exceeds a predefined threshold (Pm) or </a:t>
            </a:r>
            <a:r>
              <a:rPr lang="en-US" dirty="0" smtClean="0">
                <a:latin typeface="Times New Roman" panose="02020603050405020304" pitchFamily="18" charset="0"/>
                <a:cs typeface="Times New Roman" panose="02020603050405020304" pitchFamily="18" charset="0"/>
              </a:rPr>
              <a:t>lack </a:t>
            </a:r>
            <a:r>
              <a:rPr lang="en-US" dirty="0">
                <a:latin typeface="Times New Roman" panose="02020603050405020304" pitchFamily="18" charset="0"/>
                <a:cs typeface="Times New Roman" panose="02020603050405020304" pitchFamily="18" charset="0"/>
              </a:rPr>
              <a:t>of available PRBs takes place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first set of simulation results is presented in Figs. 6-8 for the considered antenna geometries of Fig.4 (</a:t>
            </a:r>
            <a:r>
              <a:rPr lang="en-US" dirty="0" err="1">
                <a:latin typeface="Times New Roman" panose="02020603050405020304" pitchFamily="18" charset="0"/>
                <a:cs typeface="Times New Roman" panose="02020603050405020304" pitchFamily="18" charset="0"/>
              </a:rPr>
              <a:t>FGoB</a:t>
            </a:r>
            <a:r>
              <a:rPr lang="en-US" dirty="0">
                <a:latin typeface="Times New Roman" panose="02020603050405020304" pitchFamily="18" charset="0"/>
                <a:cs typeface="Times New Roman" panose="02020603050405020304" pitchFamily="18" charset="0"/>
              </a:rPr>
              <a:t>). In all figures, cumulative distribution function (CDF) curves have been plotted versus each of the considered KPIs of Section II. Since adaptive modulation and coding per subcarrier is outside the scope of our study, we consider two distinct values for the requested transmission rate, common for all MSs (i.e., </a:t>
            </a:r>
            <a:r>
              <a:rPr lang="en-US" dirty="0" err="1">
                <a:latin typeface="Times New Roman" panose="02020603050405020304" pitchFamily="18" charset="0"/>
                <a:cs typeface="Times New Roman" panose="02020603050405020304" pitchFamily="18" charset="0"/>
              </a:rPr>
              <a:t>Rk</a:t>
            </a:r>
            <a:r>
              <a:rPr lang="en-US" dirty="0">
                <a:latin typeface="Times New Roman" panose="02020603050405020304" pitchFamily="18" charset="0"/>
                <a:cs typeface="Times New Roman" panose="02020603050405020304" pitchFamily="18" charset="0"/>
              </a:rPr>
              <a:t> = R), which is can be satisfied with a proper assignment of PRBs and modulation order per PRB. In this context, in all simulation scenarios either 5 or 15 PRBs can be allocated to a potential MS, thus equivalent bit rates of 7.2/21.6 Mbps can be supported (i.e., the product of the assigned PRBs per MS, the subcarriers per PRB, the subcarrier spacing, as well the transmitted bits per subcarrier as defined by the modulation.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Moreover, wireless orientations with two tiers of cells around the central cell have been considered. All simulation parameters are summarized in Table II, which are aligned with the majority of related works in [44]. Finally, in each figure legend, notation (</a:t>
            </a:r>
            <a:r>
              <a:rPr lang="en-US" dirty="0" err="1">
                <a:latin typeface="Times New Roman" panose="02020603050405020304" pitchFamily="18" charset="0"/>
                <a:cs typeface="Times New Roman" panose="02020603050405020304" pitchFamily="18" charset="0"/>
              </a:rPr>
              <a:t>v,w,R</a:t>
            </a:r>
            <a:r>
              <a:rPr lang="en-US" dirty="0">
                <a:latin typeface="Times New Roman" panose="02020603050405020304" pitchFamily="18" charset="0"/>
                <a:cs typeface="Times New Roman" panose="02020603050405020304" pitchFamily="18" charset="0"/>
              </a:rPr>
              <a:t>) has been considered. Since all vertical arrays are activated, the term active beams will be used as well throughout the rest of this subsection to indicate the number of generated beams per BS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17282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68490"/>
            <a:ext cx="8911687" cy="900752"/>
          </a:xfrm>
        </p:spPr>
        <p:txBody>
          <a:bodyPr/>
          <a:lstStyle/>
          <a:p>
            <a:r>
              <a:rPr lang="en-US" b="1" dirty="0">
                <a:latin typeface="Times New Roman" panose="02020603050405020304" pitchFamily="18" charset="0"/>
                <a:cs typeface="Times New Roman" panose="02020603050405020304" pitchFamily="18" charset="0"/>
              </a:rPr>
              <a:t>Proposed method:</a:t>
            </a:r>
            <a:endParaRPr lang="en-IN" dirty="0"/>
          </a:p>
        </p:txBody>
      </p:sp>
      <p:sp>
        <p:nvSpPr>
          <p:cNvPr id="3" name="Content Placeholder 2"/>
          <p:cNvSpPr>
            <a:spLocks noGrp="1"/>
          </p:cNvSpPr>
          <p:nvPr>
            <p:ph idx="1"/>
          </p:nvPr>
        </p:nvSpPr>
        <p:spPr>
          <a:xfrm>
            <a:off x="1319969" y="1105470"/>
            <a:ext cx="10062263" cy="4751162"/>
          </a:xfrm>
        </p:spPr>
        <p:txBody>
          <a:bodyPr>
            <a:normAutofit/>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Total Throughput  = </a:t>
            </a:r>
            <a:r>
              <a:rPr lang="en-US" dirty="0" err="1">
                <a:latin typeface="Times New Roman" panose="02020603050405020304" pitchFamily="18" charset="0"/>
                <a:cs typeface="Times New Roman" panose="02020603050405020304" pitchFamily="18" charset="0"/>
              </a:rPr>
              <a:t>assigned_PRBs_perMS</a:t>
            </a:r>
            <a:r>
              <a:rPr lang="en-US" dirty="0">
                <a:latin typeface="Times New Roman" panose="02020603050405020304" pitchFamily="18" charset="0"/>
                <a:cs typeface="Times New Roman" panose="02020603050405020304" pitchFamily="18" charset="0"/>
              </a:rPr>
              <a:t>*Nu*PRB</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Transmission Power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 = Number of users</a:t>
            </a:r>
            <a:endParaRPr lang="en-IN"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Max_tx_PoWhere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Throughput = Data that can be transferred by the network</a:t>
            </a:r>
            <a:endParaRPr lang="en-IN"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assigned_PRBs_perMS</a:t>
            </a:r>
            <a:r>
              <a:rPr lang="en-US" dirty="0">
                <a:latin typeface="Times New Roman" panose="02020603050405020304" pitchFamily="18" charset="0"/>
                <a:cs typeface="Times New Roman" panose="02020603050405020304" pitchFamily="18" charset="0"/>
              </a:rPr>
              <a:t> = assigned Physical Resource Blocks per Mobile Station or user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PRB = Physical Resource </a:t>
            </a:r>
            <a:r>
              <a:rPr lang="en-US" dirty="0" smtClean="0">
                <a:latin typeface="Times New Roman" panose="02020603050405020304" pitchFamily="18" charset="0"/>
                <a:cs typeface="Times New Roman" panose="02020603050405020304" pitchFamily="18" charset="0"/>
              </a:rPr>
              <a:t>Blocks</a:t>
            </a:r>
            <a:endParaRPr lang="en-IN"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Pt</a:t>
            </a:r>
            <a:r>
              <a:rPr lang="en-US" dirty="0">
                <a:latin typeface="Times New Roman" panose="02020603050405020304" pitchFamily="18" charset="0"/>
                <a:cs typeface="Times New Roman" panose="02020603050405020304" pitchFamily="18" charset="0"/>
              </a:rPr>
              <a:t> = Nu*</a:t>
            </a:r>
            <a:r>
              <a:rPr lang="en-US" dirty="0" err="1">
                <a:latin typeface="Times New Roman" panose="02020603050405020304" pitchFamily="18" charset="0"/>
                <a:cs typeface="Times New Roman" panose="02020603050405020304" pitchFamily="18" charset="0"/>
              </a:rPr>
              <a:t>Max_tx_Power_BSperMS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Totalwer_BSperMS</a:t>
            </a:r>
            <a:r>
              <a:rPr lang="en-US" dirty="0">
                <a:latin typeface="Times New Roman" panose="02020603050405020304" pitchFamily="18" charset="0"/>
                <a:cs typeface="Times New Roman" panose="02020603050405020304" pitchFamily="18" charset="0"/>
              </a:rPr>
              <a:t> = Maximum Transmission Power of Base Station that can be consumed per Mobile</a:t>
            </a:r>
            <a:endParaRPr lang="en-IN" dirty="0"/>
          </a:p>
        </p:txBody>
      </p:sp>
    </p:spTree>
    <p:extLst>
      <p:ext uri="{BB962C8B-B14F-4D97-AF65-F5344CB8AC3E}">
        <p14:creationId xmlns:p14="http://schemas.microsoft.com/office/powerpoint/2010/main" val="3699828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64" y="368490"/>
            <a:ext cx="8284191" cy="1091820"/>
          </a:xfrm>
        </p:spPr>
        <p:txBody>
          <a:bodyPr>
            <a:normAutofit fontScale="90000"/>
          </a:bodyPr>
          <a:lstStyle/>
          <a:p>
            <a:r>
              <a:rPr lang="en-US" b="1" dirty="0" smtClean="0"/>
              <a:t>proposed method adaptive beam forming</a:t>
            </a:r>
            <a:r>
              <a:rPr lang="en-IN" dirty="0"/>
              <a:t/>
            </a:r>
            <a:br>
              <a:rPr lang="en-IN" dirty="0"/>
            </a:br>
            <a:endParaRPr lang="en-IN" dirty="0"/>
          </a:p>
        </p:txBody>
      </p:sp>
      <p:pic>
        <p:nvPicPr>
          <p:cNvPr id="5" name="Content Placeholder 4"/>
          <p:cNvPicPr>
            <a:picLocks noGrp="1"/>
          </p:cNvPicPr>
          <p:nvPr>
            <p:ph idx="1"/>
          </p:nvPr>
        </p:nvPicPr>
        <p:blipFill>
          <a:blip r:embed="rId2"/>
          <a:stretch>
            <a:fillRect/>
          </a:stretch>
        </p:blipFill>
        <p:spPr>
          <a:xfrm>
            <a:off x="4453270" y="1933053"/>
            <a:ext cx="4240354" cy="2570707"/>
          </a:xfrm>
          <a:prstGeom prst="rect">
            <a:avLst/>
          </a:prstGeom>
        </p:spPr>
      </p:pic>
    </p:spTree>
    <p:extLst>
      <p:ext uri="{BB962C8B-B14F-4D97-AF65-F5344CB8AC3E}">
        <p14:creationId xmlns:p14="http://schemas.microsoft.com/office/powerpoint/2010/main" val="2434629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589212" y="1547446"/>
            <a:ext cx="8915400" cy="4363776"/>
          </a:xfrm>
        </p:spPr>
        <p:txBody>
          <a:bodyPr>
            <a:normAutofit/>
          </a:bodyPr>
          <a:lstStyle/>
          <a:p>
            <a:r>
              <a:rPr lang="en-US" dirty="0">
                <a:latin typeface="Times New Roman" panose="02020603050405020304" pitchFamily="18" charset="0"/>
                <a:cs typeface="Times New Roman" panose="02020603050405020304" pitchFamily="18" charset="0"/>
              </a:rPr>
              <a:t>Improved spectral </a:t>
            </a:r>
            <a:r>
              <a:rPr lang="en-US" dirty="0" smtClean="0">
                <a:latin typeface="Times New Roman" panose="02020603050405020304" pitchFamily="18" charset="0"/>
                <a:cs typeface="Times New Roman" panose="02020603050405020304" pitchFamily="18" charset="0"/>
              </a:rPr>
              <a:t>efficiency</a:t>
            </a:r>
          </a:p>
          <a:p>
            <a:r>
              <a:rPr lang="en-IN" dirty="0">
                <a:latin typeface="Times New Roman" panose="02020603050405020304" pitchFamily="18" charset="0"/>
                <a:cs typeface="Times New Roman" panose="02020603050405020304" pitchFamily="18" charset="0"/>
              </a:rPr>
              <a:t>Reduced power </a:t>
            </a:r>
            <a:r>
              <a:rPr lang="en-IN" dirty="0" smtClean="0">
                <a:latin typeface="Times New Roman" panose="02020603050405020304" pitchFamily="18" charset="0"/>
                <a:cs typeface="Times New Roman" panose="02020603050405020304" pitchFamily="18" charset="0"/>
              </a:rPr>
              <a:t>consumption</a:t>
            </a:r>
          </a:p>
          <a:p>
            <a:r>
              <a:rPr lang="en-IN" dirty="0">
                <a:latin typeface="Times New Roman" panose="02020603050405020304" pitchFamily="18" charset="0"/>
                <a:cs typeface="Times New Roman" panose="02020603050405020304" pitchFamily="18" charset="0"/>
              </a:rPr>
              <a:t>Reduced </a:t>
            </a:r>
            <a:r>
              <a:rPr lang="en-IN" dirty="0" smtClean="0">
                <a:latin typeface="Times New Roman" panose="02020603050405020304" pitchFamily="18" charset="0"/>
                <a:cs typeface="Times New Roman" panose="02020603050405020304" pitchFamily="18" charset="0"/>
              </a:rPr>
              <a:t>interference</a:t>
            </a:r>
          </a:p>
          <a:p>
            <a:r>
              <a:rPr lang="en-IN" dirty="0">
                <a:latin typeface="Times New Roman" panose="02020603050405020304" pitchFamily="18" charset="0"/>
                <a:cs typeface="Times New Roman" panose="02020603050405020304" pitchFamily="18" charset="0"/>
              </a:rPr>
              <a:t>Increased </a:t>
            </a:r>
            <a:r>
              <a:rPr lang="en-IN" dirty="0" smtClean="0">
                <a:latin typeface="Times New Roman" panose="02020603050405020304" pitchFamily="18" charset="0"/>
                <a:cs typeface="Times New Roman" panose="02020603050405020304" pitchFamily="18" charset="0"/>
              </a:rPr>
              <a:t>range</a:t>
            </a:r>
            <a:endParaRPr lang="en-US"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Applications of 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Content Placeholder 1"/>
          <p:cNvSpPr>
            <a:spLocks noGrp="1"/>
          </p:cNvSpPr>
          <p:nvPr>
            <p:ph idx="1"/>
          </p:nvPr>
        </p:nvSpPr>
        <p:spPr>
          <a:xfrm>
            <a:off x="2589212" y="1255595"/>
            <a:ext cx="8915400" cy="4655628"/>
          </a:xfrm>
        </p:spPr>
        <p:txBody>
          <a:bodyPr>
            <a:noAutofit/>
          </a:bodyPr>
          <a:lstStyle/>
          <a:p>
            <a:r>
              <a:rPr lang="en-IN" dirty="0">
                <a:latin typeface="Times New Roman" panose="02020603050405020304" pitchFamily="18" charset="0"/>
                <a:cs typeface="Times New Roman" panose="02020603050405020304" pitchFamily="18" charset="0"/>
              </a:rPr>
              <a:t>Mobile </a:t>
            </a:r>
            <a:r>
              <a:rPr lang="en-IN" dirty="0" smtClean="0">
                <a:latin typeface="Times New Roman" panose="02020603050405020304" pitchFamily="18" charset="0"/>
                <a:cs typeface="Times New Roman" panose="02020603050405020304" pitchFamily="18" charset="0"/>
              </a:rPr>
              <a:t>communication</a:t>
            </a:r>
          </a:p>
          <a:p>
            <a:r>
              <a:rPr lang="en-IN" dirty="0">
                <a:latin typeface="Times New Roman" panose="02020603050405020304" pitchFamily="18" charset="0"/>
                <a:cs typeface="Times New Roman" panose="02020603050405020304" pitchFamily="18" charset="0"/>
              </a:rPr>
              <a:t>Internet of Things (</a:t>
            </a:r>
            <a:r>
              <a:rPr lang="en-IN" dirty="0" err="1">
                <a:latin typeface="Times New Roman" panose="02020603050405020304" pitchFamily="18" charset="0"/>
                <a:cs typeface="Times New Roman" panose="02020603050405020304" pitchFamily="18" charset="0"/>
              </a:rPr>
              <a:t>IoT</a:t>
            </a:r>
            <a:r>
              <a:rPr lang="en-IN"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Smart </a:t>
            </a:r>
            <a:r>
              <a:rPr lang="en-IN" dirty="0" smtClean="0">
                <a:latin typeface="Times New Roman" panose="02020603050405020304" pitchFamily="18" charset="0"/>
                <a:cs typeface="Times New Roman" panose="02020603050405020304" pitchFamily="18" charset="0"/>
              </a:rPr>
              <a:t>cities</a:t>
            </a:r>
          </a:p>
          <a:p>
            <a:r>
              <a:rPr lang="en-US" dirty="0">
                <a:latin typeface="Times New Roman" panose="02020603050405020304" pitchFamily="18" charset="0"/>
                <a:cs typeface="Times New Roman" panose="02020603050405020304" pitchFamily="18" charset="0"/>
              </a:rPr>
              <a:t>Virtual reality (VR) and augmented reality (AR</a:t>
            </a:r>
            <a:r>
              <a:rPr lang="en-US" dirty="0"/>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67459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2589212" y="1551709"/>
            <a:ext cx="4313864" cy="4359513"/>
          </a:xfrm>
        </p:spPr>
        <p:txBody>
          <a:bodyPr>
            <a:normAutofit fontScale="92500" lnSpcReduction="20000"/>
          </a:bodyPr>
          <a:lstStyle/>
          <a:p>
            <a:pPr marL="0" indent="0">
              <a:buNone/>
            </a:pPr>
            <a:r>
              <a:rPr lang="en-US" b="1" dirty="0">
                <a:latin typeface="Times New Roman" pitchFamily="18" charset="0"/>
                <a:cs typeface="Times New Roman" pitchFamily="18" charset="0"/>
              </a:rPr>
              <a:t>Hardware &amp; Software Requirements: 	</a:t>
            </a:r>
            <a:endParaRPr lang="en-IN"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Software: </a:t>
            </a:r>
            <a:r>
              <a:rPr lang="en-US" dirty="0">
                <a:latin typeface="Times New Roman" pitchFamily="18" charset="0"/>
                <a:cs typeface="Times New Roman" pitchFamily="18" charset="0"/>
              </a:rPr>
              <a:t>Matlab </a:t>
            </a:r>
            <a:r>
              <a:rPr lang="en-US" dirty="0" smtClean="0">
                <a:latin typeface="Times New Roman" pitchFamily="18" charset="0"/>
                <a:cs typeface="Times New Roman" pitchFamily="18" charset="0"/>
              </a:rPr>
              <a:t>R2018a</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Hardware:</a:t>
            </a:r>
            <a:endParaRPr lang="en-IN"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Operating Systems: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Windows 10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Windows 7 Service Pack 1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Windows Server 2019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Windows Server 2016</a:t>
            </a:r>
            <a:endParaRPr lang="en-IN"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Processors: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Minimum: Any Intel or AMD x86-64 processor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Recommended: Any Intel or AMD x86-64 processor with four logical cores and AVX2 instruction set support </a:t>
            </a:r>
            <a:endParaRPr lang="en-IN"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p:txBody>
          <a:bodyPr>
            <a:normAutofit fontScale="92500" lnSpcReduction="20000"/>
          </a:bodyPr>
          <a:lstStyle/>
          <a:p>
            <a:r>
              <a:rPr lang="en-US" b="1" dirty="0">
                <a:latin typeface="Times New Roman" pitchFamily="18" charset="0"/>
                <a:cs typeface="Times New Roman" pitchFamily="18" charset="0"/>
              </a:rPr>
              <a:t>Disk: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Minimum: 2.9 GB of HDD space for MATLAB only, 5-8 GB for a typical installation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Recommended: An SSD is recommended a full installation of all Math Works products may take up to 29 GB of disk space </a:t>
            </a:r>
            <a:endParaRPr lang="en-IN"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RAM:</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Minimum: 4 GB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Recommended: 8 GB</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33868" y="668191"/>
            <a:ext cx="8911687" cy="938467"/>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398143" y="1187355"/>
            <a:ext cx="8915400" cy="5037766"/>
          </a:xfrm>
        </p:spPr>
        <p:txBody>
          <a:bodyPr>
            <a:noAutofit/>
          </a:bodyPr>
          <a:lstStyle/>
          <a:p>
            <a:pPr algn="just">
              <a:lnSpc>
                <a:spcPct val="150000"/>
              </a:lnSpc>
            </a:pPr>
            <a:r>
              <a:rPr lang="en-IN" sz="1700" dirty="0">
                <a:latin typeface="Times New Roman" pitchFamily="18" charset="0"/>
                <a:cs typeface="Times New Roman" pitchFamily="18" charset="0"/>
              </a:rPr>
              <a:t>1.	Y. </a:t>
            </a:r>
            <a:r>
              <a:rPr lang="en-IN" sz="1700" dirty="0" err="1">
                <a:latin typeface="Times New Roman" pitchFamily="18" charset="0"/>
                <a:cs typeface="Times New Roman" pitchFamily="18" charset="0"/>
              </a:rPr>
              <a:t>Xu</a:t>
            </a:r>
            <a:r>
              <a:rPr lang="en-IN" sz="1700" dirty="0">
                <a:latin typeface="Times New Roman" pitchFamily="18" charset="0"/>
                <a:cs typeface="Times New Roman" pitchFamily="18" charset="0"/>
              </a:rPr>
              <a:t>, G. </a:t>
            </a:r>
            <a:r>
              <a:rPr lang="en-IN" sz="1700" dirty="0" err="1">
                <a:latin typeface="Times New Roman" pitchFamily="18" charset="0"/>
                <a:cs typeface="Times New Roman" pitchFamily="18" charset="0"/>
              </a:rPr>
              <a:t>Gui</a:t>
            </a:r>
            <a:r>
              <a:rPr lang="en-IN" sz="1700" dirty="0">
                <a:latin typeface="Times New Roman" pitchFamily="18" charset="0"/>
                <a:cs typeface="Times New Roman" pitchFamily="18" charset="0"/>
              </a:rPr>
              <a:t>, H. </a:t>
            </a:r>
            <a:r>
              <a:rPr lang="en-IN" sz="1700" dirty="0" err="1">
                <a:latin typeface="Times New Roman" pitchFamily="18" charset="0"/>
                <a:cs typeface="Times New Roman" pitchFamily="18" charset="0"/>
              </a:rPr>
              <a:t>Gacanin</a:t>
            </a:r>
            <a:r>
              <a:rPr lang="en-IN" sz="1700" dirty="0">
                <a:latin typeface="Times New Roman" pitchFamily="18" charset="0"/>
                <a:cs typeface="Times New Roman" pitchFamily="18" charset="0"/>
              </a:rPr>
              <a:t> and F. Adachi, “A survey on resource allocation for 5G heterogeneous networks: Current research, future trends, and challenges,” IEEE </a:t>
            </a:r>
            <a:r>
              <a:rPr lang="en-IN" sz="1700" dirty="0" err="1">
                <a:latin typeface="Times New Roman" pitchFamily="18" charset="0"/>
                <a:cs typeface="Times New Roman" pitchFamily="18" charset="0"/>
              </a:rPr>
              <a:t>Commun</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Surv</a:t>
            </a:r>
            <a:r>
              <a:rPr lang="en-IN" sz="1700" dirty="0">
                <a:latin typeface="Times New Roman" pitchFamily="18" charset="0"/>
                <a:cs typeface="Times New Roman" pitchFamily="18" charset="0"/>
              </a:rPr>
              <a:t>. Tutor., vol. 23, no. 2, pp. 668-695, </a:t>
            </a:r>
            <a:r>
              <a:rPr lang="en-IN" sz="1700" dirty="0" err="1">
                <a:latin typeface="Times New Roman" pitchFamily="18" charset="0"/>
                <a:cs typeface="Times New Roman" pitchFamily="18" charset="0"/>
              </a:rPr>
              <a:t>Secondquarter</a:t>
            </a:r>
            <a:r>
              <a:rPr lang="en-IN" sz="1700" dirty="0">
                <a:latin typeface="Times New Roman" pitchFamily="18" charset="0"/>
                <a:cs typeface="Times New Roman" pitchFamily="18" charset="0"/>
              </a:rPr>
              <a:t> 2021. </a:t>
            </a:r>
          </a:p>
          <a:p>
            <a:pPr algn="just">
              <a:lnSpc>
                <a:spcPct val="150000"/>
              </a:lnSpc>
            </a:pPr>
            <a:r>
              <a:rPr lang="en-IN" sz="1700" dirty="0">
                <a:latin typeface="Times New Roman" pitchFamily="18" charset="0"/>
                <a:cs typeface="Times New Roman" pitchFamily="18" charset="0"/>
              </a:rPr>
              <a:t>2.	A. N. </a:t>
            </a:r>
            <a:r>
              <a:rPr lang="en-IN" sz="1700" dirty="0" err="1">
                <a:latin typeface="Times New Roman" pitchFamily="18" charset="0"/>
                <a:cs typeface="Times New Roman" pitchFamily="18" charset="0"/>
              </a:rPr>
              <a:t>Uwaechia</a:t>
            </a:r>
            <a:r>
              <a:rPr lang="en-IN" sz="1700" dirty="0">
                <a:latin typeface="Times New Roman" pitchFamily="18" charset="0"/>
                <a:cs typeface="Times New Roman" pitchFamily="18" charset="0"/>
              </a:rPr>
              <a:t> and N. M. </a:t>
            </a:r>
            <a:r>
              <a:rPr lang="en-IN" sz="1700" dirty="0" err="1">
                <a:latin typeface="Times New Roman" pitchFamily="18" charset="0"/>
                <a:cs typeface="Times New Roman" pitchFamily="18" charset="0"/>
              </a:rPr>
              <a:t>Mahyuddin</a:t>
            </a:r>
            <a:r>
              <a:rPr lang="en-IN" sz="1700" dirty="0">
                <a:latin typeface="Times New Roman" pitchFamily="18" charset="0"/>
                <a:cs typeface="Times New Roman" pitchFamily="18" charset="0"/>
              </a:rPr>
              <a:t>, “A comprehensive survey on </a:t>
            </a:r>
            <a:r>
              <a:rPr lang="en-IN" sz="1700" dirty="0" err="1">
                <a:latin typeface="Times New Roman" pitchFamily="18" charset="0"/>
                <a:cs typeface="Times New Roman" pitchFamily="18" charset="0"/>
              </a:rPr>
              <a:t>millimeter</a:t>
            </a:r>
            <a:r>
              <a:rPr lang="en-IN" sz="1700" dirty="0">
                <a:latin typeface="Times New Roman" pitchFamily="18" charset="0"/>
                <a:cs typeface="Times New Roman" pitchFamily="18" charset="0"/>
              </a:rPr>
              <a:t> wave communications for fifth-generation wireless networks: Feasibility and challenges,” IEEE Access, vol. 8, pp. 62367-62414, Mar. 2020. </a:t>
            </a:r>
          </a:p>
          <a:p>
            <a:pPr algn="just">
              <a:lnSpc>
                <a:spcPct val="150000"/>
              </a:lnSpc>
            </a:pPr>
            <a:r>
              <a:rPr lang="en-IN" sz="1700" dirty="0">
                <a:latin typeface="Times New Roman" pitchFamily="18" charset="0"/>
                <a:cs typeface="Times New Roman" pitchFamily="18" charset="0"/>
              </a:rPr>
              <a:t>3.	A. V. Lopez, A. </a:t>
            </a:r>
            <a:r>
              <a:rPr lang="en-IN" sz="1700" dirty="0" err="1">
                <a:latin typeface="Times New Roman" pitchFamily="18" charset="0"/>
                <a:cs typeface="Times New Roman" pitchFamily="18" charset="0"/>
              </a:rPr>
              <a:t>Chervyakov</a:t>
            </a:r>
            <a:r>
              <a:rPr lang="en-IN" sz="1700" dirty="0">
                <a:latin typeface="Times New Roman" pitchFamily="18" charset="0"/>
                <a:cs typeface="Times New Roman" pitchFamily="18" charset="0"/>
              </a:rPr>
              <a:t>, G. Chance, S. </a:t>
            </a:r>
            <a:r>
              <a:rPr lang="en-IN" sz="1700" dirty="0" err="1">
                <a:latin typeface="Times New Roman" pitchFamily="18" charset="0"/>
                <a:cs typeface="Times New Roman" pitchFamily="18" charset="0"/>
              </a:rPr>
              <a:t>Verma</a:t>
            </a:r>
            <a:r>
              <a:rPr lang="en-IN" sz="1700" dirty="0">
                <a:latin typeface="Times New Roman" pitchFamily="18" charset="0"/>
                <a:cs typeface="Times New Roman" pitchFamily="18" charset="0"/>
              </a:rPr>
              <a:t> and Y. Tang, “Opportunities and challenges of </a:t>
            </a:r>
            <a:r>
              <a:rPr lang="en-IN" sz="1700" dirty="0" err="1">
                <a:latin typeface="Times New Roman" pitchFamily="18" charset="0"/>
                <a:cs typeface="Times New Roman" pitchFamily="18" charset="0"/>
              </a:rPr>
              <a:t>mmWave</a:t>
            </a:r>
            <a:r>
              <a:rPr lang="en-IN" sz="1700" dirty="0">
                <a:latin typeface="Times New Roman" pitchFamily="18" charset="0"/>
                <a:cs typeface="Times New Roman" pitchFamily="18" charset="0"/>
              </a:rPr>
              <a:t> NR,” IEEE </a:t>
            </a:r>
            <a:r>
              <a:rPr lang="en-IN" sz="1700" dirty="0" err="1">
                <a:latin typeface="Times New Roman" pitchFamily="18" charset="0"/>
                <a:cs typeface="Times New Roman" pitchFamily="18" charset="0"/>
              </a:rPr>
              <a:t>Wirel</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Commun</a:t>
            </a:r>
            <a:r>
              <a:rPr lang="en-IN" sz="1700" dirty="0">
                <a:latin typeface="Times New Roman" pitchFamily="18" charset="0"/>
                <a:cs typeface="Times New Roman" pitchFamily="18" charset="0"/>
              </a:rPr>
              <a:t>., vol. 26, no. 2, pp. 4-6, Apr. 2019. </a:t>
            </a:r>
          </a:p>
          <a:p>
            <a:pPr algn="just">
              <a:lnSpc>
                <a:spcPct val="150000"/>
              </a:lnSpc>
            </a:pPr>
            <a:r>
              <a:rPr lang="en-IN" sz="1700" dirty="0">
                <a:latin typeface="Times New Roman" pitchFamily="18" charset="0"/>
                <a:cs typeface="Times New Roman" pitchFamily="18" charset="0"/>
              </a:rPr>
              <a:t>4.	B. </a:t>
            </a:r>
            <a:r>
              <a:rPr lang="en-IN" sz="1700" dirty="0" err="1">
                <a:latin typeface="Times New Roman" pitchFamily="18" charset="0"/>
                <a:cs typeface="Times New Roman" pitchFamily="18" charset="0"/>
              </a:rPr>
              <a:t>Makki</a:t>
            </a:r>
            <a:r>
              <a:rPr lang="en-IN" sz="1700" dirty="0">
                <a:latin typeface="Times New Roman" pitchFamily="18" charset="0"/>
                <a:cs typeface="Times New Roman" pitchFamily="18" charset="0"/>
              </a:rPr>
              <a:t>, K. </a:t>
            </a:r>
            <a:r>
              <a:rPr lang="en-IN" sz="1700" dirty="0" err="1">
                <a:latin typeface="Times New Roman" pitchFamily="18" charset="0"/>
                <a:cs typeface="Times New Roman" pitchFamily="18" charset="0"/>
              </a:rPr>
              <a:t>Chitti</a:t>
            </a:r>
            <a:r>
              <a:rPr lang="en-IN" sz="1700" dirty="0">
                <a:latin typeface="Times New Roman" pitchFamily="18" charset="0"/>
                <a:cs typeface="Times New Roman" pitchFamily="18" charset="0"/>
              </a:rPr>
              <a:t>, A. </a:t>
            </a:r>
            <a:r>
              <a:rPr lang="en-IN" sz="1700" dirty="0" err="1">
                <a:latin typeface="Times New Roman" pitchFamily="18" charset="0"/>
                <a:cs typeface="Times New Roman" pitchFamily="18" charset="0"/>
              </a:rPr>
              <a:t>Behravan</a:t>
            </a:r>
            <a:r>
              <a:rPr lang="en-IN" sz="1700" dirty="0">
                <a:latin typeface="Times New Roman" pitchFamily="18" charset="0"/>
                <a:cs typeface="Times New Roman" pitchFamily="18" charset="0"/>
              </a:rPr>
              <a:t> and M. -S. </a:t>
            </a:r>
            <a:r>
              <a:rPr lang="en-IN" sz="1700" dirty="0" err="1">
                <a:latin typeface="Times New Roman" pitchFamily="18" charset="0"/>
                <a:cs typeface="Times New Roman" pitchFamily="18" charset="0"/>
              </a:rPr>
              <a:t>Alouini</a:t>
            </a:r>
            <a:r>
              <a:rPr lang="en-IN" sz="1700" dirty="0">
                <a:latin typeface="Times New Roman" pitchFamily="18" charset="0"/>
                <a:cs typeface="Times New Roman" pitchFamily="18" charset="0"/>
              </a:rPr>
              <a:t>, “A survey of NOMA: Current status and open research challenges,” IEEE OJ-COMS, vol. 1, pp. 179-189, Jan. 2020. </a:t>
            </a:r>
          </a:p>
          <a:p>
            <a:pPr algn="just">
              <a:lnSpc>
                <a:spcPct val="150000"/>
              </a:lnSpc>
            </a:pPr>
            <a:r>
              <a:rPr lang="en-IN" sz="1700" dirty="0">
                <a:latin typeface="Times New Roman" pitchFamily="18" charset="0"/>
                <a:cs typeface="Times New Roman" pitchFamily="18" charset="0"/>
              </a:rPr>
              <a:t>5.	N. </a:t>
            </a:r>
            <a:r>
              <a:rPr lang="en-IN" sz="1700" dirty="0" err="1">
                <a:latin typeface="Times New Roman" pitchFamily="18" charset="0"/>
                <a:cs typeface="Times New Roman" pitchFamily="18" charset="0"/>
              </a:rPr>
              <a:t>Nomikos</a:t>
            </a:r>
            <a:r>
              <a:rPr lang="en-IN" sz="1700" dirty="0">
                <a:latin typeface="Times New Roman" pitchFamily="18" charset="0"/>
                <a:cs typeface="Times New Roman" pitchFamily="18" charset="0"/>
              </a:rPr>
              <a:t>, E. T. </a:t>
            </a:r>
            <a:r>
              <a:rPr lang="en-IN" sz="1700" dirty="0" err="1">
                <a:latin typeface="Times New Roman" pitchFamily="18" charset="0"/>
                <a:cs typeface="Times New Roman" pitchFamily="18" charset="0"/>
              </a:rPr>
              <a:t>Michailidis</a:t>
            </a:r>
            <a:r>
              <a:rPr lang="en-IN" sz="1700" dirty="0">
                <a:latin typeface="Times New Roman" pitchFamily="18" charset="0"/>
                <a:cs typeface="Times New Roman" pitchFamily="18" charset="0"/>
              </a:rPr>
              <a:t>, P. </a:t>
            </a:r>
            <a:r>
              <a:rPr lang="en-IN" sz="1700" dirty="0" err="1">
                <a:latin typeface="Times New Roman" pitchFamily="18" charset="0"/>
                <a:cs typeface="Times New Roman" pitchFamily="18" charset="0"/>
              </a:rPr>
              <a:t>Trakadas</a:t>
            </a:r>
            <a:r>
              <a:rPr lang="en-IN" sz="1700" dirty="0">
                <a:latin typeface="Times New Roman" pitchFamily="18" charset="0"/>
                <a:cs typeface="Times New Roman" pitchFamily="18" charset="0"/>
              </a:rPr>
              <a:t>, D. </a:t>
            </a:r>
            <a:r>
              <a:rPr lang="en-IN" sz="1700" dirty="0" err="1">
                <a:latin typeface="Times New Roman" pitchFamily="18" charset="0"/>
                <a:cs typeface="Times New Roman" pitchFamily="18" charset="0"/>
              </a:rPr>
              <a:t>Vouyioukas</a:t>
            </a:r>
            <a:r>
              <a:rPr lang="en-IN" sz="1700" dirty="0">
                <a:latin typeface="Times New Roman" pitchFamily="18" charset="0"/>
                <a:cs typeface="Times New Roman" pitchFamily="18" charset="0"/>
              </a:rPr>
              <a:t>, T. </a:t>
            </a:r>
            <a:r>
              <a:rPr lang="en-IN" sz="1700" dirty="0" err="1">
                <a:latin typeface="Times New Roman" pitchFamily="18" charset="0"/>
                <a:cs typeface="Times New Roman" pitchFamily="18" charset="0"/>
              </a:rPr>
              <a:t>Zahariadis</a:t>
            </a:r>
            <a:r>
              <a:rPr lang="en-IN" sz="1700" dirty="0">
                <a:latin typeface="Times New Roman" pitchFamily="18" charset="0"/>
                <a:cs typeface="Times New Roman" pitchFamily="18" charset="0"/>
              </a:rPr>
              <a:t> and I. </a:t>
            </a:r>
            <a:r>
              <a:rPr lang="en-IN" sz="1700" dirty="0" err="1">
                <a:latin typeface="Times New Roman" pitchFamily="18" charset="0"/>
                <a:cs typeface="Times New Roman" pitchFamily="18" charset="0"/>
              </a:rPr>
              <a:t>Krikidis</a:t>
            </a:r>
            <a:r>
              <a:rPr lang="en-IN" sz="1700" dirty="0">
                <a:latin typeface="Times New Roman" pitchFamily="18" charset="0"/>
                <a:cs typeface="Times New Roman" pitchFamily="18" charset="0"/>
              </a:rPr>
              <a:t>, “Flex-NOMA: Exploiting buffer-aided relay selection for massive connectivity in the 5G uplink,” IEEE Access, vol. 7, pp. 88743-88755, Jul. 2019. </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288001"/>
            <a:ext cx="9163646" cy="5050972"/>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Proposed 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03938" y="1337481"/>
            <a:ext cx="9300674" cy="5240740"/>
          </a:xfrm>
        </p:spPr>
        <p:txBody>
          <a:bodyPr>
            <a:normAutofit fontScale="775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Hardware complexity reduction is a key concept towards the design and implementation of next generation broadband wireless networks. To this end, the goal of the study presented in this paper is to evaluate the performance of an adaptive hybrid analog-digital </a:t>
            </a:r>
            <a:r>
              <a:rPr lang="en-US" dirty="0" err="1">
                <a:latin typeface="Times New Roman" panose="02020603050405020304" pitchFamily="18" charset="0"/>
                <a:cs typeface="Times New Roman" panose="02020603050405020304" pitchFamily="18" charset="0"/>
              </a:rPr>
              <a:t>beamforming</a:t>
            </a:r>
            <a:r>
              <a:rPr lang="en-US" dirty="0">
                <a:latin typeface="Times New Roman" panose="02020603050405020304" pitchFamily="18" charset="0"/>
                <a:cs typeface="Times New Roman" panose="02020603050405020304" pitchFamily="18" charset="0"/>
              </a:rPr>
              <a:t> approach in fifth-generation (5G) massive multiple input multiple output (MIMO) millimeter wave (</a:t>
            </a:r>
            <a:r>
              <a:rPr lang="en-US" dirty="0" err="1">
                <a:latin typeface="Times New Roman" panose="02020603050405020304" pitchFamily="18" charset="0"/>
                <a:cs typeface="Times New Roman" panose="02020603050405020304" pitchFamily="18" charset="0"/>
              </a:rPr>
              <a:t>mmWave</a:t>
            </a:r>
            <a:r>
              <a:rPr lang="en-US" dirty="0">
                <a:latin typeface="Times New Roman" panose="02020603050405020304" pitchFamily="18" charset="0"/>
                <a:cs typeface="Times New Roman" panose="02020603050405020304" pitchFamily="18" charset="0"/>
              </a:rPr>
              <a:t>) wireless cellular orientations. In this context, generated beams are formed dynamically according to traffic demands, via an on-off analog activation of radiating elements per vertical antenna array, in order to serve active users requesting high data rate services without requiring any expensive and mechanical complex steering antenna system. Each vertical array, which constitutes a radiating element of a circular array configuration, has a dedicated radio frequency chain (digital part). The performance of our proposed approach is evaluated statistically, by executing a sufficient number of independent Monte Carlo simulations per MIMO configuration, via a developed </a:t>
            </a:r>
            <a:r>
              <a:rPr lang="en-US" dirty="0" err="1">
                <a:latin typeface="Times New Roman" panose="02020603050405020304" pitchFamily="18" charset="0"/>
                <a:cs typeface="Times New Roman" panose="02020603050405020304" pitchFamily="18" charset="0"/>
              </a:rPr>
              <a:t>systemlevel</a:t>
            </a:r>
            <a:r>
              <a:rPr lang="en-US" dirty="0">
                <a:latin typeface="Times New Roman" panose="02020603050405020304" pitchFamily="18" charset="0"/>
                <a:cs typeface="Times New Roman" panose="02020603050405020304" pitchFamily="18" charset="0"/>
              </a:rPr>
              <a:t> simulator incorporating the latest 5G-3GPP channel model. According to the presented results, the adaptive </a:t>
            </a:r>
            <a:r>
              <a:rPr lang="en-US" dirty="0" err="1">
                <a:latin typeface="Times New Roman" panose="02020603050405020304" pitchFamily="18" charset="0"/>
                <a:cs typeface="Times New Roman" panose="02020603050405020304" pitchFamily="18" charset="0"/>
              </a:rPr>
              <a:t>beamforming</a:t>
            </a:r>
            <a:r>
              <a:rPr lang="en-US" dirty="0">
                <a:latin typeface="Times New Roman" panose="02020603050405020304" pitchFamily="18" charset="0"/>
                <a:cs typeface="Times New Roman" panose="02020603050405020304" pitchFamily="18" charset="0"/>
              </a:rPr>
              <a:t> approach can improve various key performance indicators (KPIs) of the wireless orientation, such as total downlink transmission power and blocking probability. In particular, when studying/analyzing a MIMO configuration with 15 vertical antenna arrays and10 radiating elements per array, then, depending on the tolerable amount of transmission overhead, the proposed adaptive algorithm can significantly reduce the number of active radiating antenna elements compared to the static grid of beams case. In the same context, when keeping the number of radiating elements constant, then the total downlink transmission power as well as the blocking probability can be significantly reduced. It is important to note that all the KPIs have been extracted when deploying the developed array configuration in complex cellular orientations (two tiers of cells around the central cell). </a:t>
            </a:r>
            <a:endParaRPr lang="en-US" altLang="en-US" dirty="0" smtClean="0">
              <a:latin typeface="Times New Roman" panose="02020603050405020304" pitchFamily="18" charset="0"/>
              <a:cs typeface="Times New Roman" panose="02020603050405020304" pitchFamily="18" charset="0"/>
            </a:endParaRPr>
          </a:p>
          <a:p>
            <a:endParaRPr lang="en-US" dirty="0"/>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ntroduction:</a:t>
            </a:r>
            <a:endParaRPr lang="en-IN" dirty="0"/>
          </a:p>
        </p:txBody>
      </p:sp>
      <p:sp>
        <p:nvSpPr>
          <p:cNvPr id="3" name="Content Placeholder 2"/>
          <p:cNvSpPr>
            <a:spLocks noGrp="1"/>
          </p:cNvSpPr>
          <p:nvPr>
            <p:ph idx="1"/>
          </p:nvPr>
        </p:nvSpPr>
        <p:spPr>
          <a:xfrm>
            <a:off x="2589212" y="1596788"/>
            <a:ext cx="8915400" cy="4314434"/>
          </a:xfrm>
        </p:spPr>
        <p:txBody>
          <a:bodyPr>
            <a:normAutofit/>
          </a:bodyPr>
          <a:lstStyle/>
          <a:p>
            <a:pPr algn="just">
              <a:lnSpc>
                <a:spcPct val="150000"/>
              </a:lnSpc>
            </a:pPr>
            <a:r>
              <a:rPr lang="en-US" sz="1700" dirty="0">
                <a:latin typeface="Times New Roman" pitchFamily="18" charset="0"/>
                <a:cs typeface="Times New Roman" pitchFamily="18" charset="0"/>
              </a:rPr>
              <a:t>The provision of zero latency high data rate services to mobile consumers is intrinsically linked with a comprehensive network redesign as the deployment of fifth-generation (5G) broadband wireless cellular networks approaches reality [1]. In this regard, several cutting-edge technologies have been launched to serve the 5G vision, including massive multiple input multiple output (MIMO) designs [6]–[7], non-orthogonal multiple access (NOMA), and millimeter wave (</a:t>
            </a:r>
            <a:r>
              <a:rPr lang="en-US" sz="1700" dirty="0" err="1">
                <a:latin typeface="Times New Roman" pitchFamily="18" charset="0"/>
                <a:cs typeface="Times New Roman" pitchFamily="18" charset="0"/>
              </a:rPr>
              <a:t>mmWave</a:t>
            </a:r>
            <a:r>
              <a:rPr lang="en-US" sz="1700" dirty="0">
                <a:latin typeface="Times New Roman" pitchFamily="18" charset="0"/>
                <a:cs typeface="Times New Roman" pitchFamily="18" charset="0"/>
              </a:rPr>
              <a:t>) transmission. In the latter scenario, several antenna arrays are installed at cellular orientation base stations (BSs) to serve mobile stations (MSs) that are requiring high data rate services. The creation of highly directed beams that reduce multiple access interference allows for this (MAI</a:t>
            </a:r>
            <a:r>
              <a:rPr lang="en-US" sz="1700" dirty="0" smtClean="0">
                <a:latin typeface="Times New Roman" pitchFamily="18" charset="0"/>
                <a:cs typeface="Times New Roman" pitchFamily="18" charset="0"/>
              </a:rPr>
              <a:t>)</a:t>
            </a:r>
            <a:r>
              <a:rPr lang="en-IN" dirty="0" smtClean="0"/>
              <a:t>.</a:t>
            </a:r>
            <a:endParaRPr lang="en-IN" dirty="0"/>
          </a:p>
        </p:txBody>
      </p:sp>
    </p:spTree>
    <p:extLst>
      <p:ext uri="{BB962C8B-B14F-4D97-AF65-F5344CB8AC3E}">
        <p14:creationId xmlns:p14="http://schemas.microsoft.com/office/powerpoint/2010/main" val="356080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7236882"/>
              </p:ext>
            </p:extLst>
          </p:nvPr>
        </p:nvGraphicFramePr>
        <p:xfrm>
          <a:off x="485330" y="1305860"/>
          <a:ext cx="10877630" cy="5490421"/>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0449">
                  <a:extLst>
                    <a:ext uri="{9D8B030D-6E8A-4147-A177-3AD203B41FA5}">
                      <a16:colId xmlns:a16="http://schemas.microsoft.com/office/drawing/2014/main" xmlns="" val="20002"/>
                    </a:ext>
                  </a:extLst>
                </a:gridCol>
                <a:gridCol w="3556076">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vol. 23, no. 2, pp. 668-695</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 </a:t>
                      </a:r>
                      <a:r>
                        <a:rPr lang="en-US" sz="1400" kern="1200" dirty="0" err="1" smtClean="0">
                          <a:solidFill>
                            <a:schemeClr val="tx1"/>
                          </a:solidFill>
                          <a:effectLst/>
                          <a:latin typeface="Times New Roman" pitchFamily="18" charset="0"/>
                          <a:ea typeface="+mn-ea"/>
                          <a:cs typeface="Times New Roman" pitchFamily="18" charset="0"/>
                        </a:rPr>
                        <a:t>Haykin</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“A survey on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resource allocation for 5G heterogeneous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5g Heterogeneous networks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nl-NL" sz="1400" kern="1200" dirty="0" smtClean="0">
                          <a:solidFill>
                            <a:schemeClr val="tx1"/>
                          </a:solidFill>
                          <a:effectLst/>
                          <a:latin typeface="Times New Roman" pitchFamily="18" charset="0"/>
                          <a:ea typeface="+mn-ea"/>
                          <a:cs typeface="Times New Roman" pitchFamily="18" charset="0"/>
                        </a:rPr>
                        <a:t>IEEE Access, vol. 8, pp. </a:t>
                      </a:r>
                    </a:p>
                    <a:p>
                      <a:pPr marL="0" marR="0" indent="0" algn="ctr" defTabSz="457200" rtl="0" eaLnBrk="1" fontAlgn="auto" latinLnBrk="0" hangingPunct="1">
                        <a:lnSpc>
                          <a:spcPct val="100000"/>
                        </a:lnSpc>
                        <a:spcBef>
                          <a:spcPts val="0"/>
                        </a:spcBef>
                        <a:spcAft>
                          <a:spcPts val="0"/>
                        </a:spcAft>
                        <a:buClrTx/>
                        <a:buSzTx/>
                        <a:buFontTx/>
                        <a:buNone/>
                        <a:tabLst/>
                        <a:defRPr/>
                      </a:pPr>
                      <a:r>
                        <a:rPr lang="nl-NL" sz="1400" kern="1200" dirty="0" smtClean="0">
                          <a:solidFill>
                            <a:schemeClr val="tx1"/>
                          </a:solidFill>
                          <a:effectLst/>
                          <a:latin typeface="Times New Roman" pitchFamily="18" charset="0"/>
                          <a:ea typeface="+mn-ea"/>
                          <a:cs typeface="Times New Roman" pitchFamily="18" charset="0"/>
                        </a:rPr>
                        <a:t>62367-62414, Mar. 2020.</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B. U. </a:t>
                      </a:r>
                      <a:r>
                        <a:rPr lang="en-US" sz="1400" kern="1200" dirty="0" err="1" smtClean="0">
                          <a:solidFill>
                            <a:schemeClr val="tx1"/>
                          </a:solidFill>
                          <a:effectLst/>
                          <a:latin typeface="Times New Roman" pitchFamily="18" charset="0"/>
                          <a:ea typeface="+mn-ea"/>
                          <a:cs typeface="Times New Roman" pitchFamily="18" charset="0"/>
                        </a:rPr>
                        <a:t>Kazi</a:t>
                      </a:r>
                      <a:r>
                        <a:rPr lang="en-US" sz="1400" kern="1200" dirty="0" smtClean="0">
                          <a:solidFill>
                            <a:schemeClr val="tx1"/>
                          </a:solidFill>
                          <a:effectLst/>
                          <a:latin typeface="Times New Roman" pitchFamily="18" charset="0"/>
                          <a:ea typeface="+mn-ea"/>
                          <a:cs typeface="Times New Roman" pitchFamily="18" charset="0"/>
                        </a:rPr>
                        <a:t> and G. A. </a:t>
                      </a:r>
                      <a:r>
                        <a:rPr lang="en-US" sz="1400" kern="1200" dirty="0" err="1" smtClean="0">
                          <a:solidFill>
                            <a:schemeClr val="tx1"/>
                          </a:solidFill>
                          <a:effectLst/>
                          <a:latin typeface="Times New Roman" pitchFamily="18" charset="0"/>
                          <a:ea typeface="+mn-ea"/>
                          <a:cs typeface="Times New Roman" pitchFamily="18" charset="0"/>
                        </a:rPr>
                        <a:t>Wainer</a:t>
                      </a:r>
                      <a:r>
                        <a:rPr lang="en-US"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“A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comprehensive survey on millimeter wave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communications for fifth-generation wireless networks: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Feasibility and challenges,”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 </a:t>
                      </a:r>
                      <a:r>
                        <a:rPr lang="en-US" sz="1400" kern="1200" dirty="0" smtClean="0">
                          <a:solidFill>
                            <a:schemeClr val="tx1"/>
                          </a:solidFill>
                          <a:effectLst/>
                          <a:latin typeface="Times New Roman" pitchFamily="18" charset="0"/>
                          <a:ea typeface="+mn-ea"/>
                          <a:cs typeface="Times New Roman" pitchFamily="18" charset="0"/>
                        </a:rPr>
                        <a:t>about</a:t>
                      </a:r>
                      <a:r>
                        <a:rPr lang="en-US" sz="1400" kern="1200" baseline="0" dirty="0" smtClean="0">
                          <a:solidFill>
                            <a:schemeClr val="tx1"/>
                          </a:solidFill>
                          <a:effectLst/>
                          <a:latin typeface="Times New Roman" pitchFamily="18" charset="0"/>
                          <a:ea typeface="+mn-ea"/>
                          <a:cs typeface="Times New Roman" pitchFamily="18" charset="0"/>
                        </a:rPr>
                        <a:t> millimeter Wave communication for 5g.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nl-NL" sz="1400" dirty="0" smtClean="0"/>
                        <a:t>IEEE Access, vol. 8, pp. 62367-62414, Mar. 2020.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Y. Ye, Y. Li, G. Lu, and F. Zhou</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 “Opportunities and challenges of </a:t>
                      </a:r>
                      <a:r>
                        <a:rPr lang="en-US" sz="1400" kern="1200" dirty="0" err="1" smtClean="0">
                          <a:solidFill>
                            <a:schemeClr val="tx1"/>
                          </a:solidFill>
                          <a:effectLst/>
                          <a:latin typeface="Times New Roman" pitchFamily="18" charset="0"/>
                          <a:ea typeface="+mn-ea"/>
                          <a:cs typeface="Times New Roman" pitchFamily="18" charset="0"/>
                        </a:rPr>
                        <a:t>mmWave</a:t>
                      </a:r>
                      <a:r>
                        <a:rPr lang="en-US" sz="1400" kern="1200" dirty="0" smtClean="0">
                          <a:solidFill>
                            <a:schemeClr val="tx1"/>
                          </a:solidFill>
                          <a:effectLst/>
                          <a:latin typeface="Times New Roman" pitchFamily="18" charset="0"/>
                          <a:ea typeface="+mn-ea"/>
                          <a:cs typeface="Times New Roman" pitchFamily="18" charset="0"/>
                        </a:rPr>
                        <a: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NR,”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 </a:t>
                      </a:r>
                      <a:r>
                        <a:rPr lang="en-US" sz="1400" kern="1200" baseline="0" dirty="0" smtClean="0">
                          <a:solidFill>
                            <a:schemeClr val="tx1"/>
                          </a:solidFill>
                          <a:effectLst/>
                          <a:latin typeface="Times New Roman" pitchFamily="18" charset="0"/>
                          <a:ea typeface="+mn-ea"/>
                          <a:cs typeface="Times New Roman" pitchFamily="18" charset="0"/>
                        </a:rPr>
                        <a:t> about opportunities and challenges of Millimeter Wave.</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3"/>
                  </a:ext>
                </a:extLst>
              </a:tr>
              <a:tr h="1121162">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nl-NL" sz="1400" kern="1200" dirty="0" smtClean="0">
                          <a:solidFill>
                            <a:schemeClr val="tx1"/>
                          </a:solidFill>
                          <a:effectLst/>
                          <a:latin typeface="Times New Roman" pitchFamily="18" charset="0"/>
                          <a:ea typeface="+mn-ea"/>
                          <a:cs typeface="Times New Roman" pitchFamily="18" charset="0"/>
                        </a:rPr>
                        <a:t>vol. 1, pp. 179-189, Jan. </a:t>
                      </a:r>
                    </a:p>
                    <a:p>
                      <a:pPr marL="0" marR="0" indent="0" algn="ctr" defTabSz="457200" rtl="0" eaLnBrk="1" fontAlgn="auto" latinLnBrk="0" hangingPunct="1">
                        <a:lnSpc>
                          <a:spcPct val="100000"/>
                        </a:lnSpc>
                        <a:spcBef>
                          <a:spcPts val="0"/>
                        </a:spcBef>
                        <a:spcAft>
                          <a:spcPts val="0"/>
                        </a:spcAft>
                        <a:buClrTx/>
                        <a:buSzTx/>
                        <a:buFontTx/>
                        <a:buNone/>
                        <a:tabLst/>
                        <a:defRPr/>
                      </a:pPr>
                      <a:r>
                        <a:rPr lang="nl-NL" sz="1400" kern="1200" dirty="0" smtClean="0">
                          <a:solidFill>
                            <a:schemeClr val="tx1"/>
                          </a:solidFill>
                          <a:effectLst/>
                          <a:latin typeface="Times New Roman" pitchFamily="18" charset="0"/>
                          <a:ea typeface="+mn-ea"/>
                          <a:cs typeface="Times New Roman" pitchFamily="18" charset="0"/>
                        </a:rPr>
                        <a:t>2020.</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N. A. El-</a:t>
                      </a:r>
                      <a:r>
                        <a:rPr lang="en-US" sz="1400" kern="1200" dirty="0" err="1" smtClean="0">
                          <a:solidFill>
                            <a:schemeClr val="tx1"/>
                          </a:solidFill>
                          <a:effectLst/>
                          <a:latin typeface="Times New Roman" pitchFamily="18" charset="0"/>
                          <a:ea typeface="+mn-ea"/>
                          <a:cs typeface="Times New Roman" pitchFamily="18" charset="0"/>
                        </a:rPr>
                        <a:t>Alfi</a:t>
                      </a:r>
                      <a:r>
                        <a:rPr lang="en-US" sz="1400" kern="1200" dirty="0" smtClean="0">
                          <a:solidFill>
                            <a:schemeClr val="tx1"/>
                          </a:solidFill>
                          <a:effectLst/>
                          <a:latin typeface="Times New Roman" pitchFamily="18" charset="0"/>
                          <a:ea typeface="+mn-ea"/>
                          <a:cs typeface="Times New Roman" pitchFamily="18" charset="0"/>
                        </a:rPr>
                        <a:t>, H. M. Abdel-</a:t>
                      </a:r>
                      <a:r>
                        <a:rPr lang="en-US" sz="1400" kern="1200" dirty="0" err="1" smtClean="0">
                          <a:solidFill>
                            <a:schemeClr val="tx1"/>
                          </a:solidFill>
                          <a:effectLst/>
                          <a:latin typeface="Times New Roman" pitchFamily="18" charset="0"/>
                          <a:ea typeface="+mn-ea"/>
                          <a:cs typeface="Times New Roman" pitchFamily="18" charset="0"/>
                        </a:rPr>
                        <a:t>Atty</a:t>
                      </a:r>
                      <a:r>
                        <a:rPr lang="en-US" sz="1400" kern="1200" dirty="0" smtClean="0">
                          <a:solidFill>
                            <a:schemeClr val="tx1"/>
                          </a:solidFill>
                          <a:effectLst/>
                          <a:latin typeface="Times New Roman" pitchFamily="18" charset="0"/>
                          <a:ea typeface="+mn-ea"/>
                          <a:cs typeface="Times New Roman" pitchFamily="18" charset="0"/>
                        </a:rPr>
                        <a:t>, and M. A. Mohamed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 “A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survey of NOMA: Current status and open research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challenges,”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Studied about the </a:t>
                      </a:r>
                      <a:r>
                        <a:rPr lang="en-US" sz="1400" kern="1200" dirty="0" smtClean="0">
                          <a:solidFill>
                            <a:schemeClr val="tx1"/>
                          </a:solidFill>
                          <a:effectLst/>
                          <a:latin typeface="Times New Roman" pitchFamily="18" charset="0"/>
                          <a:ea typeface="+mn-ea"/>
                          <a:cs typeface="Times New Roman" pitchFamily="18" charset="0"/>
                        </a:rPr>
                        <a:t>NOMA</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nl-NL" sz="1400" kern="1200" dirty="0" smtClean="0">
                          <a:solidFill>
                            <a:schemeClr val="tx1"/>
                          </a:solidFill>
                          <a:effectLst/>
                          <a:latin typeface="Times New Roman" pitchFamily="18" charset="0"/>
                          <a:ea typeface="+mn-ea"/>
                          <a:cs typeface="Times New Roman" pitchFamily="18" charset="0"/>
                        </a:rPr>
                        <a:t>IEEE Access, vol. 7, pp. </a:t>
                      </a:r>
                    </a:p>
                    <a:p>
                      <a:pPr marL="0" marR="0" indent="0" algn="ctr" defTabSz="457200" rtl="0" eaLnBrk="1" fontAlgn="auto" latinLnBrk="0" hangingPunct="1">
                        <a:lnSpc>
                          <a:spcPct val="100000"/>
                        </a:lnSpc>
                        <a:spcBef>
                          <a:spcPts val="0"/>
                        </a:spcBef>
                        <a:spcAft>
                          <a:spcPts val="0"/>
                        </a:spcAft>
                        <a:buClrTx/>
                        <a:buSzTx/>
                        <a:buFontTx/>
                        <a:buNone/>
                        <a:tabLst/>
                        <a:defRPr/>
                      </a:pPr>
                      <a:r>
                        <a:rPr lang="nl-NL" sz="1400" kern="1200" dirty="0" smtClean="0">
                          <a:solidFill>
                            <a:schemeClr val="tx1"/>
                          </a:solidFill>
                          <a:effectLst/>
                          <a:latin typeface="Times New Roman" pitchFamily="18" charset="0"/>
                          <a:ea typeface="+mn-ea"/>
                          <a:cs typeface="Times New Roman" pitchFamily="18" charset="0"/>
                        </a:rPr>
                        <a:t>88743-88755, Jul. 2019.</a:t>
                      </a:r>
                    </a:p>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L H. V. Poor and O. </a:t>
                      </a:r>
                      <a:r>
                        <a:rPr lang="en-US" sz="1400" kern="1200" dirty="0" err="1" smtClean="0">
                          <a:solidFill>
                            <a:schemeClr val="tx1"/>
                          </a:solidFill>
                          <a:effectLst/>
                          <a:latin typeface="Times New Roman" pitchFamily="18" charset="0"/>
                          <a:ea typeface="+mn-ea"/>
                          <a:cs typeface="Times New Roman" pitchFamily="18" charset="0"/>
                        </a:rPr>
                        <a:t>Hadjiliadis</a:t>
                      </a:r>
                      <a:r>
                        <a:rPr lang="en-US"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“Flex-NOMA: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Exploiting buffer-aided relay selection for massive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connectivity in the 5G uplink,”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Learned </a:t>
                      </a:r>
                      <a:r>
                        <a:rPr lang="en-US" sz="1400" kern="1200" dirty="0" smtClean="0">
                          <a:solidFill>
                            <a:schemeClr val="tx1"/>
                          </a:solidFill>
                          <a:effectLst/>
                          <a:latin typeface="Times New Roman" pitchFamily="18" charset="0"/>
                          <a:ea typeface="+mn-ea"/>
                          <a:cs typeface="Times New Roman" pitchFamily="18" charset="0"/>
                        </a:rPr>
                        <a:t>about</a:t>
                      </a:r>
                      <a:r>
                        <a:rPr lang="en-US" sz="1400" kern="1200" baseline="0" dirty="0" smtClean="0">
                          <a:solidFill>
                            <a:schemeClr val="tx1"/>
                          </a:solidFill>
                          <a:effectLst/>
                          <a:latin typeface="Times New Roman" pitchFamily="18" charset="0"/>
                          <a:ea typeface="+mn-ea"/>
                          <a:cs typeface="Times New Roman" pitchFamily="18" charset="0"/>
                        </a:rPr>
                        <a:t> NOMA Exploiting Buffer.</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335677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801504" y="1364776"/>
            <a:ext cx="9703108" cy="4546446"/>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In order to show the features of RA models in traditional </a:t>
            </a:r>
            <a:r>
              <a:rPr lang="en-US" dirty="0" err="1">
                <a:latin typeface="Times New Roman" panose="02020603050405020304" pitchFamily="18" charset="0"/>
                <a:cs typeface="Times New Roman" panose="02020603050405020304" pitchFamily="18" charset="0"/>
              </a:rPr>
              <a:t>HetNets</a:t>
            </a:r>
            <a:r>
              <a:rPr lang="en-US" dirty="0">
                <a:latin typeface="Times New Roman" panose="02020603050405020304" pitchFamily="18" charset="0"/>
                <a:cs typeface="Times New Roman" panose="02020603050405020304" pitchFamily="18" charset="0"/>
              </a:rPr>
              <a:t>, we use an uplink heterogeneous macro-</a:t>
            </a:r>
            <a:r>
              <a:rPr lang="en-US" dirty="0" err="1">
                <a:latin typeface="Times New Roman" panose="02020603050405020304" pitchFamily="18" charset="0"/>
                <a:cs typeface="Times New Roman" panose="02020603050405020304" pitchFamily="18" charset="0"/>
              </a:rPr>
              <a:t>femto</a:t>
            </a:r>
            <a:r>
              <a:rPr lang="en-US" dirty="0">
                <a:latin typeface="Times New Roman" panose="02020603050405020304" pitchFamily="18" charset="0"/>
                <a:cs typeface="Times New Roman" panose="02020603050405020304" pitchFamily="18" charset="0"/>
              </a:rPr>
              <a:t> network as an example. Assume there is one MBS serving F MUs and one FBS serving K FUs. The number of MUs and FUs is defined as ∀f ∈ {1,..., F} and ∀k,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K}, respectively. Under this network, the key problem is to design the power allocation (PA) strategy of FUs under certain objective functions and constraints. For example, the RA problem can be formulated as the sum-rate maximization problem of all FUs by optimizing the transmit power of each FU subject to the minimum SINR/rate constraint of FU, the cross-tier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where </a:t>
            </a:r>
            <a:r>
              <a:rPr lang="en-US" dirty="0" err="1">
                <a:latin typeface="Times New Roman" panose="02020603050405020304" pitchFamily="18" charset="0"/>
                <a:cs typeface="Times New Roman" panose="02020603050405020304" pitchFamily="18" charset="0"/>
              </a:rPr>
              <a:t>pk</a:t>
            </a:r>
            <a:r>
              <a:rPr lang="en-US" dirty="0">
                <a:latin typeface="Times New Roman" panose="02020603050405020304" pitchFamily="18" charset="0"/>
                <a:cs typeface="Times New Roman" panose="02020603050405020304" pitchFamily="18" charset="0"/>
              </a:rPr>
              <a:t> and pi are the transmit power of FU k and FU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respectively. </a:t>
            </a:r>
            <a:r>
              <a:rPr lang="en-US" dirty="0" err="1">
                <a:latin typeface="Times New Roman" panose="02020603050405020304" pitchFamily="18" charset="0"/>
                <a:cs typeface="Times New Roman" panose="02020603050405020304" pitchFamily="18" charset="0"/>
              </a:rPr>
              <a:t>hk</a:t>
            </a:r>
            <a:r>
              <a:rPr lang="en-US" dirty="0">
                <a:latin typeface="Times New Roman" panose="02020603050405020304" pitchFamily="18" charset="0"/>
                <a:cs typeface="Times New Roman" panose="02020603050405020304" pitchFamily="18" charset="0"/>
              </a:rPr>
              <a:t> is the channel gain from FU k to the FBS. </a:t>
            </a:r>
            <a:r>
              <a:rPr lang="en-US" dirty="0" err="1">
                <a:latin typeface="Times New Roman" panose="02020603050405020304" pitchFamily="18" charset="0"/>
                <a:cs typeface="Times New Roman" panose="02020603050405020304" pitchFamily="18" charset="0"/>
              </a:rPr>
              <a:t>hi,k</a:t>
            </a:r>
            <a:r>
              <a:rPr lang="en-US" dirty="0">
                <a:latin typeface="Times New Roman" panose="02020603050405020304" pitchFamily="18" charset="0"/>
                <a:cs typeface="Times New Roman" panose="02020603050405020304" pitchFamily="18" charset="0"/>
              </a:rPr>
              <a:t> is the interference channel gain from FU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Pf and </a:t>
            </a:r>
            <a:r>
              <a:rPr lang="en-US" dirty="0" err="1">
                <a:latin typeface="Times New Roman" panose="02020603050405020304" pitchFamily="18" charset="0"/>
                <a:cs typeface="Times New Roman" panose="02020603050405020304" pitchFamily="18" charset="0"/>
              </a:rPr>
              <a:t>gf</a:t>
            </a:r>
            <a:r>
              <a:rPr lang="en-US" dirty="0">
                <a:latin typeface="Times New Roman" panose="02020603050405020304" pitchFamily="18" charset="0"/>
                <a:cs typeface="Times New Roman" panose="02020603050405020304" pitchFamily="18" charset="0"/>
              </a:rPr>
              <a:t> ,k denote the transmit power of MU f and the interference channel gain from MU f. σ2 is the background noise power.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Accordingly, the data rate of FU k is </a:t>
            </a:r>
            <a:r>
              <a:rPr lang="en-US" dirty="0" err="1">
                <a:latin typeface="Times New Roman" panose="02020603050405020304" pitchFamily="18" charset="0"/>
                <a:cs typeface="Times New Roman" panose="02020603050405020304" pitchFamily="18" charset="0"/>
              </a:rPr>
              <a:t>Rk</a:t>
            </a:r>
            <a:r>
              <a:rPr lang="en-US" dirty="0">
                <a:latin typeface="Times New Roman" panose="02020603050405020304" pitchFamily="18" charset="0"/>
                <a:cs typeface="Times New Roman" panose="02020603050405020304" pitchFamily="18" charset="0"/>
              </a:rPr>
              <a:t> = log2(1 + </a:t>
            </a:r>
            <a:r>
              <a:rPr lang="en-US" dirty="0" err="1">
                <a:latin typeface="Times New Roman" panose="02020603050405020304" pitchFamily="18" charset="0"/>
                <a:cs typeface="Times New Roman" panose="02020603050405020304" pitchFamily="18" charset="0"/>
              </a:rPr>
              <a:t>rk</a:t>
            </a:r>
            <a:r>
              <a:rPr lang="en-US" dirty="0">
                <a:latin typeface="Times New Roman" panose="02020603050405020304" pitchFamily="18" charset="0"/>
                <a:cs typeface="Times New Roman" panose="02020603050405020304" pitchFamily="18" charset="0"/>
              </a:rPr>
              <a:t> ). From (1), </a:t>
            </a:r>
            <a:r>
              <a:rPr lang="en-US" dirty="0" err="1">
                <a:latin typeface="Times New Roman" panose="02020603050405020304" pitchFamily="18" charset="0"/>
                <a:cs typeface="Times New Roman" panose="02020603050405020304" pitchFamily="18" charset="0"/>
              </a:rPr>
              <a:t>pk</a:t>
            </a:r>
            <a:r>
              <a:rPr lang="en-US" dirty="0">
                <a:latin typeface="Times New Roman" panose="02020603050405020304" pitchFamily="18" charset="0"/>
                <a:cs typeface="Times New Roman" panose="02020603050405020304" pitchFamily="18" charset="0"/>
              </a:rPr>
              <a:t> and pi are coupled in </a:t>
            </a:r>
            <a:r>
              <a:rPr lang="en-US" dirty="0" err="1">
                <a:latin typeface="Times New Roman" panose="02020603050405020304" pitchFamily="18" charset="0"/>
                <a:cs typeface="Times New Roman" panose="02020603050405020304" pitchFamily="18" charset="0"/>
              </a:rPr>
              <a:t>rk</a:t>
            </a:r>
            <a:r>
              <a:rPr lang="en-US" dirty="0">
                <a:latin typeface="Times New Roman" panose="02020603050405020304" pitchFamily="18" charset="0"/>
                <a:cs typeface="Times New Roman" panose="02020603050405020304" pitchFamily="18" charset="0"/>
              </a:rPr>
              <a:t>  , so that the sum rate k </a:t>
            </a:r>
            <a:r>
              <a:rPr lang="en-US" dirty="0" err="1">
                <a:latin typeface="Times New Roman" panose="02020603050405020304" pitchFamily="18" charset="0"/>
                <a:cs typeface="Times New Roman" panose="02020603050405020304" pitchFamily="18" charset="0"/>
              </a:rPr>
              <a:t>Rk</a:t>
            </a:r>
            <a:r>
              <a:rPr lang="en-US" dirty="0">
                <a:latin typeface="Times New Roman" panose="02020603050405020304" pitchFamily="18" charset="0"/>
                <a:cs typeface="Times New Roman" panose="02020603050405020304" pitchFamily="18" charset="0"/>
              </a:rPr>
              <a:t> is non-convex. If the objective function becomes the total power minimization, the formulated objective function is convex. If the objective function becomes the EE maximization (e.g.,  k </a:t>
            </a:r>
            <a:r>
              <a:rPr lang="en-US" dirty="0" err="1">
                <a:latin typeface="Times New Roman" panose="02020603050405020304" pitchFamily="18" charset="0"/>
                <a:cs typeface="Times New Roman" panose="02020603050405020304" pitchFamily="18" charset="0"/>
              </a:rPr>
              <a:t>Rk</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pk</a:t>
            </a:r>
            <a:r>
              <a:rPr lang="en-US" dirty="0">
                <a:latin typeface="Times New Roman" panose="02020603050405020304" pitchFamily="18" charset="0"/>
                <a:cs typeface="Times New Roman" panose="02020603050405020304" pitchFamily="18" charset="0"/>
              </a:rPr>
              <a:t> +pc ), it belongs to a fractional programming (FP) problem. Where pc is the circuit power consumption. Thus, we require to convert it into a convex form. As a result, for different RA problems, it is difficult to use one common approach to deal with it. Moreover, for different transmission modes (uplink/downlink), the maximum transmit power constraint is different. Under an uplink mode, the transmit power of FU is limited by its own peak power constraint. However, for a downlink mode, the allocated power from the FBS to each FU is limited by the sum power constraint at the BS.</a:t>
            </a:r>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8763"/>
            <a:ext cx="8911687" cy="70212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4967" y="1214651"/>
            <a:ext cx="10999645" cy="4696571"/>
          </a:xfrm>
        </p:spPr>
        <p:txBody>
          <a:bodyPr>
            <a:normAutofit/>
          </a:bodyPr>
          <a:lstStyle/>
          <a:p>
            <a:pPr algn="just"/>
            <a:r>
              <a:rPr lang="en-US" dirty="0">
                <a:latin typeface="Times New Roman" pitchFamily="18" charset="0"/>
                <a:cs typeface="Times New Roman" pitchFamily="18" charset="0"/>
              </a:rPr>
              <a:t>Accordingly, the data rate of FU k is </a:t>
            </a:r>
            <a:r>
              <a:rPr lang="en-US" dirty="0" err="1">
                <a:latin typeface="Times New Roman" pitchFamily="18" charset="0"/>
                <a:cs typeface="Times New Roman" pitchFamily="18" charset="0"/>
              </a:rPr>
              <a:t>Rk</a:t>
            </a:r>
            <a:r>
              <a:rPr lang="en-US" dirty="0">
                <a:latin typeface="Times New Roman" pitchFamily="18" charset="0"/>
                <a:cs typeface="Times New Roman" pitchFamily="18" charset="0"/>
              </a:rPr>
              <a:t> = log2(1 + </a:t>
            </a:r>
            <a:r>
              <a:rPr lang="en-US" dirty="0" err="1">
                <a:latin typeface="Times New Roman" pitchFamily="18" charset="0"/>
                <a:cs typeface="Times New Roman" pitchFamily="18" charset="0"/>
              </a:rPr>
              <a:t>rk</a:t>
            </a:r>
            <a:r>
              <a:rPr lang="en-US" dirty="0">
                <a:latin typeface="Times New Roman" pitchFamily="18" charset="0"/>
                <a:cs typeface="Times New Roman" pitchFamily="18" charset="0"/>
              </a:rPr>
              <a:t> ). From (1), </a:t>
            </a:r>
            <a:r>
              <a:rPr lang="en-US" dirty="0" err="1">
                <a:latin typeface="Times New Roman" pitchFamily="18" charset="0"/>
                <a:cs typeface="Times New Roman" pitchFamily="18" charset="0"/>
              </a:rPr>
              <a:t>pk</a:t>
            </a:r>
            <a:r>
              <a:rPr lang="en-US" dirty="0">
                <a:latin typeface="Times New Roman" pitchFamily="18" charset="0"/>
                <a:cs typeface="Times New Roman" pitchFamily="18" charset="0"/>
              </a:rPr>
              <a:t> and pi are coupled in </a:t>
            </a:r>
            <a:r>
              <a:rPr lang="en-US" dirty="0" err="1">
                <a:latin typeface="Times New Roman" pitchFamily="18" charset="0"/>
                <a:cs typeface="Times New Roman" pitchFamily="18" charset="0"/>
              </a:rPr>
              <a:t>rk</a:t>
            </a:r>
            <a:r>
              <a:rPr lang="en-US" dirty="0">
                <a:latin typeface="Times New Roman" pitchFamily="18" charset="0"/>
                <a:cs typeface="Times New Roman" pitchFamily="18" charset="0"/>
              </a:rPr>
              <a:t>  , so that the sum rate k </a:t>
            </a:r>
            <a:r>
              <a:rPr lang="en-US" dirty="0" err="1">
                <a:latin typeface="Times New Roman" pitchFamily="18" charset="0"/>
                <a:cs typeface="Times New Roman" pitchFamily="18" charset="0"/>
              </a:rPr>
              <a:t>Rk</a:t>
            </a:r>
            <a:r>
              <a:rPr lang="en-US" dirty="0">
                <a:latin typeface="Times New Roman" pitchFamily="18" charset="0"/>
                <a:cs typeface="Times New Roman" pitchFamily="18" charset="0"/>
              </a:rPr>
              <a:t> is non-convex. If the objective function becomes the total power minimization, the formulated objective function is convex. If the objective function becomes the EE maximization (e.g.,  k </a:t>
            </a:r>
            <a:r>
              <a:rPr lang="en-US" dirty="0" err="1">
                <a:latin typeface="Times New Roman" pitchFamily="18" charset="0"/>
                <a:cs typeface="Times New Roman" pitchFamily="18" charset="0"/>
              </a:rPr>
              <a:t>Rk</a:t>
            </a:r>
            <a:r>
              <a:rPr lang="en-US" dirty="0">
                <a:latin typeface="Times New Roman" pitchFamily="18" charset="0"/>
                <a:cs typeface="Times New Roman" pitchFamily="18" charset="0"/>
              </a:rPr>
              <a:t> k </a:t>
            </a:r>
            <a:r>
              <a:rPr lang="en-US" dirty="0" err="1">
                <a:latin typeface="Times New Roman" pitchFamily="18" charset="0"/>
                <a:cs typeface="Times New Roman" pitchFamily="18" charset="0"/>
              </a:rPr>
              <a:t>pk</a:t>
            </a:r>
            <a:r>
              <a:rPr lang="en-US" dirty="0">
                <a:latin typeface="Times New Roman" pitchFamily="18" charset="0"/>
                <a:cs typeface="Times New Roman" pitchFamily="18" charset="0"/>
              </a:rPr>
              <a:t> +pc ), it belongs to a fractional programming (FP) problem. Where pc is the circuit power consumption. Thus, we require to convert it into a convex form. As a result, for different RA problems, it is difficult to use one common approach to deal with it. Moreover, for different transmission modes (uplink/downlink), the maximum transmit power constraint is different. Under an uplink mode, the transmit power of FU is limited by its own peak power constraint. However, for a downlink mode, the allocated power from the FBS to each FU is limited by the sum power constraint at the BS.</a:t>
            </a:r>
          </a:p>
          <a:p>
            <a:pPr algn="just"/>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988453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374710" y="1555845"/>
            <a:ext cx="9282302" cy="45077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en-US" sz="2000" dirty="0">
                <a:latin typeface="Times New Roman" panose="02020603050405020304" pitchFamily="18" charset="0"/>
                <a:cs typeface="Times New Roman" panose="02020603050405020304" pitchFamily="18" charset="0"/>
              </a:rPr>
              <a:t>In traditional multi-user (MU) MIMO systems, fully digital (FD) </a:t>
            </a:r>
            <a:r>
              <a:rPr lang="en-US" altLang="en-US" sz="2000" dirty="0" err="1">
                <a:latin typeface="Times New Roman" panose="02020603050405020304" pitchFamily="18" charset="0"/>
                <a:cs typeface="Times New Roman" panose="02020603050405020304" pitchFamily="18" charset="0"/>
              </a:rPr>
              <a:t>precoding</a:t>
            </a:r>
            <a:r>
              <a:rPr lang="en-US" altLang="en-US" sz="2000" dirty="0">
                <a:latin typeface="Times New Roman" panose="02020603050405020304" pitchFamily="18" charset="0"/>
                <a:cs typeface="Times New Roman" panose="02020603050405020304" pitchFamily="18" charset="0"/>
              </a:rPr>
              <a:t> is the typical approach to adjust the amplitudes and phases of the transmitted signals in order to achieve optimum </a:t>
            </a:r>
            <a:r>
              <a:rPr lang="en-US" altLang="en-US" sz="2000" dirty="0" err="1">
                <a:latin typeface="Times New Roman" panose="02020603050405020304" pitchFamily="18" charset="0"/>
                <a:cs typeface="Times New Roman" panose="02020603050405020304" pitchFamily="18" charset="0"/>
              </a:rPr>
              <a:t>beamforming</a:t>
            </a:r>
            <a:r>
              <a:rPr lang="en-US" altLang="en-US" sz="2000" dirty="0">
                <a:latin typeface="Times New Roman" panose="02020603050405020304" pitchFamily="18" charset="0"/>
                <a:cs typeface="Times New Roman" panose="02020603050405020304" pitchFamily="18" charset="0"/>
              </a:rPr>
              <a:t>. However, in a massive MIMO configuration, FD approach would result in a significant computational and hardware burden, since the number of radio frequency (RF) chains is equal to the number of antennas.</a:t>
            </a: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719618" y="1446663"/>
            <a:ext cx="9784994" cy="3903259"/>
          </a:xfrm>
        </p:spPr>
        <p:txBody>
          <a:bodyPr>
            <a:normAutofit fontScale="850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The studied adaptive </a:t>
            </a:r>
            <a:r>
              <a:rPr lang="en-US" dirty="0" err="1">
                <a:latin typeface="Times New Roman" panose="02020603050405020304" pitchFamily="18" charset="0"/>
                <a:cs typeface="Times New Roman" panose="02020603050405020304" pitchFamily="18" charset="0"/>
              </a:rPr>
              <a:t>beamforming</a:t>
            </a:r>
            <a:r>
              <a:rPr lang="en-US" dirty="0">
                <a:latin typeface="Times New Roman" panose="02020603050405020304" pitchFamily="18" charset="0"/>
                <a:cs typeface="Times New Roman" panose="02020603050405020304" pitchFamily="18" charset="0"/>
              </a:rPr>
              <a:t> approach is described in Table I. In this context, the set b denotes the active radiating elements of the array geometry deployed in the b </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BS and b the corresponding angles of the generated adaptive beams (notation a:b indicates all elements from a to b with step 1). Moreover, each entry of </a:t>
            </a:r>
            <a:r>
              <a:rPr lang="en-US" dirty="0" err="1">
                <a:latin typeface="Times New Roman" panose="02020603050405020304" pitchFamily="18" charset="0"/>
                <a:cs typeface="Times New Roman" panose="02020603050405020304" pitchFamily="18" charset="0"/>
              </a:rPr>
              <a:t>Hk</a:t>
            </a:r>
            <a:r>
              <a:rPr lang="en-US" dirty="0">
                <a:latin typeface="Times New Roman" panose="02020603050405020304" pitchFamily="18" charset="0"/>
                <a:cs typeface="Times New Roman" panose="02020603050405020304" pitchFamily="18" charset="0"/>
              </a:rPr>
              <a:t> k s ,sec( ), (indicating the channel matrix of the k </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MS relevant to its serving sector for the s </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PRB) is calculated according to (2). In addition, x represents the eigenvector corresponding to the maximum eigenvalue of matrix H </a:t>
            </a:r>
            <a:r>
              <a:rPr lang="en-US" dirty="0" err="1">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s k </a:t>
            </a:r>
            <a:r>
              <a:rPr lang="en-US" dirty="0" err="1">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s ,sec( ), ,sec( ), , </a:t>
            </a:r>
            <a:r>
              <a:rPr lang="en-US" dirty="0" err="1">
                <a:latin typeface="Times New Roman" panose="02020603050405020304" pitchFamily="18" charset="0"/>
                <a:cs typeface="Times New Roman" panose="02020603050405020304" pitchFamily="18" charset="0"/>
              </a:rPr>
              <a:t>SNRk</a:t>
            </a:r>
            <a:r>
              <a:rPr lang="en-US" dirty="0">
                <a:latin typeface="Times New Roman" panose="02020603050405020304" pitchFamily="18" charset="0"/>
                <a:cs typeface="Times New Roman" panose="02020603050405020304" pitchFamily="18" charset="0"/>
              </a:rPr>
              <a:t> is the signal to noise ratio of the k </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MS with respect to all available PRBs of the b </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BS (i.e., b ) and </a:t>
            </a:r>
            <a:r>
              <a:rPr lang="en-US" dirty="0" err="1">
                <a:latin typeface="Times New Roman" panose="02020603050405020304" pitchFamily="18" charset="0"/>
                <a:cs typeface="Times New Roman" panose="02020603050405020304" pitchFamily="18" charset="0"/>
              </a:rPr>
              <a:t>TLk,sec</a:t>
            </a:r>
            <a:r>
              <a:rPr lang="en-US" dirty="0">
                <a:latin typeface="Times New Roman" panose="02020603050405020304" pitchFamily="18" charset="0"/>
                <a:cs typeface="Times New Roman" panose="02020603050405020304" pitchFamily="18" charset="0"/>
              </a:rPr>
              <a:t>(k),s, </a:t>
            </a:r>
            <a:r>
              <a:rPr lang="en-US" dirty="0" err="1">
                <a:latin typeface="Times New Roman" panose="02020603050405020304" pitchFamily="18" charset="0"/>
                <a:cs typeface="Times New Roman" panose="02020603050405020304" pitchFamily="18" charset="0"/>
              </a:rPr>
              <a:t>CGk,s</a:t>
            </a:r>
            <a:r>
              <a:rPr lang="en-US" dirty="0">
                <a:latin typeface="Times New Roman" panose="02020603050405020304" pitchFamily="18" charset="0"/>
                <a:cs typeface="Times New Roman" panose="02020603050405020304" pitchFamily="18" charset="0"/>
              </a:rPr>
              <a:t> represent the total losses and the channel gain, respectively, of the k </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MS relevant to the s </a:t>
            </a:r>
            <a:r>
              <a:rPr lang="en-US" dirty="0" err="1">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PRB. Finally, the minimum required SNR for acceptable </a:t>
            </a:r>
            <a:r>
              <a:rPr lang="en-US" dirty="0" err="1">
                <a:latin typeface="Times New Roman" panose="02020603050405020304" pitchFamily="18" charset="0"/>
                <a:cs typeface="Times New Roman" panose="02020603050405020304" pitchFamily="18" charset="0"/>
              </a:rPr>
              <a:t>QoS</a:t>
            </a:r>
            <a:r>
              <a:rPr lang="en-US" dirty="0">
                <a:latin typeface="Times New Roman" panose="02020603050405020304" pitchFamily="18" charset="0"/>
                <a:cs typeface="Times New Roman" panose="02020603050405020304" pitchFamily="18" charset="0"/>
              </a:rPr>
              <a:t> and the thermal noise level at the receiver are denoted by </a:t>
            </a:r>
            <a:r>
              <a:rPr lang="en-US" dirty="0" err="1">
                <a:latin typeface="Times New Roman" panose="02020603050405020304" pitchFamily="18" charset="0"/>
                <a:cs typeface="Times New Roman" panose="02020603050405020304" pitchFamily="18" charset="0"/>
              </a:rPr>
              <a:t>SNRth</a:t>
            </a:r>
            <a:r>
              <a:rPr lang="en-US" dirty="0">
                <a:latin typeface="Times New Roman" panose="02020603050405020304" pitchFamily="18" charset="0"/>
                <a:cs typeface="Times New Roman" panose="02020603050405020304" pitchFamily="18" charset="0"/>
              </a:rPr>
              <a:t> and Io, respectively. Note that during subcarrier allocation (line 3), function sort(</a:t>
            </a:r>
            <a:r>
              <a:rPr lang="en-US" dirty="0" err="1">
                <a:latin typeface="Times New Roman" panose="02020603050405020304" pitchFamily="18" charset="0"/>
                <a:cs typeface="Times New Roman" panose="02020603050405020304" pitchFamily="18" charset="0"/>
              </a:rPr>
              <a:t>SNRk,Rk</a:t>
            </a:r>
            <a:r>
              <a:rPr lang="en-US" dirty="0">
                <a:latin typeface="Times New Roman" panose="02020603050405020304" pitchFamily="18" charset="0"/>
                <a:cs typeface="Times New Roman" panose="02020603050405020304" pitchFamily="18" charset="0"/>
              </a:rPr>
              <a:t>) sorts the values in vector matrix </a:t>
            </a:r>
            <a:r>
              <a:rPr lang="en-US" dirty="0" err="1">
                <a:latin typeface="Times New Roman" panose="02020603050405020304" pitchFamily="18" charset="0"/>
                <a:cs typeface="Times New Roman" panose="02020603050405020304" pitchFamily="18" charset="0"/>
              </a:rPr>
              <a:t>SNRk</a:t>
            </a:r>
            <a:r>
              <a:rPr lang="en-US" dirty="0">
                <a:latin typeface="Times New Roman" panose="02020603050405020304" pitchFamily="18" charset="0"/>
                <a:cs typeface="Times New Roman" panose="02020603050405020304" pitchFamily="18" charset="0"/>
              </a:rPr>
              <a:t> in descending order and returns the first </a:t>
            </a:r>
            <a:r>
              <a:rPr lang="en-US" dirty="0" err="1">
                <a:latin typeface="Times New Roman" panose="02020603050405020304" pitchFamily="18" charset="0"/>
                <a:cs typeface="Times New Roman" panose="02020603050405020304" pitchFamily="18" charset="0"/>
              </a:rPr>
              <a:t>Rk</a:t>
            </a:r>
            <a:r>
              <a:rPr lang="en-US" dirty="0">
                <a:latin typeface="Times New Roman" panose="02020603050405020304" pitchFamily="18" charset="0"/>
                <a:cs typeface="Times New Roman" panose="02020603050405020304" pitchFamily="18" charset="0"/>
              </a:rPr>
              <a:t> sorted values as well as the corresponding indexes (assigned to set k ).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Override1.xml><?xml version="1.0" encoding="utf-8"?>
<a:themeOverride xmlns:a="http://schemas.openxmlformats.org/drawingml/2006/main">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themeOverride>
</file>

<file path=docProps/app.xml><?xml version="1.0" encoding="utf-8"?>
<Properties xmlns="http://schemas.openxmlformats.org/officeDocument/2006/extended-properties" xmlns:vt="http://schemas.openxmlformats.org/officeDocument/2006/docPropsVTypes">
  <Template/>
  <TotalTime>1878</TotalTime>
  <Words>2580</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Droid Sans Fallback</vt:lpstr>
      <vt:lpstr>Times New Roman</vt:lpstr>
      <vt:lpstr>Wingdings 3</vt:lpstr>
      <vt:lpstr>Wisp</vt:lpstr>
      <vt:lpstr>PowerPoint Presentation</vt:lpstr>
      <vt:lpstr>Index </vt:lpstr>
      <vt:lpstr>Abstract</vt:lpstr>
      <vt:lpstr>Introduction:</vt:lpstr>
      <vt:lpstr>Literature review:  </vt:lpstr>
      <vt:lpstr>Existing method: </vt:lpstr>
      <vt:lpstr>Existing methods: </vt:lpstr>
      <vt:lpstr>PowerPoint Presentation</vt:lpstr>
      <vt:lpstr>Proposed method:</vt:lpstr>
      <vt:lpstr>Proposed method:</vt:lpstr>
      <vt:lpstr>Proposed method:</vt:lpstr>
      <vt:lpstr>Proposed method:</vt:lpstr>
      <vt:lpstr>proposed method adaptive beam forming </vt:lpstr>
      <vt:lpstr>Advantages of Proposed method: </vt:lpstr>
      <vt:lpstr>Applications of Proposed method:</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222</cp:revision>
  <dcterms:created xsi:type="dcterms:W3CDTF">2020-06-29T09:16:21Z</dcterms:created>
  <dcterms:modified xsi:type="dcterms:W3CDTF">2023-03-21T11:57:21Z</dcterms:modified>
</cp:coreProperties>
</file>