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7" r:id="rId3"/>
    <p:sldId id="258" r:id="rId4"/>
    <p:sldId id="259" r:id="rId5"/>
    <p:sldId id="260" r:id="rId6"/>
    <p:sldId id="287" r:id="rId7"/>
    <p:sldId id="262" r:id="rId8"/>
    <p:sldId id="272" r:id="rId9"/>
    <p:sldId id="283" r:id="rId10"/>
    <p:sldId id="264" r:id="rId11"/>
    <p:sldId id="265" r:id="rId12"/>
    <p:sldId id="266" r:id="rId13"/>
    <p:sldId id="278" r:id="rId14"/>
    <p:sldId id="279" r:id="rId15"/>
    <p:sldId id="284" r:id="rId16"/>
    <p:sldId id="285" r:id="rId17"/>
    <p:sldId id="268" r:id="rId18"/>
    <p:sldId id="286"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60" autoAdjust="0"/>
  </p:normalViewPr>
  <p:slideViewPr>
    <p:cSldViewPr snapToGrid="0">
      <p:cViewPr>
        <p:scale>
          <a:sx n="75" d="100"/>
          <a:sy n="75" d="100"/>
        </p:scale>
        <p:origin x="-516"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2F4040-C638-47DD-81D0-1FC90473B69B}" type="slidenum">
              <a:rPr lang="en-US" smtClean="0"/>
              <a:t>13</a:t>
            </a:fld>
            <a:endParaRPr lang="en-US"/>
          </a:p>
        </p:txBody>
      </p:sp>
    </p:spTree>
    <p:extLst>
      <p:ext uri="{BB962C8B-B14F-4D97-AF65-F5344CB8AC3E}">
        <p14:creationId xmlns:p14="http://schemas.microsoft.com/office/powerpoint/2010/main" val="1321131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9/23/2021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9/23/2021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9/23/2021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9/23/2021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9/23/2021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9/23/2021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143133" y="386715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272553" y="2035175"/>
            <a:ext cx="8961768"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Covert </a:t>
            </a:r>
            <a:r>
              <a:rPr lang="en-US" sz="3600" b="1" dirty="0">
                <a:solidFill>
                  <a:schemeClr val="accent2">
                    <a:lumMod val="75000"/>
                  </a:schemeClr>
                </a:solidFill>
                <a:latin typeface="Times New Roman" panose="02020603050405020304" pitchFamily="18" charset="0"/>
                <a:cs typeface="Times New Roman" panose="02020603050405020304" pitchFamily="18" charset="0"/>
              </a:rPr>
              <a:t>Wireless Communication in IoT Network: From AWGN Channel to THz Band</a:t>
            </a: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err="1" smtClean="0">
                <a:solidFill>
                  <a:schemeClr val="tx1"/>
                </a:solidFill>
                <a:latin typeface="Times New Roman" panose="02020603050405020304" pitchFamily="18" charset="0"/>
                <a:cs typeface="Times New Roman" panose="02020603050405020304" pitchFamily="18" charset="0"/>
              </a:rPr>
              <a:t>Technology:Communications</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6" y="1460310"/>
            <a:ext cx="9498842" cy="3930556"/>
          </a:xfrm>
        </p:spPr>
        <p:txBody>
          <a:bodyPr>
            <a:noAutofit/>
          </a:bodyPr>
          <a:lstStyle/>
          <a:p>
            <a:pPr lvl="0"/>
            <a:r>
              <a:rPr lang="en-US" sz="1600" dirty="0">
                <a:solidFill>
                  <a:schemeClr val="tx1"/>
                </a:solidFill>
                <a:latin typeface="Times New Roman" panose="02020603050405020304" pitchFamily="18" charset="0"/>
                <a:ea typeface="Calibri" panose="020F0502020204030204" pitchFamily="34" charset="0"/>
              </a:rPr>
              <a:t>Increase signal covertness.</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High frequency </a:t>
            </a:r>
            <a:r>
              <a:rPr lang="en-US" sz="1600" dirty="0">
                <a:solidFill>
                  <a:schemeClr val="tx1"/>
                </a:solidFill>
                <a:latin typeface="Times New Roman" panose="02020603050405020304" pitchFamily="18" charset="0"/>
                <a:ea typeface="Calibri" panose="020F0502020204030204" pitchFamily="34" charset="0"/>
              </a:rPr>
              <a:t>bands</a:t>
            </a:r>
            <a:r>
              <a:rPr lang="en-US" sz="1600" dirty="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are used. </a:t>
            </a:r>
            <a:endParaRPr lang="en-IN" sz="1600" dirty="0">
              <a:solidFill>
                <a:schemeClr val="tx1"/>
              </a:solidFill>
              <a:latin typeface="Times New Roman" panose="02020603050405020304" pitchFamily="18" charset="0"/>
              <a:ea typeface="Calibri" panose="020F0502020204030204" pitchFamily="34" charset="0"/>
            </a:endParaRPr>
          </a:p>
          <a:p>
            <a:pPr marL="0" indent="0" algn="just">
              <a:lnSpc>
                <a:spcPct val="150000"/>
              </a:lnSpc>
              <a:spcBef>
                <a:spcPts val="0"/>
              </a:spcBef>
              <a:buSzPct val="80000"/>
              <a:buNone/>
              <a:tabLst>
                <a:tab pos="1085850" algn="l"/>
              </a:tabLst>
            </a:pPr>
            <a:endParaRPr lang="en-US" sz="1700" spc="-5"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59C426D9-CCEC-4755-89F9-E029ED6B1DC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25022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60412" y="449826"/>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620220" y="1403169"/>
            <a:ext cx="10253331" cy="4315241"/>
          </a:xfrm>
        </p:spPr>
        <p:txBody>
          <a:bodyPr>
            <a:normAutofit/>
          </a:bodyPr>
          <a:lstStyle/>
          <a:p>
            <a:pPr lvl="0"/>
            <a:r>
              <a:rPr lang="en-US" sz="1600" dirty="0">
                <a:solidFill>
                  <a:schemeClr val="tx1"/>
                </a:solidFill>
                <a:latin typeface="Times New Roman" panose="02020603050405020304" pitchFamily="18" charset="0"/>
                <a:ea typeface="Calibri" panose="020F0502020204030204" pitchFamily="34" charset="0"/>
              </a:rPr>
              <a:t>Military Applications</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E-mail, </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Virtual private networks (VPNs), </a:t>
            </a:r>
            <a:endParaRPr lang="en-IN" sz="1600" dirty="0">
              <a:solidFill>
                <a:schemeClr val="tx1"/>
              </a:solidFill>
              <a:latin typeface="Times New Roman" panose="02020603050405020304" pitchFamily="18" charset="0"/>
              <a:ea typeface="Calibri" panose="020F0502020204030204" pitchFamily="34" charset="0"/>
            </a:endParaRPr>
          </a:p>
          <a:p>
            <a:pPr lvl="0"/>
            <a:r>
              <a:rPr lang="en-US" sz="1600" dirty="0">
                <a:solidFill>
                  <a:schemeClr val="tx1"/>
                </a:solidFill>
                <a:latin typeface="Times New Roman" panose="02020603050405020304" pitchFamily="18" charset="0"/>
                <a:ea typeface="Calibri" panose="020F0502020204030204" pitchFamily="34" charset="0"/>
              </a:rPr>
              <a:t>Internet browsers (Secure Sockets Layer and Transport Layer Security Protocols)</a:t>
            </a:r>
            <a:endParaRPr lang="en-IN" sz="1600" dirty="0">
              <a:solidFill>
                <a:schemeClr val="tx1"/>
              </a:solidFill>
              <a:latin typeface="Times New Roman" panose="02020603050405020304" pitchFamily="18" charset="0"/>
              <a:ea typeface="Calibri" panose="020F0502020204030204" pitchFamily="34" charset="0"/>
            </a:endParaRPr>
          </a:p>
          <a:p>
            <a:pPr marL="0" indent="0" algn="just">
              <a:lnSpc>
                <a:spcPct val="160000"/>
              </a:lnSpc>
              <a:buNone/>
            </a:pPr>
            <a:r>
              <a:rPr lang="en-US" sz="1700"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xmlns="" id="{246CEC0E-97AE-4009-977B-2B4249ACAD9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66745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 </a:t>
            </a:r>
            <a:r>
              <a:rPr lang="en-US" sz="1800"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2018a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7C70DF6A-B090-4103-9F76-70F2E53A2FCD}"/>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B142FEB8-5BEB-406B-97F4-0F3FD9B1BA6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FD612DB-0A4C-49DD-B00E-5EB156DC5A74}"/>
              </a:ext>
            </a:extLst>
          </p:cNvPr>
          <p:cNvSpPr>
            <a:spLocks noGrp="1"/>
          </p:cNvSpPr>
          <p:nvPr>
            <p:ph type="title"/>
          </p:nvPr>
        </p:nvSpPr>
        <p:spPr>
          <a:xfrm>
            <a:off x="1494228" y="342606"/>
            <a:ext cx="6646862" cy="747712"/>
          </a:xfrm>
        </p:spPr>
        <p:txBody>
          <a:bodyPr>
            <a:noAutofit/>
          </a:bodyPr>
          <a:lstStyle/>
          <a:p>
            <a:r>
              <a:rPr lang="en-US" sz="2400" b="1" dirty="0">
                <a:latin typeface="Times New Roman" panose="02020603050405020304" pitchFamily="18" charset="0"/>
                <a:cs typeface="Times New Roman" panose="02020603050405020304" pitchFamily="18" charset="0"/>
              </a:rPr>
              <a:t>Results and Discussions: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26D527CA-5F7D-4ABE-A59D-CE34D1D6873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pic>
        <p:nvPicPr>
          <p:cNvPr id="21" name="Picture 20"/>
          <p:cNvPicPr/>
          <p:nvPr/>
        </p:nvPicPr>
        <p:blipFill>
          <a:blip r:embed="rId4">
            <a:extLst>
              <a:ext uri="{28A0092B-C50C-407E-A947-70E740481C1C}">
                <a14:useLocalDpi xmlns:a14="http://schemas.microsoft.com/office/drawing/2010/main" val="0"/>
              </a:ext>
            </a:extLst>
          </a:blip>
          <a:stretch>
            <a:fillRect/>
          </a:stretch>
        </p:blipFill>
        <p:spPr>
          <a:xfrm>
            <a:off x="1204595" y="1047431"/>
            <a:ext cx="5287010" cy="4801235"/>
          </a:xfrm>
          <a:prstGeom prst="rect">
            <a:avLst/>
          </a:prstGeom>
        </p:spPr>
      </p:pic>
      <p:pic>
        <p:nvPicPr>
          <p:cNvPr id="22" name="Picture 21"/>
          <p:cNvPicPr/>
          <p:nvPr/>
        </p:nvPicPr>
        <p:blipFill>
          <a:blip r:embed="rId5">
            <a:extLst>
              <a:ext uri="{28A0092B-C50C-407E-A947-70E740481C1C}">
                <a14:useLocalDpi xmlns:a14="http://schemas.microsoft.com/office/drawing/2010/main" val="0"/>
              </a:ext>
            </a:extLst>
          </a:blip>
          <a:stretch>
            <a:fillRect/>
          </a:stretch>
        </p:blipFill>
        <p:spPr>
          <a:xfrm>
            <a:off x="6809748" y="1028381"/>
            <a:ext cx="5344160" cy="4820285"/>
          </a:xfrm>
          <a:prstGeom prst="rect">
            <a:avLst/>
          </a:prstGeom>
        </p:spPr>
      </p:pic>
      <p:sp>
        <p:nvSpPr>
          <p:cNvPr id="14" name="Rectangle 13"/>
          <p:cNvSpPr/>
          <p:nvPr/>
        </p:nvSpPr>
        <p:spPr>
          <a:xfrm>
            <a:off x="8587192" y="6025634"/>
            <a:ext cx="1689950" cy="369332"/>
          </a:xfrm>
          <a:prstGeom prst="rect">
            <a:avLst/>
          </a:prstGeom>
        </p:spPr>
        <p:txBody>
          <a:bodyPr wrap="none">
            <a:spAutoFit/>
          </a:bodyPr>
          <a:lstStyle/>
          <a:p>
            <a:r>
              <a:rPr lang="en-US" sz="1700" dirty="0" err="1">
                <a:latin typeface="Times New Roman" panose="02020603050405020304" pitchFamily="18" charset="0"/>
                <a:ea typeface="Calibri" panose="020F0502020204030204" pitchFamily="34" charset="0"/>
              </a:rPr>
              <a:t>Fig:SINRW</a:t>
            </a:r>
            <a:r>
              <a:rPr lang="en-US" sz="1700" dirty="0">
                <a:latin typeface="Times New Roman" panose="02020603050405020304" pitchFamily="18" charset="0"/>
                <a:ea typeface="Calibri" panose="020F0502020204030204" pitchFamily="34" charset="0"/>
              </a:rPr>
              <a:t> (dB</a:t>
            </a:r>
            <a:r>
              <a:rPr lang="en-US" dirty="0" smtClean="0"/>
              <a:t>)</a:t>
            </a:r>
            <a:endParaRPr lang="en-IN" dirty="0"/>
          </a:p>
        </p:txBody>
      </p:sp>
      <p:sp>
        <p:nvSpPr>
          <p:cNvPr id="15" name="Rectangle 14"/>
          <p:cNvSpPr/>
          <p:nvPr/>
        </p:nvSpPr>
        <p:spPr>
          <a:xfrm>
            <a:off x="1679076" y="6025634"/>
            <a:ext cx="3448380" cy="353943"/>
          </a:xfrm>
          <a:prstGeom prst="rect">
            <a:avLst/>
          </a:prstGeom>
        </p:spPr>
        <p:txBody>
          <a:bodyPr wrap="none">
            <a:spAutoFit/>
          </a:bodyPr>
          <a:lstStyle/>
          <a:p>
            <a:r>
              <a:rPr lang="en-US" sz="1700" dirty="0">
                <a:latin typeface="Times New Roman" panose="02020603050405020304" pitchFamily="18" charset="0"/>
                <a:ea typeface="Calibri" panose="020F0502020204030204" pitchFamily="34" charset="0"/>
              </a:rPr>
              <a:t>Fig: Normalized secrecy capacity </a:t>
            </a:r>
            <a:r>
              <a:rPr lang="en-US" sz="1700" dirty="0" err="1">
                <a:latin typeface="Times New Roman" panose="02020603050405020304" pitchFamily="18" charset="0"/>
                <a:ea typeface="Calibri" panose="020F0502020204030204" pitchFamily="34" charset="0"/>
              </a:rPr>
              <a:t>c¯s</a:t>
            </a:r>
            <a:endParaRPr lang="en-IN" sz="17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31011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645" y="230215"/>
            <a:ext cx="8911687" cy="1280890"/>
          </a:xfrm>
        </p:spPr>
        <p:txBody>
          <a:bodyPr/>
          <a:lstStyle/>
          <a:p>
            <a:r>
              <a:rPr lang="en-US" sz="2400" b="1" dirty="0">
                <a:latin typeface="Times New Roman" panose="02020603050405020304" pitchFamily="18" charset="0"/>
                <a:cs typeface="Times New Roman" panose="02020603050405020304" pitchFamily="18" charset="0"/>
              </a:rPr>
              <a:t>Results and Discussions</a:t>
            </a:r>
            <a:r>
              <a:rPr lang="en-US" b="1"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79145" y="995045"/>
            <a:ext cx="5325110" cy="486791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624955" y="995045"/>
            <a:ext cx="5372735" cy="4858385"/>
          </a:xfrm>
          <a:prstGeom prst="rect">
            <a:avLst/>
          </a:prstGeom>
        </p:spPr>
      </p:pic>
      <p:sp>
        <p:nvSpPr>
          <p:cNvPr id="7" name="Rectangle 6"/>
          <p:cNvSpPr/>
          <p:nvPr/>
        </p:nvSpPr>
        <p:spPr>
          <a:xfrm>
            <a:off x="393700" y="5899765"/>
            <a:ext cx="6096000" cy="615553"/>
          </a:xfrm>
          <a:prstGeom prst="rect">
            <a:avLst/>
          </a:prstGeom>
        </p:spPr>
        <p:txBody>
          <a:bodyPr>
            <a:spAutoFit/>
          </a:bodyPr>
          <a:lstStyle/>
          <a:p>
            <a:r>
              <a:rPr lang="en-US" sz="1700" dirty="0">
                <a:latin typeface="Times New Roman" panose="02020603050405020304" pitchFamily="18" charset="0"/>
                <a:ea typeface="Calibri" panose="020F0502020204030204" pitchFamily="34" charset="0"/>
              </a:rPr>
              <a:t>Fig</a:t>
            </a:r>
            <a:r>
              <a:rPr lang="en-US" sz="1700" dirty="0">
                <a:latin typeface="Times New Roman" panose="02020603050405020304" pitchFamily="18" charset="0"/>
                <a:ea typeface="Calibri" panose="020F0502020204030204" pitchFamily="34" charset="0"/>
              </a:rPr>
              <a:t>. </a:t>
            </a:r>
            <a:r>
              <a:rPr lang="en-US" sz="1700" dirty="0">
                <a:latin typeface="Times New Roman" panose="02020603050405020304" pitchFamily="18" charset="0"/>
                <a:ea typeface="Calibri" panose="020F0502020204030204" pitchFamily="34" charset="0"/>
              </a:rPr>
              <a:t>The normalized secrecy capacity </a:t>
            </a:r>
            <a:r>
              <a:rPr lang="en-US" sz="1700" dirty="0" err="1">
                <a:latin typeface="Times New Roman" panose="02020603050405020304" pitchFamily="18" charset="0"/>
                <a:ea typeface="Calibri" panose="020F0502020204030204" pitchFamily="34" charset="0"/>
              </a:rPr>
              <a:t>c¯s</a:t>
            </a:r>
            <a:r>
              <a:rPr lang="en-US" sz="1700" dirty="0">
                <a:latin typeface="Times New Roman" panose="02020603050405020304" pitchFamily="18" charset="0"/>
                <a:ea typeface="Calibri" panose="020F0502020204030204" pitchFamily="34" charset="0"/>
              </a:rPr>
              <a:t> versus the scattering angle of Willie </a:t>
            </a:r>
            <a:r>
              <a:rPr lang="en-US" sz="1700" dirty="0" err="1">
                <a:latin typeface="Times New Roman" panose="02020603050405020304" pitchFamily="18" charset="0"/>
                <a:ea typeface="Calibri" panose="020F0502020204030204" pitchFamily="34" charset="0"/>
              </a:rPr>
              <a:t>θW</a:t>
            </a:r>
            <a:r>
              <a:rPr lang="en-US" sz="1700" dirty="0">
                <a:latin typeface="Times New Roman" panose="02020603050405020304" pitchFamily="18" charset="0"/>
                <a:ea typeface="Calibri" panose="020F0502020204030204" pitchFamily="34" charset="0"/>
              </a:rPr>
              <a:t> for different operating frequencies</a:t>
            </a:r>
            <a:endParaRPr lang="en-IN" sz="1700" dirty="0">
              <a:latin typeface="Times New Roman" panose="02020603050405020304" pitchFamily="18" charset="0"/>
              <a:ea typeface="Calibri" panose="020F0502020204030204" pitchFamily="34" charset="0"/>
            </a:endParaRPr>
          </a:p>
        </p:txBody>
      </p:sp>
      <p:sp>
        <p:nvSpPr>
          <p:cNvPr id="8" name="Rectangle 7"/>
          <p:cNvSpPr/>
          <p:nvPr/>
        </p:nvSpPr>
        <p:spPr>
          <a:xfrm>
            <a:off x="6624955" y="5853430"/>
            <a:ext cx="6096000" cy="615553"/>
          </a:xfrm>
          <a:prstGeom prst="rect">
            <a:avLst/>
          </a:prstGeom>
        </p:spPr>
        <p:txBody>
          <a:bodyPr>
            <a:spAutoFit/>
          </a:bodyPr>
          <a:lstStyle/>
          <a:p>
            <a:r>
              <a:rPr lang="en-US" sz="1700" dirty="0" smtClean="0">
                <a:latin typeface="Times New Roman" panose="02020603050405020304" pitchFamily="18" charset="0"/>
                <a:ea typeface="Calibri" panose="020F0502020204030204" pitchFamily="34" charset="0"/>
              </a:rPr>
              <a:t>Fig. </a:t>
            </a:r>
            <a:r>
              <a:rPr lang="en-US" sz="1700" dirty="0">
                <a:latin typeface="Times New Roman" panose="02020603050405020304" pitchFamily="18" charset="0"/>
                <a:ea typeface="Calibri" panose="020F0502020204030204" pitchFamily="34" charset="0"/>
              </a:rPr>
              <a:t>The normalized secrecy capacity </a:t>
            </a:r>
            <a:r>
              <a:rPr lang="en-US" sz="1700" dirty="0" err="1">
                <a:latin typeface="Times New Roman" panose="02020603050405020304" pitchFamily="18" charset="0"/>
                <a:ea typeface="Calibri" panose="020F0502020204030204" pitchFamily="34" charset="0"/>
              </a:rPr>
              <a:t>c¯s</a:t>
            </a:r>
            <a:r>
              <a:rPr lang="en-US" sz="1700" dirty="0">
                <a:latin typeface="Times New Roman" panose="02020603050405020304" pitchFamily="18" charset="0"/>
                <a:ea typeface="Calibri" panose="020F0502020204030204" pitchFamily="34" charset="0"/>
              </a:rPr>
              <a:t> versus the scattering angle of Willie </a:t>
            </a:r>
            <a:r>
              <a:rPr lang="en-US" sz="1700" dirty="0" err="1">
                <a:latin typeface="Times New Roman" panose="02020603050405020304" pitchFamily="18" charset="0"/>
                <a:ea typeface="Calibri" panose="020F0502020204030204" pitchFamily="34" charset="0"/>
              </a:rPr>
              <a:t>θW</a:t>
            </a:r>
            <a:r>
              <a:rPr lang="en-US" sz="1700" dirty="0">
                <a:latin typeface="Times New Roman" panose="02020603050405020304" pitchFamily="18" charset="0"/>
                <a:ea typeface="Calibri" panose="020F0502020204030204" pitchFamily="34" charset="0"/>
              </a:rPr>
              <a:t> for different surface </a:t>
            </a:r>
            <a:r>
              <a:rPr lang="en-US" sz="1700" dirty="0" err="1">
                <a:latin typeface="Times New Roman" panose="02020603050405020304" pitchFamily="18" charset="0"/>
                <a:ea typeface="Calibri" panose="020F0502020204030204" pitchFamily="34" charset="0"/>
              </a:rPr>
              <a:t>roughnesses</a:t>
            </a:r>
            <a:r>
              <a:rPr lang="en-US" sz="1700" dirty="0">
                <a:latin typeface="Times New Roman" panose="02020603050405020304" pitchFamily="18" charset="0"/>
                <a:ea typeface="Calibri" panose="020F0502020204030204" pitchFamily="34" charset="0"/>
              </a:rPr>
              <a:t> </a:t>
            </a:r>
            <a:r>
              <a:rPr lang="en-US" sz="1700" dirty="0" err="1">
                <a:latin typeface="Times New Roman" panose="02020603050405020304" pitchFamily="18" charset="0"/>
                <a:ea typeface="Calibri" panose="020F0502020204030204" pitchFamily="34" charset="0"/>
              </a:rPr>
              <a:t>σh</a:t>
            </a:r>
            <a:r>
              <a:rPr lang="en-US" sz="1700" dirty="0">
                <a:latin typeface="Times New Roman" panose="02020603050405020304" pitchFamily="18" charset="0"/>
                <a:ea typeface="Calibri" panose="020F0502020204030204" pitchFamily="34" charset="0"/>
              </a:rPr>
              <a:t>.</a:t>
            </a:r>
            <a:endParaRPr lang="en-IN" sz="17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3981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731678" y="1114385"/>
            <a:ext cx="5353685" cy="482028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359842" y="1114385"/>
            <a:ext cx="5306060" cy="4829810"/>
          </a:xfrm>
          <a:prstGeom prst="rect">
            <a:avLst/>
          </a:prstGeom>
        </p:spPr>
      </p:pic>
      <p:sp>
        <p:nvSpPr>
          <p:cNvPr id="8" name="Rectangle 7"/>
          <p:cNvSpPr/>
          <p:nvPr/>
        </p:nvSpPr>
        <p:spPr>
          <a:xfrm>
            <a:off x="457200" y="5934670"/>
            <a:ext cx="5902642" cy="615553"/>
          </a:xfrm>
          <a:prstGeom prst="rect">
            <a:avLst/>
          </a:prstGeom>
        </p:spPr>
        <p:txBody>
          <a:bodyPr wrap="square">
            <a:spAutoFit/>
          </a:bodyPr>
          <a:lstStyle/>
          <a:p>
            <a:r>
              <a:rPr lang="en-US" sz="1700" dirty="0">
                <a:latin typeface="Times New Roman" panose="02020603050405020304" pitchFamily="18" charset="0"/>
                <a:ea typeface="Calibri" panose="020F0502020204030204" pitchFamily="34" charset="0"/>
              </a:rPr>
              <a:t>Fig. </a:t>
            </a:r>
            <a:r>
              <a:rPr lang="en-US" sz="1700" dirty="0">
                <a:latin typeface="Times New Roman" panose="02020603050405020304" pitchFamily="18" charset="0"/>
                <a:ea typeface="Calibri" panose="020F0502020204030204" pitchFamily="34" charset="0"/>
              </a:rPr>
              <a:t>The normalized secrecy capacity </a:t>
            </a:r>
            <a:r>
              <a:rPr lang="en-US" sz="1700" dirty="0" err="1">
                <a:latin typeface="Times New Roman" panose="02020603050405020304" pitchFamily="18" charset="0"/>
                <a:ea typeface="Calibri" panose="020F0502020204030204" pitchFamily="34" charset="0"/>
              </a:rPr>
              <a:t>c¯s</a:t>
            </a:r>
            <a:r>
              <a:rPr lang="en-US" sz="1700" dirty="0">
                <a:latin typeface="Times New Roman" panose="02020603050405020304" pitchFamily="18" charset="0"/>
                <a:ea typeface="Calibri" panose="020F0502020204030204" pitchFamily="34" charset="0"/>
              </a:rPr>
              <a:t> versus the scattering angle of Bob </a:t>
            </a:r>
            <a:r>
              <a:rPr lang="en-US" sz="1700" dirty="0" err="1">
                <a:latin typeface="Times New Roman" panose="02020603050405020304" pitchFamily="18" charset="0"/>
                <a:ea typeface="Calibri" panose="020F0502020204030204" pitchFamily="34" charset="0"/>
              </a:rPr>
              <a:t>θB</a:t>
            </a:r>
            <a:r>
              <a:rPr lang="en-US" sz="1700" dirty="0">
                <a:latin typeface="Times New Roman" panose="02020603050405020304" pitchFamily="18" charset="0"/>
                <a:ea typeface="Calibri" panose="020F0502020204030204" pitchFamily="34" charset="0"/>
              </a:rPr>
              <a:t> for different surface roughness </a:t>
            </a:r>
            <a:r>
              <a:rPr lang="en-US" sz="1700" dirty="0" err="1">
                <a:latin typeface="Times New Roman" panose="02020603050405020304" pitchFamily="18" charset="0"/>
                <a:ea typeface="Calibri" panose="020F0502020204030204" pitchFamily="34" charset="0"/>
              </a:rPr>
              <a:t>σh</a:t>
            </a:r>
            <a:endParaRPr lang="en-IN" sz="1700" dirty="0">
              <a:latin typeface="Times New Roman" panose="02020603050405020304" pitchFamily="18" charset="0"/>
              <a:ea typeface="Calibri" panose="020F0502020204030204" pitchFamily="34" charset="0"/>
            </a:endParaRPr>
          </a:p>
        </p:txBody>
      </p:sp>
      <p:sp>
        <p:nvSpPr>
          <p:cNvPr id="9" name="Rectangle 8"/>
          <p:cNvSpPr/>
          <p:nvPr/>
        </p:nvSpPr>
        <p:spPr>
          <a:xfrm>
            <a:off x="6359842" y="6126777"/>
            <a:ext cx="6096000" cy="615553"/>
          </a:xfrm>
          <a:prstGeom prst="rect">
            <a:avLst/>
          </a:prstGeom>
        </p:spPr>
        <p:txBody>
          <a:bodyPr>
            <a:spAutoFit/>
          </a:bodyPr>
          <a:lstStyle/>
          <a:p>
            <a:r>
              <a:rPr lang="en-US" sz="1700" dirty="0">
                <a:latin typeface="Times New Roman" panose="02020603050405020304" pitchFamily="18" charset="0"/>
                <a:ea typeface="Calibri" panose="020F0502020204030204" pitchFamily="34" charset="0"/>
              </a:rPr>
              <a:t>Fig. </a:t>
            </a:r>
            <a:r>
              <a:rPr lang="en-US" sz="1700" dirty="0">
                <a:latin typeface="Times New Roman" panose="02020603050405020304" pitchFamily="18" charset="0"/>
                <a:ea typeface="Calibri" panose="020F0502020204030204" pitchFamily="34" charset="0"/>
              </a:rPr>
              <a:t> </a:t>
            </a:r>
            <a:r>
              <a:rPr lang="en-US" sz="1700" dirty="0">
                <a:latin typeface="Times New Roman" panose="02020603050405020304" pitchFamily="18" charset="0"/>
                <a:ea typeface="Calibri" panose="020F0502020204030204" pitchFamily="34" charset="0"/>
              </a:rPr>
              <a:t>The normalized secrecy capacity </a:t>
            </a:r>
            <a:r>
              <a:rPr lang="en-US" sz="1700" dirty="0" err="1">
                <a:latin typeface="Times New Roman" panose="02020603050405020304" pitchFamily="18" charset="0"/>
                <a:ea typeface="Calibri" panose="020F0502020204030204" pitchFamily="34" charset="0"/>
              </a:rPr>
              <a:t>c¯s</a:t>
            </a:r>
            <a:r>
              <a:rPr lang="en-US" sz="1700" dirty="0">
                <a:latin typeface="Times New Roman" panose="02020603050405020304" pitchFamily="18" charset="0"/>
                <a:ea typeface="Calibri" panose="020F0502020204030204" pitchFamily="34" charset="0"/>
              </a:rPr>
              <a:t> versus the incident angle of signal θ1 for different surface </a:t>
            </a:r>
            <a:r>
              <a:rPr lang="en-US" sz="1700" dirty="0" err="1">
                <a:latin typeface="Times New Roman" panose="02020603050405020304" pitchFamily="18" charset="0"/>
                <a:ea typeface="Calibri" panose="020F0502020204030204" pitchFamily="34" charset="0"/>
              </a:rPr>
              <a:t>roughnesses</a:t>
            </a:r>
            <a:r>
              <a:rPr lang="en-US" sz="1700" dirty="0">
                <a:latin typeface="Times New Roman" panose="02020603050405020304" pitchFamily="18" charset="0"/>
                <a:ea typeface="Calibri" panose="020F0502020204030204" pitchFamily="34" charset="0"/>
              </a:rPr>
              <a:t> </a:t>
            </a:r>
            <a:r>
              <a:rPr lang="en-US" sz="1700" dirty="0" err="1">
                <a:latin typeface="Times New Roman" panose="02020603050405020304" pitchFamily="18" charset="0"/>
                <a:ea typeface="Calibri" panose="020F0502020204030204" pitchFamily="34" charset="0"/>
              </a:rPr>
              <a:t>σh</a:t>
            </a:r>
            <a:endParaRPr lang="en-IN" sz="17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8538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414270" y="528617"/>
            <a:ext cx="5382260" cy="4877435"/>
          </a:xfrm>
          <a:prstGeom prst="rect">
            <a:avLst/>
          </a:prstGeom>
        </p:spPr>
      </p:pic>
      <p:sp>
        <p:nvSpPr>
          <p:cNvPr id="3" name="Rectangle 2"/>
          <p:cNvSpPr/>
          <p:nvPr/>
        </p:nvSpPr>
        <p:spPr>
          <a:xfrm>
            <a:off x="2146300" y="5520035"/>
            <a:ext cx="6096000" cy="615553"/>
          </a:xfrm>
          <a:prstGeom prst="rect">
            <a:avLst/>
          </a:prstGeom>
        </p:spPr>
        <p:txBody>
          <a:bodyPr>
            <a:spAutoFit/>
          </a:bodyPr>
          <a:lstStyle/>
          <a:p>
            <a:r>
              <a:rPr lang="en-US" sz="1700" dirty="0">
                <a:latin typeface="Times New Roman" panose="02020603050405020304" pitchFamily="18" charset="0"/>
                <a:ea typeface="Calibri" panose="020F0502020204030204" pitchFamily="34" charset="0"/>
              </a:rPr>
              <a:t>Fig. The normalized secrecy capacity </a:t>
            </a:r>
            <a:r>
              <a:rPr lang="en-US" sz="1700" dirty="0" err="1">
                <a:latin typeface="Times New Roman" panose="02020603050405020304" pitchFamily="18" charset="0"/>
                <a:ea typeface="Calibri" panose="020F0502020204030204" pitchFamily="34" charset="0"/>
              </a:rPr>
              <a:t>c¯s</a:t>
            </a:r>
            <a:r>
              <a:rPr lang="en-US" sz="1700" dirty="0">
                <a:latin typeface="Times New Roman" panose="02020603050405020304" pitchFamily="18" charset="0"/>
                <a:ea typeface="Calibri" panose="020F0502020204030204" pitchFamily="34" charset="0"/>
              </a:rPr>
              <a:t> versus the scattering angle of Willie </a:t>
            </a:r>
            <a:r>
              <a:rPr lang="en-US" sz="1700" dirty="0" err="1">
                <a:latin typeface="Times New Roman" panose="02020603050405020304" pitchFamily="18" charset="0"/>
                <a:ea typeface="Calibri" panose="020F0502020204030204" pitchFamily="34" charset="0"/>
              </a:rPr>
              <a:t>θW</a:t>
            </a:r>
            <a:r>
              <a:rPr lang="en-US" sz="1700" dirty="0">
                <a:latin typeface="Times New Roman" panose="02020603050405020304" pitchFamily="18" charset="0"/>
                <a:ea typeface="Calibri" panose="020F0502020204030204" pitchFamily="34" charset="0"/>
              </a:rPr>
              <a:t> for different antennas of Willie</a:t>
            </a:r>
            <a:endParaRPr lang="en-IN" sz="17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575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10287" y="347743"/>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Conclusion:</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606574" y="1268645"/>
            <a:ext cx="8915400" cy="3777622"/>
          </a:xfrm>
        </p:spPr>
        <p:txBody>
          <a:bodyPr>
            <a:normAutofit/>
          </a:bodyPr>
          <a:lstStyle/>
          <a:p>
            <a:pPr algn="just">
              <a:lnSpc>
                <a:spcPct val="150000"/>
              </a:lnSpc>
            </a:pPr>
            <a:r>
              <a:rPr lang="en-US" sz="1700" dirty="0">
                <a:solidFill>
                  <a:schemeClr val="tx1"/>
                </a:solidFill>
                <a:latin typeface="Times New Roman" panose="02020603050405020304" pitchFamily="18" charset="0"/>
                <a:ea typeface="Calibri" panose="020F0502020204030204" pitchFamily="34" charset="0"/>
              </a:rPr>
              <a:t>Security is the foundation for the development of IoT network. However, how to protect IoT is a challenging task and many related issues need to be solved. From the physical layer security perspective, this paper introduces covert communication into IoT network to enhance the security from the bottom layer. If the adversary cannot detect user’s transmission behavior, he has no chance to launch other attacks. What he sees is merely a shadow noisy wireless network</a:t>
            </a:r>
          </a:p>
        </p:txBody>
      </p:sp>
      <p:pic>
        <p:nvPicPr>
          <p:cNvPr id="5" name="Picture 4">
            <a:extLst>
              <a:ext uri="{FF2B5EF4-FFF2-40B4-BE49-F238E27FC236}">
                <a16:creationId xmlns:a16="http://schemas.microsoft.com/office/drawing/2014/main" xmlns="" id="{EE217332-9A2B-4711-87CA-0817D53ED66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3716207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Future Scope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700" dirty="0">
                <a:solidFill>
                  <a:schemeClr val="tx1"/>
                </a:solidFill>
                <a:latin typeface="Times New Roman" panose="02020603050405020304" pitchFamily="18" charset="0"/>
                <a:ea typeface="Calibri" panose="020F0502020204030204" pitchFamily="34" charset="0"/>
              </a:rPr>
              <a:t>Willie is faced with a dilemma of how to determine the type of antenna.so ,the </a:t>
            </a:r>
            <a:r>
              <a:rPr lang="en-US" sz="1700" dirty="0" err="1">
                <a:solidFill>
                  <a:schemeClr val="tx1"/>
                </a:solidFill>
                <a:latin typeface="Times New Roman" panose="02020603050405020304" pitchFamily="18" charset="0"/>
                <a:ea typeface="Calibri" panose="020F0502020204030204" pitchFamily="34" charset="0"/>
              </a:rPr>
              <a:t>The</a:t>
            </a:r>
            <a:r>
              <a:rPr lang="en-US" sz="1700" dirty="0">
                <a:solidFill>
                  <a:schemeClr val="tx1"/>
                </a:solidFill>
                <a:latin typeface="Times New Roman" panose="02020603050405020304" pitchFamily="18" charset="0"/>
                <a:ea typeface="Calibri" panose="020F0502020204030204" pitchFamily="34" charset="0"/>
              </a:rPr>
              <a:t> future scope is that which type of antenna is used or what particular antenna should be used ,and further different modulations can be used</a:t>
            </a:r>
            <a:endParaRPr lang="en-IN" sz="1700" dirty="0">
              <a:solidFill>
                <a:schemeClr val="tx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028699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99309" y="621279"/>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399309" y="1261724"/>
            <a:ext cx="10359303" cy="1169551"/>
          </a:xfrm>
          <a:prstGeom prst="rect">
            <a:avLst/>
          </a:prstGeom>
          <a:noFill/>
        </p:spPr>
        <p:txBody>
          <a:bodyPr wrap="square" rtlCol="0">
            <a:spAutoFit/>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0681FB74-9BE3-402B-82D9-5AFEB39D791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3" name="Rectangle 2"/>
          <p:cNvSpPr/>
          <p:nvPr/>
        </p:nvSpPr>
        <p:spPr>
          <a:xfrm>
            <a:off x="1158883" y="1330799"/>
            <a:ext cx="9664700" cy="4154984"/>
          </a:xfrm>
          <a:prstGeom prst="rect">
            <a:avLst/>
          </a:prstGeom>
        </p:spPr>
        <p:txBody>
          <a:bodyPr wrap="square">
            <a:spAutoFit/>
          </a:bodyPr>
          <a:lstStyle/>
          <a:p>
            <a:pPr algn="just">
              <a:lnSpc>
                <a:spcPct val="150000"/>
              </a:lnSpc>
            </a:pPr>
            <a:r>
              <a:rPr lang="en-IN" sz="1600" dirty="0">
                <a:latin typeface="Times New Roman" panose="02020603050405020304" pitchFamily="18" charset="0"/>
                <a:ea typeface="Calibri" panose="020F0502020204030204" pitchFamily="34" charset="0"/>
              </a:rPr>
              <a:t>[1] J. Lin, W. Yu, N. Zhang, X. Yang, H. Zhang, and W. Zhao, “A survey on internet of things: Architecture, enabling technologies, security and privacy, and applications,” IEEE Internet of Things Journal, vol. 4, no. 5, pp. 1125–1142, October 2017</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[2] M. </a:t>
            </a:r>
            <a:r>
              <a:rPr lang="en-IN" sz="1600" dirty="0" err="1">
                <a:latin typeface="Times New Roman" panose="02020603050405020304" pitchFamily="18" charset="0"/>
                <a:ea typeface="Calibri" panose="020F0502020204030204" pitchFamily="34" charset="0"/>
              </a:rPr>
              <a:t>Frustaci</a:t>
            </a:r>
            <a:r>
              <a:rPr lang="en-IN" sz="1600" dirty="0">
                <a:latin typeface="Times New Roman" panose="02020603050405020304" pitchFamily="18" charset="0"/>
                <a:ea typeface="Calibri" panose="020F0502020204030204" pitchFamily="34" charset="0"/>
              </a:rPr>
              <a:t>, P. Pace, G. </a:t>
            </a:r>
            <a:r>
              <a:rPr lang="en-IN" sz="1600" dirty="0" err="1">
                <a:latin typeface="Times New Roman" panose="02020603050405020304" pitchFamily="18" charset="0"/>
                <a:ea typeface="Calibri" panose="020F0502020204030204" pitchFamily="34" charset="0"/>
              </a:rPr>
              <a:t>Aloi</a:t>
            </a:r>
            <a:r>
              <a:rPr lang="en-IN" sz="1600" dirty="0">
                <a:latin typeface="Times New Roman" panose="02020603050405020304" pitchFamily="18" charset="0"/>
                <a:ea typeface="Calibri" panose="020F0502020204030204" pitchFamily="34" charset="0"/>
              </a:rPr>
              <a:t>, and G. </a:t>
            </a:r>
            <a:r>
              <a:rPr lang="en-IN" sz="1600" dirty="0" err="1">
                <a:latin typeface="Times New Roman" panose="02020603050405020304" pitchFamily="18" charset="0"/>
                <a:ea typeface="Calibri" panose="020F0502020204030204" pitchFamily="34" charset="0"/>
              </a:rPr>
              <a:t>Fortino</a:t>
            </a:r>
            <a:r>
              <a:rPr lang="en-IN" sz="1600" dirty="0">
                <a:latin typeface="Times New Roman" panose="02020603050405020304" pitchFamily="18" charset="0"/>
                <a:ea typeface="Calibri" panose="020F0502020204030204" pitchFamily="34" charset="0"/>
              </a:rPr>
              <a:t>, “Evaluating critical security issues of the </a:t>
            </a:r>
            <a:r>
              <a:rPr lang="en-IN" sz="1600" dirty="0" err="1">
                <a:latin typeface="Times New Roman" panose="02020603050405020304" pitchFamily="18" charset="0"/>
                <a:ea typeface="Calibri" panose="020F0502020204030204" pitchFamily="34" charset="0"/>
              </a:rPr>
              <a:t>iot</a:t>
            </a:r>
            <a:r>
              <a:rPr lang="en-IN" sz="1600" dirty="0">
                <a:latin typeface="Times New Roman" panose="02020603050405020304" pitchFamily="18" charset="0"/>
                <a:ea typeface="Calibri" panose="020F0502020204030204" pitchFamily="34" charset="0"/>
              </a:rPr>
              <a:t> world: Present and future challenges,” IEEE Internet of Things Journal, vol. 5, no. 4, pp. 2483–2495, August 2018</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[3] Y. Lu and L. D. </a:t>
            </a:r>
            <a:r>
              <a:rPr lang="en-IN" sz="1600" dirty="0" err="1">
                <a:latin typeface="Times New Roman" panose="02020603050405020304" pitchFamily="18" charset="0"/>
                <a:ea typeface="Calibri" panose="020F0502020204030204" pitchFamily="34" charset="0"/>
              </a:rPr>
              <a:t>Xu</a:t>
            </a:r>
            <a:r>
              <a:rPr lang="en-IN" sz="1600" dirty="0">
                <a:latin typeface="Times New Roman" panose="02020603050405020304" pitchFamily="18" charset="0"/>
                <a:ea typeface="Calibri" panose="020F0502020204030204" pitchFamily="34" charset="0"/>
              </a:rPr>
              <a:t>, “Internet of things (</a:t>
            </a:r>
            <a:r>
              <a:rPr lang="en-IN" sz="1600" dirty="0" err="1">
                <a:latin typeface="Times New Roman" panose="02020603050405020304" pitchFamily="18" charset="0"/>
                <a:ea typeface="Calibri" panose="020F0502020204030204" pitchFamily="34" charset="0"/>
              </a:rPr>
              <a:t>iot</a:t>
            </a:r>
            <a:r>
              <a:rPr lang="en-IN" sz="1600" dirty="0">
                <a:latin typeface="Times New Roman" panose="02020603050405020304" pitchFamily="18" charset="0"/>
                <a:ea typeface="Calibri" panose="020F0502020204030204" pitchFamily="34" charset="0"/>
              </a:rPr>
              <a:t>) </a:t>
            </a:r>
            <a:r>
              <a:rPr lang="en-IN" sz="1600" dirty="0" err="1">
                <a:latin typeface="Times New Roman" panose="02020603050405020304" pitchFamily="18" charset="0"/>
                <a:ea typeface="Calibri" panose="020F0502020204030204" pitchFamily="34" charset="0"/>
              </a:rPr>
              <a:t>cybersecurity</a:t>
            </a:r>
            <a:r>
              <a:rPr lang="en-IN" sz="1600" dirty="0">
                <a:latin typeface="Times New Roman" panose="02020603050405020304" pitchFamily="18" charset="0"/>
                <a:ea typeface="Calibri" panose="020F0502020204030204" pitchFamily="34" charset="0"/>
              </a:rPr>
              <a:t> research: A review of current research topics,” IEEE Internet of Things Journal, vol. 6, no. 2, pp. 2103–2115, April 2019</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[4] Y. Miao, X. Liu, K. R. </a:t>
            </a:r>
            <a:r>
              <a:rPr lang="en-IN" sz="1600" dirty="0" err="1">
                <a:latin typeface="Times New Roman" panose="02020603050405020304" pitchFamily="18" charset="0"/>
                <a:ea typeface="Calibri" panose="020F0502020204030204" pitchFamily="34" charset="0"/>
              </a:rPr>
              <a:t>Choo</a:t>
            </a:r>
            <a:r>
              <a:rPr lang="en-IN" sz="1600" dirty="0">
                <a:latin typeface="Times New Roman" panose="02020603050405020304" pitchFamily="18" charset="0"/>
                <a:ea typeface="Calibri" panose="020F0502020204030204" pitchFamily="34" charset="0"/>
              </a:rPr>
              <a:t>, R. H. Deng, H. Wu, and H. Li, “Fair and dynamic data sharing framework in cloud-assisted internet of everything,” IEEE Internet of Things Journal, vol. 6, no. 4, pp. 7201–7212, Aug 2019</a:t>
            </a:r>
            <a:r>
              <a:rPr lang="en-IN" sz="1600" dirty="0" smtClean="0">
                <a:latin typeface="Times New Roman" panose="02020603050405020304" pitchFamily="18" charset="0"/>
                <a:ea typeface="Calibri" panose="020F0502020204030204" pitchFamily="34" charset="0"/>
              </a:rPr>
              <a:t>.</a:t>
            </a:r>
          </a:p>
          <a:p>
            <a:pPr algn="just">
              <a:lnSpc>
                <a:spcPct val="150000"/>
              </a:lnSpc>
            </a:pPr>
            <a:r>
              <a:rPr lang="en-IN" sz="1600" dirty="0" smtClean="0">
                <a:latin typeface="Times New Roman" panose="02020603050405020304" pitchFamily="18" charset="0"/>
                <a:ea typeface="Calibri" panose="020F0502020204030204" pitchFamily="34" charset="0"/>
              </a:rPr>
              <a:t> </a:t>
            </a:r>
            <a:r>
              <a:rPr lang="en-IN" sz="1600" dirty="0">
                <a:latin typeface="Times New Roman" panose="02020603050405020304" pitchFamily="18" charset="0"/>
                <a:ea typeface="Calibri" panose="020F0502020204030204" pitchFamily="34" charset="0"/>
              </a:rPr>
              <a:t>[5] B. A. Bash, D. </a:t>
            </a:r>
            <a:r>
              <a:rPr lang="en-IN" sz="1600" dirty="0" err="1">
                <a:latin typeface="Times New Roman" panose="02020603050405020304" pitchFamily="18" charset="0"/>
                <a:ea typeface="Calibri" panose="020F0502020204030204" pitchFamily="34" charset="0"/>
              </a:rPr>
              <a:t>Goeckel</a:t>
            </a:r>
            <a:r>
              <a:rPr lang="en-IN" sz="1600" dirty="0">
                <a:latin typeface="Times New Roman" panose="02020603050405020304" pitchFamily="18" charset="0"/>
                <a:ea typeface="Calibri" panose="020F0502020204030204" pitchFamily="34" charset="0"/>
              </a:rPr>
              <a:t>, D. </a:t>
            </a:r>
            <a:r>
              <a:rPr lang="en-IN" sz="1600" dirty="0" err="1">
                <a:latin typeface="Times New Roman" panose="02020603050405020304" pitchFamily="18" charset="0"/>
                <a:ea typeface="Calibri" panose="020F0502020204030204" pitchFamily="34" charset="0"/>
              </a:rPr>
              <a:t>Towsley</a:t>
            </a:r>
            <a:r>
              <a:rPr lang="en-IN" sz="1600" dirty="0">
                <a:latin typeface="Times New Roman" panose="02020603050405020304" pitchFamily="18" charset="0"/>
                <a:ea typeface="Calibri" panose="020F0502020204030204" pitchFamily="34" charset="0"/>
              </a:rPr>
              <a:t>, and S. </a:t>
            </a:r>
            <a:r>
              <a:rPr lang="en-IN" sz="1600" dirty="0" err="1">
                <a:latin typeface="Times New Roman" panose="02020603050405020304" pitchFamily="18" charset="0"/>
                <a:ea typeface="Calibri" panose="020F0502020204030204" pitchFamily="34" charset="0"/>
              </a:rPr>
              <a:t>Guha</a:t>
            </a:r>
            <a:r>
              <a:rPr lang="en-IN" sz="1600" dirty="0">
                <a:latin typeface="Times New Roman" panose="02020603050405020304" pitchFamily="18" charset="0"/>
                <a:ea typeface="Calibri" panose="020F0502020204030204" pitchFamily="34" charset="0"/>
              </a:rPr>
              <a:t>, “Hiding information in noise: Fundamental limits of covert wireless communication,” IEEE Communications Magazine, vol. 52, no. 12, pp. 26–31, December 2015</a:t>
            </a:r>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1765869" cy="650311"/>
          </a:xfrm>
        </p:spPr>
        <p:txBody>
          <a:bodyPr>
            <a:normAutofit fontScale="90000"/>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0281" y="1401033"/>
            <a:ext cx="9163646" cy="5050972"/>
          </a:xfrm>
        </p:spPr>
        <p:txBody>
          <a:bodyPr>
            <a:noAutofit/>
          </a:bodyPr>
          <a:lstStyle/>
          <a:p>
            <a:r>
              <a:rPr lang="en-US" sz="1700" dirty="0">
                <a:solidFill>
                  <a:schemeClr val="tx1"/>
                </a:solidFill>
                <a:latin typeface="Times New Roman" panose="02020603050405020304" pitchFamily="18" charset="0"/>
                <a:cs typeface="Times New Roman" panose="02020603050405020304" pitchFamily="18" charset="0"/>
              </a:rPr>
              <a:t>Abstract</a:t>
            </a:r>
          </a:p>
          <a:p>
            <a:r>
              <a:rPr lang="en-US" sz="1700" dirty="0">
                <a:solidFill>
                  <a:schemeClr val="tx1"/>
                </a:solidFill>
                <a:latin typeface="Times New Roman" panose="02020603050405020304" pitchFamily="18" charset="0"/>
                <a:cs typeface="Times New Roman" panose="02020603050405020304" pitchFamily="18" charset="0"/>
              </a:rPr>
              <a:t>Introduction</a:t>
            </a:r>
          </a:p>
          <a:p>
            <a:r>
              <a:rPr lang="en-US" sz="1700" dirty="0">
                <a:solidFill>
                  <a:schemeClr val="tx1"/>
                </a:solidFill>
                <a:latin typeface="Times New Roman" panose="02020603050405020304" pitchFamily="18" charset="0"/>
                <a:cs typeface="Times New Roman" panose="02020603050405020304" pitchFamily="18" charset="0"/>
              </a:rPr>
              <a:t>Literature review</a:t>
            </a:r>
          </a:p>
          <a:p>
            <a:r>
              <a:rPr lang="en-US" sz="1700" dirty="0">
                <a:solidFill>
                  <a:schemeClr val="tx1"/>
                </a:solidFill>
                <a:latin typeface="Times New Roman" panose="02020603050405020304" pitchFamily="18" charset="0"/>
                <a:cs typeface="Times New Roman" panose="02020603050405020304" pitchFamily="18" charset="0"/>
              </a:rPr>
              <a:t>Existing Method</a:t>
            </a:r>
          </a:p>
          <a:p>
            <a:r>
              <a:rPr lang="en-US" sz="1700" dirty="0">
                <a:solidFill>
                  <a:schemeClr val="tx1"/>
                </a:solidFill>
                <a:latin typeface="Times New Roman" panose="02020603050405020304" pitchFamily="18" charset="0"/>
                <a:cs typeface="Times New Roman" panose="02020603050405020304" pitchFamily="18" charset="0"/>
              </a:rPr>
              <a:t>Disadvantages</a:t>
            </a:r>
          </a:p>
          <a:p>
            <a:r>
              <a:rPr lang="en-US" sz="1700" dirty="0">
                <a:solidFill>
                  <a:schemeClr val="tx1"/>
                </a:solidFill>
                <a:latin typeface="Times New Roman" panose="02020603050405020304" pitchFamily="18" charset="0"/>
                <a:cs typeface="Times New Roman" panose="02020603050405020304" pitchFamily="18" charset="0"/>
              </a:rPr>
              <a:t>Proposed method					</a:t>
            </a:r>
            <a:r>
              <a:rPr lang="en-US" altLang="en-US" sz="1700" b="1" dirty="0">
                <a:solidFill>
                  <a:schemeClr val="tx1"/>
                </a:solidFill>
                <a:latin typeface="Times New Roman" panose="02020603050405020304" pitchFamily="18" charset="0"/>
                <a:cs typeface="Times New Roman" panose="02020603050405020304" pitchFamily="18" charset="0"/>
              </a:rPr>
              <a:t> </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Advantages</a:t>
            </a:r>
          </a:p>
          <a:p>
            <a:r>
              <a:rPr lang="en-US" sz="1700" dirty="0">
                <a:solidFill>
                  <a:schemeClr val="tx1"/>
                </a:solidFill>
                <a:latin typeface="Times New Roman" panose="02020603050405020304" pitchFamily="18" charset="0"/>
                <a:cs typeface="Times New Roman" panose="02020603050405020304" pitchFamily="18" charset="0"/>
              </a:rPr>
              <a:t>Applications</a:t>
            </a:r>
          </a:p>
          <a:p>
            <a:r>
              <a:rPr lang="en-US" sz="1700" dirty="0">
                <a:solidFill>
                  <a:schemeClr val="tx1"/>
                </a:solidFill>
                <a:latin typeface="Times New Roman" panose="02020603050405020304" pitchFamily="18" charset="0"/>
                <a:cs typeface="Times New Roman" panose="02020603050405020304" pitchFamily="18" charset="0"/>
              </a:rPr>
              <a:t>Hardware and Software Requirements</a:t>
            </a:r>
          </a:p>
          <a:p>
            <a:r>
              <a:rPr lang="en-US" sz="1700" dirty="0">
                <a:solidFill>
                  <a:schemeClr val="tx1"/>
                </a:solidFill>
                <a:latin typeface="Times New Roman" panose="02020603050405020304" pitchFamily="18" charset="0"/>
                <a:cs typeface="Times New Roman" panose="02020603050405020304" pitchFamily="18" charset="0"/>
              </a:rPr>
              <a:t>Results</a:t>
            </a:r>
          </a:p>
          <a:p>
            <a:r>
              <a:rPr lang="en-US" sz="1700" dirty="0" smtClean="0">
                <a:solidFill>
                  <a:schemeClr val="tx1"/>
                </a:solidFill>
                <a:latin typeface="Times New Roman" panose="02020603050405020304" pitchFamily="18" charset="0"/>
                <a:cs typeface="Times New Roman" panose="02020603050405020304" pitchFamily="18" charset="0"/>
              </a:rPr>
              <a:t>Conclusion</a:t>
            </a:r>
          </a:p>
          <a:p>
            <a:r>
              <a:rPr lang="en-US" sz="1700" dirty="0" smtClean="0">
                <a:solidFill>
                  <a:schemeClr val="tx1"/>
                </a:solidFill>
                <a:latin typeface="Times New Roman" panose="02020603050405020304" pitchFamily="18" charset="0"/>
                <a:cs typeface="Times New Roman" panose="02020603050405020304" pitchFamily="18" charset="0"/>
              </a:rPr>
              <a:t>Future Scope</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References</a:t>
            </a:r>
          </a:p>
        </p:txBody>
      </p:sp>
      <p:pic>
        <p:nvPicPr>
          <p:cNvPr id="5" name="Picture 4">
            <a:extLst>
              <a:ext uri="{FF2B5EF4-FFF2-40B4-BE49-F238E27FC236}">
                <a16:creationId xmlns:a16="http://schemas.microsoft.com/office/drawing/2014/main" xmlns="" id="{425E3C96-9920-4667-A74C-E690590575C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2631807" cy="702129"/>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40157" y="1151956"/>
                <a:ext cx="9789844" cy="5006322"/>
              </a:xfrm>
            </p:spPr>
            <p:txBody>
              <a:bodyPr>
                <a:normAutofit/>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Covert communication can prevent an adversary from knowing that a transmission has occurred between two users. In this paper, we consider covert wireless communications in an IoT network with dense deployment, where an IoT device experiences not only the background noise, but also the aggregate interference from other Tx devices. Our results show that, in a dense IoT network with lower frequency AWGN channels, when the distance between Alice and the adversary Willie </a:t>
                </a:r>
                <a14:m>
                  <m:oMath xmlns:m="http://schemas.openxmlformats.org/officeDocument/2006/math">
                    <m:sSub>
                      <m:sSubPr>
                        <m:ctrlPr>
                          <a:rPr lang="en-IN" sz="1600">
                            <a:solidFill>
                              <a:schemeClr val="tx1"/>
                            </a:solidFill>
                            <a:latin typeface="Times New Roman" panose="02020603050405020304" pitchFamily="18" charset="0"/>
                            <a:ea typeface="Calibri" panose="020F0502020204030204" pitchFamily="34" charset="0"/>
                          </a:rPr>
                        </m:ctrlPr>
                      </m:sSubPr>
                      <m:e>
                        <m:r>
                          <m:rPr>
                            <m:sty m:val="p"/>
                          </m:rPr>
                          <a:rPr lang="en-US" sz="1600">
                            <a:solidFill>
                              <a:schemeClr val="tx1"/>
                            </a:solidFill>
                            <a:latin typeface="Times New Roman" panose="02020603050405020304" pitchFamily="18" charset="0"/>
                            <a:ea typeface="Calibri" panose="020F0502020204030204" pitchFamily="34" charset="0"/>
                          </a:rPr>
                          <m:t>d</m:t>
                        </m:r>
                      </m:e>
                      <m:sub>
                        <m:r>
                          <m:rPr>
                            <m:sty m:val="p"/>
                          </m:rPr>
                          <a:rPr lang="en-US" sz="1600">
                            <a:solidFill>
                              <a:schemeClr val="tx1"/>
                            </a:solidFill>
                            <a:latin typeface="Times New Roman" panose="02020603050405020304" pitchFamily="18" charset="0"/>
                            <a:ea typeface="Calibri" panose="020F0502020204030204" pitchFamily="34" charset="0"/>
                          </a:rPr>
                          <m:t>α</m:t>
                        </m:r>
                        <m:r>
                          <a:rPr lang="en-US" sz="1600">
                            <a:solidFill>
                              <a:schemeClr val="tx1"/>
                            </a:solidFill>
                            <a:latin typeface="Times New Roman" panose="02020603050405020304" pitchFamily="18" charset="0"/>
                            <a:ea typeface="Calibri" panose="020F0502020204030204" pitchFamily="34" charset="0"/>
                          </a:rPr>
                          <m:t>,</m:t>
                        </m:r>
                        <m:r>
                          <m:rPr>
                            <m:sty m:val="p"/>
                          </m:rPr>
                          <a:rPr lang="en-US" sz="1600">
                            <a:solidFill>
                              <a:schemeClr val="tx1"/>
                            </a:solidFill>
                            <a:latin typeface="Times New Roman" panose="02020603050405020304" pitchFamily="18" charset="0"/>
                            <a:ea typeface="Calibri" panose="020F0502020204030204" pitchFamily="34" charset="0"/>
                          </a:rPr>
                          <m:t>ω</m:t>
                        </m:r>
                      </m:sub>
                    </m:sSub>
                  </m:oMath>
                </a14:m>
                <a:r>
                  <a:rPr lang="en-US" sz="1600" dirty="0">
                    <a:solidFill>
                      <a:schemeClr val="tx1"/>
                    </a:solidFill>
                    <a:latin typeface="Times New Roman" panose="02020603050405020304" pitchFamily="18" charset="0"/>
                    <a:ea typeface="Calibri" panose="020F0502020204030204" pitchFamily="34" charset="0"/>
                  </a:rPr>
                  <a:t>=</a:t>
                </a:r>
                <a14:m>
                  <m:oMath xmlns:m="http://schemas.openxmlformats.org/officeDocument/2006/math">
                    <m:r>
                      <a:rPr lang="en-US" sz="1600">
                        <a:solidFill>
                          <a:schemeClr val="tx1"/>
                        </a:solidFill>
                        <a:latin typeface="Times New Roman" panose="02020603050405020304" pitchFamily="18" charset="0"/>
                        <a:ea typeface="Calibri" panose="020F0502020204030204" pitchFamily="34" charset="0"/>
                      </a:rPr>
                      <m:t> </m:t>
                    </m:r>
                    <m:r>
                      <m:rPr>
                        <m:sty m:val="p"/>
                      </m:rPr>
                      <a:rPr lang="en-US" sz="1600">
                        <a:solidFill>
                          <a:schemeClr val="tx1"/>
                        </a:solidFill>
                        <a:latin typeface="Times New Roman" panose="02020603050405020304" pitchFamily="18" charset="0"/>
                        <a:ea typeface="Calibri" panose="020F0502020204030204" pitchFamily="34" charset="0"/>
                      </a:rPr>
                      <m:t>ω</m:t>
                    </m:r>
                    <m:r>
                      <a:rPr lang="en-US" sz="1600">
                        <a:solidFill>
                          <a:schemeClr val="tx1"/>
                        </a:solidFill>
                        <a:latin typeface="Times New Roman" panose="02020603050405020304" pitchFamily="18" charset="0"/>
                        <a:ea typeface="Calibri" panose="020F0502020204030204" pitchFamily="34" charset="0"/>
                      </a:rPr>
                      <m:t>(</m:t>
                    </m:r>
                    <m:sSup>
                      <m:sSupPr>
                        <m:ctrlPr>
                          <a:rPr lang="en-IN" sz="1600">
                            <a:solidFill>
                              <a:schemeClr val="tx1"/>
                            </a:solidFill>
                            <a:latin typeface="Times New Roman" panose="02020603050405020304" pitchFamily="18" charset="0"/>
                            <a:ea typeface="Calibri" panose="020F0502020204030204" pitchFamily="34" charset="0"/>
                          </a:rPr>
                        </m:ctrlPr>
                      </m:sSupPr>
                      <m:e>
                        <m:r>
                          <m:rPr>
                            <m:sty m:val="p"/>
                          </m:rPr>
                          <a:rPr lang="en-US" sz="1600">
                            <a:solidFill>
                              <a:schemeClr val="tx1"/>
                            </a:solidFill>
                            <a:latin typeface="Times New Roman" panose="02020603050405020304" pitchFamily="18" charset="0"/>
                            <a:ea typeface="Calibri" panose="020F0502020204030204" pitchFamily="34" charset="0"/>
                          </a:rPr>
                          <m:t>n</m:t>
                        </m:r>
                      </m:e>
                      <m:sup>
                        <m:f>
                          <m:fPr>
                            <m:type m:val="skw"/>
                            <m:ctrlPr>
                              <a:rPr lang="en-IN" sz="1600">
                                <a:solidFill>
                                  <a:schemeClr val="tx1"/>
                                </a:solidFill>
                                <a:latin typeface="Times New Roman" panose="02020603050405020304" pitchFamily="18" charset="0"/>
                                <a:ea typeface="Calibri" panose="020F0502020204030204" pitchFamily="34" charset="0"/>
                              </a:rPr>
                            </m:ctrlPr>
                          </m:fPr>
                          <m:num>
                            <m:r>
                              <a:rPr lang="en-US" sz="1600">
                                <a:solidFill>
                                  <a:schemeClr val="tx1"/>
                                </a:solidFill>
                                <a:latin typeface="Times New Roman" panose="02020603050405020304" pitchFamily="18" charset="0"/>
                                <a:ea typeface="Calibri" panose="020F0502020204030204" pitchFamily="34" charset="0"/>
                              </a:rPr>
                              <m:t>1</m:t>
                            </m:r>
                          </m:num>
                          <m:den>
                            <m:r>
                              <a:rPr lang="en-US" sz="1600">
                                <a:solidFill>
                                  <a:schemeClr val="tx1"/>
                                </a:solidFill>
                                <a:latin typeface="Times New Roman" panose="02020603050405020304" pitchFamily="18" charset="0"/>
                                <a:ea typeface="Calibri" panose="020F0502020204030204" pitchFamily="34" charset="0"/>
                              </a:rPr>
                              <m:t>2</m:t>
                            </m:r>
                            <m:r>
                              <m:rPr>
                                <m:sty m:val="p"/>
                              </m:rPr>
                              <a:rPr lang="en-US" sz="1600">
                                <a:solidFill>
                                  <a:schemeClr val="tx1"/>
                                </a:solidFill>
                                <a:latin typeface="Times New Roman" panose="02020603050405020304" pitchFamily="18" charset="0"/>
                                <a:ea typeface="Calibri" panose="020F0502020204030204" pitchFamily="34" charset="0"/>
                              </a:rPr>
                              <m:t>α</m:t>
                            </m:r>
                          </m:den>
                        </m:f>
                      </m:sup>
                    </m:sSup>
                  </m:oMath>
                </a14:m>
                <a:r>
                  <a:rPr lang="en-US" sz="1600" dirty="0">
                    <a:solidFill>
                      <a:schemeClr val="tx1"/>
                    </a:solidFill>
                    <a:latin typeface="Times New Roman" panose="02020603050405020304" pitchFamily="18" charset="0"/>
                    <a:ea typeface="Calibri" panose="020F0502020204030204" pitchFamily="34" charset="0"/>
                  </a:rPr>
                  <a:t>), Alice can reliably and covertly transmit O(log2 √ n) bits to Bob in n channel uses. In an IoT network with THz (Terahertz) Band, covert communication is more difficult because Willie can simply place a receiver in the narrow beam between Alice and Bob in order to detect or block their LOS communications. We demonstrated that covert communication is still possible in this occasion by utilizing the reflection or diffuse scattering from a rough surface. From the physical-layer security perspective, covert communication can enhance the security of IoT network from the bottom layer.</a:t>
                </a:r>
                <a:endParaRPr lang="en-IN" sz="1600" dirty="0">
                  <a:solidFill>
                    <a:schemeClr val="tx1"/>
                  </a:solidFill>
                  <a:latin typeface="Times New Roman" panose="02020603050405020304" pitchFamily="18" charset="0"/>
                  <a:ea typeface="Calibri" panose="020F0502020204030204" pitchFamily="34" charset="0"/>
                </a:endParaRPr>
              </a:p>
              <a:p>
                <a:pPr algn="just">
                  <a:lnSpc>
                    <a:spcPct val="160000"/>
                  </a:lnSpc>
                </a:pPr>
                <a:r>
                  <a:rPr lang="en-US" sz="1600" dirty="0">
                    <a:solidFill>
                      <a:schemeClr val="tx1"/>
                    </a:solidFill>
                    <a:latin typeface="Times New Roman" panose="02020603050405020304" pitchFamily="18" charset="0"/>
                    <a:ea typeface="Calibri" panose="020F0502020204030204" pitchFamily="34" charset="0"/>
                  </a:rPr>
                  <a:t>Index Terms</a:t>
                </a:r>
                <a:r>
                  <a:rPr lang="en-US" sz="1600" dirty="0" smtClean="0">
                    <a:solidFill>
                      <a:schemeClr val="tx1"/>
                    </a:solidFill>
                    <a:latin typeface="Times New Roman" panose="02020603050405020304" pitchFamily="18" charset="0"/>
                    <a:ea typeface="Calibri" panose="020F0502020204030204" pitchFamily="34" charset="0"/>
                  </a:rPr>
                  <a:t>—</a:t>
                </a:r>
                <a:r>
                  <a:rPr lang="en-IN" sz="1600" dirty="0"/>
                  <a:t> </a:t>
                </a:r>
                <a:r>
                  <a:rPr lang="en-US" sz="1600" dirty="0">
                    <a:solidFill>
                      <a:schemeClr val="tx1"/>
                    </a:solidFill>
                    <a:latin typeface="Times New Roman" panose="02020603050405020304" pitchFamily="18" charset="0"/>
                    <a:ea typeface="Calibri" panose="020F0502020204030204" pitchFamily="34" charset="0"/>
                  </a:rPr>
                  <a:t>Terahertz communications, Covert communications, Physical layer security, Internet of Things;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640157" y="1151956"/>
                <a:ext cx="9789844" cy="5006322"/>
              </a:xfrm>
              <a:blipFill rotWithShape="1">
                <a:blip r:embed="rId2"/>
                <a:stretch>
                  <a:fillRect l="-249" r="-934"/>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xmlns="" id="{4454CAFF-D58F-4CE0-B1AC-93909F2CD21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1" y="449827"/>
            <a:ext cx="3233738" cy="630732"/>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056850" y="1080559"/>
            <a:ext cx="10787488" cy="5448829"/>
          </a:xfrm>
        </p:spPr>
        <p:txBody>
          <a:bodyPr>
            <a:noAutofit/>
          </a:bodyPr>
          <a:lstStyle/>
          <a:p>
            <a:pPr algn="just">
              <a:lnSpc>
                <a:spcPct val="160000"/>
              </a:lnSpc>
            </a:pPr>
            <a:r>
              <a:rPr lang="en-US" sz="1600" dirty="0">
                <a:solidFill>
                  <a:schemeClr val="tx1"/>
                </a:solidFill>
                <a:latin typeface="Times New Roman" panose="02020603050405020304" pitchFamily="18" charset="0"/>
                <a:ea typeface="Calibri" panose="020F0502020204030204" pitchFamily="34" charset="0"/>
              </a:rPr>
              <a:t>The Internet of Things (IoT) is dramatically changing our daily </a:t>
            </a:r>
            <a:r>
              <a:rPr lang="en-US" sz="1600" dirty="0" smtClean="0">
                <a:solidFill>
                  <a:schemeClr val="tx1"/>
                </a:solidFill>
                <a:latin typeface="Times New Roman" panose="02020603050405020304" pitchFamily="18" charset="0"/>
                <a:ea typeface="Calibri" panose="020F0502020204030204" pitchFamily="34" charset="0"/>
              </a:rPr>
              <a:t>lives. </a:t>
            </a:r>
            <a:r>
              <a:rPr lang="en-US" sz="1600" dirty="0">
                <a:solidFill>
                  <a:schemeClr val="tx1"/>
                </a:solidFill>
                <a:latin typeface="Times New Roman" panose="02020603050405020304" pitchFamily="18" charset="0"/>
                <a:ea typeface="Calibri" panose="020F0502020204030204" pitchFamily="34" charset="0"/>
              </a:rPr>
              <a:t>Meanwhile, security issue is becoming one of the primary tasks of IoT in the coming </a:t>
            </a:r>
            <a:r>
              <a:rPr lang="en-US" sz="1600" dirty="0" smtClean="0">
                <a:solidFill>
                  <a:schemeClr val="tx1"/>
                </a:solidFill>
                <a:latin typeface="Times New Roman" panose="02020603050405020304" pitchFamily="18" charset="0"/>
                <a:ea typeface="Calibri" panose="020F0502020204030204" pitchFamily="34" charset="0"/>
              </a:rPr>
              <a:t>years. </a:t>
            </a:r>
            <a:r>
              <a:rPr lang="en-US" sz="1600" dirty="0">
                <a:solidFill>
                  <a:schemeClr val="tx1"/>
                </a:solidFill>
                <a:latin typeface="Times New Roman" panose="02020603050405020304" pitchFamily="18" charset="0"/>
                <a:ea typeface="Calibri" panose="020F0502020204030204" pitchFamily="34" charset="0"/>
              </a:rPr>
              <a:t>Traditional cryptography methods for network security cannot solve all security problems. If a user wishes to communicate covertly (without being detected by other detectors), encryption to preventing eavesdropping is not enough </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Even if a message is encrypted, the metadata, such as network traffic pattern, can reveal some sensitive information </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In a battlefield, soldiers hope to hide their tracks so they need to communicate stealthy. Furthermore, if an adversary cannot detect the transmissions, he has no chance to launch the “eavesdropping and decoding” attack even if he has boundless computing and storage capabilities</a:t>
            </a:r>
            <a:r>
              <a:rPr lang="en-US" sz="1600" dirty="0" smtClean="0">
                <a:solidFill>
                  <a:schemeClr val="tx1"/>
                </a:solidFill>
                <a:latin typeface="Times New Roman" panose="02020603050405020304" pitchFamily="18" charset="0"/>
                <a:ea typeface="Calibri" panose="020F0502020204030204" pitchFamily="34" charset="0"/>
              </a:rPr>
              <a:t>. </a:t>
            </a:r>
          </a:p>
          <a:p>
            <a:pPr algn="just">
              <a:lnSpc>
                <a:spcPct val="160000"/>
              </a:lnSpc>
            </a:pPr>
            <a:r>
              <a:rPr lang="en-US" sz="1600" dirty="0" smtClean="0">
                <a:solidFill>
                  <a:schemeClr val="tx1"/>
                </a:solidFill>
                <a:latin typeface="Times New Roman" panose="02020603050405020304" pitchFamily="18" charset="0"/>
                <a:ea typeface="Calibri" panose="020F0502020204030204" pitchFamily="34" charset="0"/>
              </a:rPr>
              <a:t>Covert </a:t>
            </a:r>
            <a:r>
              <a:rPr lang="en-US" sz="1600" dirty="0">
                <a:solidFill>
                  <a:schemeClr val="tx1"/>
                </a:solidFill>
                <a:latin typeface="Times New Roman" panose="02020603050405020304" pitchFamily="18" charset="0"/>
                <a:ea typeface="Calibri" panose="020F0502020204030204" pitchFamily="34" charset="0"/>
              </a:rPr>
              <a:t>communication means exchanging information using a covert (or hidden) </a:t>
            </a:r>
            <a:r>
              <a:rPr lang="en-US" sz="1600" dirty="0" err="1" smtClean="0">
                <a:solidFill>
                  <a:schemeClr val="tx1"/>
                </a:solidFill>
                <a:latin typeface="Times New Roman" panose="02020603050405020304" pitchFamily="18" charset="0"/>
                <a:ea typeface="Calibri" panose="020F0502020204030204" pitchFamily="34" charset="0"/>
              </a:rPr>
              <a:t>channel.Covert</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channels are used for the secret transfer of information. Encryption only protects communication from being decoded by </a:t>
            </a:r>
            <a:r>
              <a:rPr lang="en-US" sz="1600" dirty="0" err="1">
                <a:solidFill>
                  <a:schemeClr val="tx1"/>
                </a:solidFill>
                <a:latin typeface="Times New Roman" panose="02020603050405020304" pitchFamily="18" charset="0"/>
                <a:ea typeface="Calibri" panose="020F0502020204030204" pitchFamily="34" charset="0"/>
              </a:rPr>
              <a:t>unauthorised</a:t>
            </a:r>
            <a:r>
              <a:rPr lang="en-US" sz="1600" dirty="0">
                <a:solidFill>
                  <a:schemeClr val="tx1"/>
                </a:solidFill>
                <a:latin typeface="Times New Roman" panose="02020603050405020304" pitchFamily="18" charset="0"/>
                <a:ea typeface="Calibri" panose="020F0502020204030204" pitchFamily="34" charset="0"/>
              </a:rPr>
              <a:t> parties, whereas covert channels aim to hide the very existence of the communication</a:t>
            </a:r>
          </a:p>
          <a:p>
            <a:pPr algn="just">
              <a:lnSpc>
                <a:spcPct val="160000"/>
              </a:lnSpc>
            </a:pPr>
            <a:r>
              <a:rPr lang="en-US" sz="1600" dirty="0" smtClean="0">
                <a:solidFill>
                  <a:schemeClr val="tx1"/>
                </a:solidFill>
                <a:latin typeface="Times New Roman" panose="02020603050405020304" pitchFamily="18" charset="0"/>
                <a:ea typeface="Calibri" panose="020F0502020204030204" pitchFamily="34" charset="0"/>
              </a:rPr>
              <a:t>Covert </a:t>
            </a:r>
            <a:r>
              <a:rPr lang="en-US" sz="1600" dirty="0">
                <a:solidFill>
                  <a:schemeClr val="tx1"/>
                </a:solidFill>
                <a:latin typeface="Times New Roman" panose="02020603050405020304" pitchFamily="18" charset="0"/>
                <a:ea typeface="Calibri" panose="020F0502020204030204" pitchFamily="34" charset="0"/>
              </a:rPr>
              <a:t>communication at physical-layer has a long history. It is always related with “wireless steganography”, i.e., hidden information is embedded into a cover signal to construct a covert channel, such as encoding information on top of the training sequences of </a:t>
            </a:r>
            <a:r>
              <a:rPr lang="en-US" sz="1600" dirty="0" err="1" smtClean="0">
                <a:solidFill>
                  <a:schemeClr val="tx1"/>
                </a:solidFill>
                <a:latin typeface="Times New Roman" panose="02020603050405020304" pitchFamily="18" charset="0"/>
                <a:ea typeface="Calibri" panose="020F0502020204030204" pitchFamily="34" charset="0"/>
              </a:rPr>
              <a:t>WiFi</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the cyclic prefix of </a:t>
            </a:r>
            <a:r>
              <a:rPr lang="en-US" sz="1600" dirty="0" err="1">
                <a:solidFill>
                  <a:schemeClr val="tx1"/>
                </a:solidFill>
                <a:latin typeface="Times New Roman" panose="02020603050405020304" pitchFamily="18" charset="0"/>
                <a:ea typeface="Calibri" panose="020F0502020204030204" pitchFamily="34" charset="0"/>
              </a:rPr>
              <a:t>WiFi</a:t>
            </a:r>
            <a:r>
              <a:rPr lang="en-US" sz="1600" dirty="0">
                <a:solidFill>
                  <a:schemeClr val="tx1"/>
                </a:solidFill>
                <a:latin typeface="Times New Roman" panose="02020603050405020304" pitchFamily="18" charset="0"/>
                <a:ea typeface="Calibri" panose="020F0502020204030204" pitchFamily="34" charset="0"/>
              </a:rPr>
              <a:t> OFDM symbols </a:t>
            </a:r>
            <a:r>
              <a:rPr lang="en-US" sz="1600" dirty="0" smtClean="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or a dirty </a:t>
            </a:r>
            <a:r>
              <a:rPr lang="en-US" sz="1600" dirty="0" err="1">
                <a:solidFill>
                  <a:schemeClr val="tx1"/>
                </a:solidFill>
                <a:latin typeface="Times New Roman" panose="02020603050405020304" pitchFamily="18" charset="0"/>
                <a:ea typeface="Calibri" panose="020F0502020204030204" pitchFamily="34" charset="0"/>
              </a:rPr>
              <a:t>WiFi</a:t>
            </a:r>
            <a:r>
              <a:rPr lang="en-US" sz="1600" dirty="0">
                <a:solidFill>
                  <a:schemeClr val="tx1"/>
                </a:solidFill>
                <a:latin typeface="Times New Roman" panose="02020603050405020304" pitchFamily="18" charset="0"/>
                <a:ea typeface="Calibri" panose="020F0502020204030204" pitchFamily="34" charset="0"/>
              </a:rPr>
              <a:t> QPSK </a:t>
            </a:r>
            <a:r>
              <a:rPr lang="en-US" sz="1600" dirty="0" smtClean="0">
                <a:solidFill>
                  <a:schemeClr val="tx1"/>
                </a:solidFill>
                <a:latin typeface="Times New Roman" panose="02020603050405020304" pitchFamily="18" charset="0"/>
                <a:ea typeface="Calibri" panose="020F0502020204030204" pitchFamily="34" charset="0"/>
              </a:rPr>
              <a:t>constellation. </a:t>
            </a:r>
            <a:r>
              <a:rPr lang="en-US" sz="1600" dirty="0">
                <a:solidFill>
                  <a:schemeClr val="tx1"/>
                </a:solidFill>
                <a:latin typeface="Times New Roman" panose="02020603050405020304" pitchFamily="18" charset="0"/>
                <a:ea typeface="Calibri" panose="020F0502020204030204" pitchFamily="34" charset="0"/>
              </a:rPr>
              <a:t>In this paper, we consider physical-layer covert communication</a:t>
            </a:r>
            <a:r>
              <a:rPr lang="en-US" sz="1600" dirty="0" smtClean="0">
                <a:solidFill>
                  <a:schemeClr val="tx1"/>
                </a:solidFill>
                <a:latin typeface="Times New Roman" panose="02020603050405020304" pitchFamily="18" charset="0"/>
                <a:ea typeface="Calibri" panose="020F0502020204030204" pitchFamily="34" charset="0"/>
              </a:rPr>
              <a:t>.</a:t>
            </a:r>
          </a:p>
          <a:p>
            <a:pPr marL="0" indent="0" algn="just">
              <a:lnSpc>
                <a:spcPct val="160000"/>
              </a:lnSpc>
              <a:buNone/>
            </a:pPr>
            <a:endParaRPr lang="en-US" sz="1600" dirty="0">
              <a:solidFill>
                <a:schemeClr val="tx1"/>
              </a:solidFill>
              <a:latin typeface="Times New Roman" panose="02020603050405020304" pitchFamily="18" charset="0"/>
              <a:ea typeface="Calibri" panose="020F0502020204030204" pitchFamily="34" charset="0"/>
            </a:endParaRPr>
          </a:p>
          <a:p>
            <a:pPr marL="0" indent="0" algn="just">
              <a:lnSpc>
                <a:spcPct val="160000"/>
              </a:lnSpc>
              <a:buNone/>
            </a:pPr>
            <a:endParaRPr lang="en-US" sz="1600" dirty="0">
              <a:solidFill>
                <a:schemeClr val="tx1"/>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xmlns="" id="{35FCD773-CE99-44A2-8396-9DA78C34E38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68770015"/>
              </p:ext>
            </p:extLst>
          </p:nvPr>
        </p:nvGraphicFramePr>
        <p:xfrm>
          <a:off x="1304279" y="1403788"/>
          <a:ext cx="10111433" cy="5170307"/>
        </p:xfrm>
        <a:graphic>
          <a:graphicData uri="http://schemas.openxmlformats.org/drawingml/2006/table">
            <a:tbl>
              <a:tblPr firstRow="1" bandRow="1">
                <a:tableStyleId>{5940675A-B579-460E-94D1-54222C63F5DA}</a:tableStyleId>
              </a:tblPr>
              <a:tblGrid>
                <a:gridCol w="549680">
                  <a:extLst>
                    <a:ext uri="{9D8B030D-6E8A-4147-A177-3AD203B41FA5}">
                      <a16:colId xmlns:a16="http://schemas.microsoft.com/office/drawing/2014/main" xmlns="" val="20000"/>
                    </a:ext>
                  </a:extLst>
                </a:gridCol>
                <a:gridCol w="2473537">
                  <a:extLst>
                    <a:ext uri="{9D8B030D-6E8A-4147-A177-3AD203B41FA5}">
                      <a16:colId xmlns:a16="http://schemas.microsoft.com/office/drawing/2014/main" xmlns="" val="20001"/>
                    </a:ext>
                  </a:extLst>
                </a:gridCol>
                <a:gridCol w="1590704">
                  <a:extLst>
                    <a:ext uri="{9D8B030D-6E8A-4147-A177-3AD203B41FA5}">
                      <a16:colId xmlns:a16="http://schemas.microsoft.com/office/drawing/2014/main" xmlns="" val="20002"/>
                    </a:ext>
                  </a:extLst>
                </a:gridCol>
                <a:gridCol w="2717534">
                  <a:extLst>
                    <a:ext uri="{9D8B030D-6E8A-4147-A177-3AD203B41FA5}">
                      <a16:colId xmlns:a16="http://schemas.microsoft.com/office/drawing/2014/main" xmlns="" val="20003"/>
                    </a:ext>
                  </a:extLst>
                </a:gridCol>
                <a:gridCol w="2779978">
                  <a:extLst>
                    <a:ext uri="{9D8B030D-6E8A-4147-A177-3AD203B41FA5}">
                      <a16:colId xmlns:a16="http://schemas.microsoft.com/office/drawing/2014/main" xmlns="" val="20004"/>
                    </a:ext>
                  </a:extLst>
                </a:gridCol>
              </a:tblGrid>
              <a:tr h="628763">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158248">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4, no. 5, pp. 1125–1142, October 2017.</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J. Lin, W. Yu, N. Zhang, X. Yang, H. Zhang, and W. Zhao: </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A survey on internet of things: Architecture, enabling technologies, security and privacy, and applications,</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The</a:t>
                      </a:r>
                      <a:r>
                        <a:rPr lang="en-US" sz="1600" b="0" baseline="0" dirty="0">
                          <a:latin typeface="Times New Roman" panose="02020603050405020304" pitchFamily="18" charset="0"/>
                          <a:cs typeface="Times New Roman" panose="02020603050405020304" pitchFamily="18" charset="0"/>
                        </a:rPr>
                        <a:t> detected lines in synthetic aperature radar (SAR) scenes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158248">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5, no. 4, pp. 2483–2495, August 2018.</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it-IT" sz="1600" b="0" kern="1200" dirty="0" smtClean="0">
                          <a:solidFill>
                            <a:schemeClr val="tx1"/>
                          </a:solidFill>
                          <a:latin typeface="Times New Roman" panose="02020603050405020304" pitchFamily="18" charset="0"/>
                          <a:ea typeface="+mn-ea"/>
                          <a:cs typeface="Times New Roman" panose="02020603050405020304" pitchFamily="18" charset="0"/>
                        </a:rPr>
                        <a:t>M. Frustaci, P. Pace, G. Aloi, and G. Fortino</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Evaluating critical security issues of the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iot</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world: Present and future challenges,</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Structure detected and statistical adaptive filtering in SAR images</a:t>
                      </a:r>
                    </a:p>
                  </a:txBody>
                  <a:tcPr anchor="ctr"/>
                </a:tc>
                <a:extLst>
                  <a:ext uri="{0D108BD9-81ED-4DB2-BD59-A6C34878D82A}">
                    <a16:rowId xmlns:a16="http://schemas.microsoft.com/office/drawing/2014/main" xmlns="" val="10002"/>
                  </a:ext>
                </a:extLst>
              </a:tr>
              <a:tr h="1158248">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6, no. 2, pp. 2103–2115, April 2019</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Y. Lu and L. D.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Xu</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Internet of things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iot</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cybersecurity</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research: A review of current research topics</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Initializing, back propagation and generalizing of feed forward classifier</a:t>
                      </a:r>
                    </a:p>
                  </a:txBody>
                  <a:tcPr anchor="ctr"/>
                </a:tc>
                <a:extLst>
                  <a:ext uri="{0D108BD9-81ED-4DB2-BD59-A6C34878D82A}">
                    <a16:rowId xmlns:a16="http://schemas.microsoft.com/office/drawing/2014/main" xmlns="" val="10003"/>
                  </a:ext>
                </a:extLst>
              </a:tr>
              <a:tr h="893505">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IEEE Internet of Things Journal, vol. 6, no. 4, pp. 7201–7212, Aug 2019. </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Y. Miao, X. Liu, K. R. </a:t>
                      </a:r>
                      <a:r>
                        <a:rPr lang="en-US" sz="1600" b="0" kern="1200" dirty="0" err="1" smtClean="0">
                          <a:solidFill>
                            <a:schemeClr val="tx1"/>
                          </a:solidFill>
                          <a:latin typeface="Times New Roman" panose="02020603050405020304" pitchFamily="18" charset="0"/>
                          <a:ea typeface="+mn-ea"/>
                          <a:cs typeface="Times New Roman" panose="02020603050405020304" pitchFamily="18" charset="0"/>
                        </a:rPr>
                        <a:t>Choo</a:t>
                      </a:r>
                      <a:r>
                        <a:rPr lang="en-US" sz="1600" b="0" kern="1200" dirty="0" smtClean="0">
                          <a:solidFill>
                            <a:schemeClr val="tx1"/>
                          </a:solidFill>
                          <a:latin typeface="Times New Roman" panose="02020603050405020304" pitchFamily="18" charset="0"/>
                          <a:ea typeface="+mn-ea"/>
                          <a:cs typeface="Times New Roman" panose="02020603050405020304" pitchFamily="18" charset="0"/>
                        </a:rPr>
                        <a:t>, R. H. Deng, H. Wu, and H. Li</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457200" rtl="0" eaLnBrk="1" latinLnBrk="0" hangingPunct="1"/>
                      <a:r>
                        <a:rPr lang="en-US" sz="1600" b="0" kern="1200" dirty="0" smtClean="0">
                          <a:solidFill>
                            <a:schemeClr val="tx1"/>
                          </a:solidFill>
                          <a:latin typeface="Times New Roman" panose="02020603050405020304" pitchFamily="18" charset="0"/>
                          <a:ea typeface="+mn-ea"/>
                          <a:cs typeface="Times New Roman" panose="02020603050405020304" pitchFamily="18" charset="0"/>
                        </a:rPr>
                        <a:t>Fair and dynamic data sharing framework in cloud-assisted internet of everything,</a:t>
                      </a:r>
                      <a:endParaRPr lang="en-US" sz="160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Detecting the objects and boundaries in real</a:t>
                      </a:r>
                      <a:r>
                        <a:rPr lang="en-US" sz="1600" b="0" baseline="0" dirty="0">
                          <a:latin typeface="Times New Roman" panose="02020603050405020304" pitchFamily="18" charset="0"/>
                          <a:cs typeface="Times New Roman" panose="02020603050405020304" pitchFamily="18" charset="0"/>
                        </a:rPr>
                        <a:t> world images</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6" name="Picture 5">
            <a:extLst>
              <a:ext uri="{FF2B5EF4-FFF2-40B4-BE49-F238E27FC236}">
                <a16:creationId xmlns:a16="http://schemas.microsoft.com/office/drawing/2014/main" xmlns="" id="{EEB2A20D-E090-4172-8564-2DC2D8DF039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a16="http://schemas.microsoft.com/office/drawing/2014/main" xmlns="" id="{531753EE-B681-4D7A-B3A0-0C5E13452F1B}"/>
              </a:ext>
            </a:extLst>
          </p:cNvPr>
          <p:cNvSpPr>
            <a:spLocks noGrp="1"/>
          </p:cNvSpPr>
          <p:nvPr>
            <p:ph type="title"/>
          </p:nvPr>
        </p:nvSpPr>
        <p:spPr>
          <a:xfrm>
            <a:off x="1622173" y="449827"/>
            <a:ext cx="3321302" cy="79318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3356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xmlns:a14="http://schemas.microsoft.com/office/drawing/2010/main" xmlns:mc="http://schemas.openxmlformats.org/markup-compatibility/2006" id="{0BAA6363-9238-43CE-BB05-0E316CAAC86D}"/>
              </a:ext>
            </a:extLst>
          </p:cNvPr>
          <p:cNvSpPr>
            <a:spLocks noGrp="1"/>
          </p:cNvSpPr>
          <p:nvPr>
            <p:ph idx="1"/>
          </p:nvPr>
        </p:nvSpPr>
        <p:spPr>
          <a:xfrm>
            <a:off x="1509494" y="1151956"/>
            <a:ext cx="10553700" cy="5515705"/>
          </a:xfrm>
        </p:spPr>
        <p:txBody>
          <a:bodyPr>
            <a:normAutofit lnSpcReduction="10000"/>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Bash</a:t>
            </a:r>
            <a:r>
              <a:rPr lang="en-US" sz="1600" dirty="0">
                <a:solidFill>
                  <a:schemeClr val="tx1"/>
                </a:solidFill>
                <a:latin typeface="Times New Roman" panose="02020603050405020304" pitchFamily="18" charset="0"/>
                <a:ea typeface="Calibri" panose="020F0502020204030204" pitchFamily="34" charset="0"/>
              </a:rPr>
              <a:t>, </a:t>
            </a:r>
            <a:r>
              <a:rPr lang="en-US" sz="1600" dirty="0" err="1">
                <a:solidFill>
                  <a:schemeClr val="tx1"/>
                </a:solidFill>
                <a:latin typeface="Times New Roman" panose="02020603050405020304" pitchFamily="18" charset="0"/>
                <a:ea typeface="Calibri" panose="020F0502020204030204" pitchFamily="34" charset="0"/>
              </a:rPr>
              <a:t>Goeckel</a:t>
            </a:r>
            <a:r>
              <a:rPr lang="en-US" sz="1600" dirty="0">
                <a:solidFill>
                  <a:schemeClr val="tx1"/>
                </a:solidFill>
                <a:latin typeface="Times New Roman" panose="02020603050405020304" pitchFamily="18" charset="0"/>
                <a:ea typeface="Calibri" panose="020F0502020204030204" pitchFamily="34" charset="0"/>
              </a:rPr>
              <a:t>, and </a:t>
            </a:r>
            <a:r>
              <a:rPr lang="en-US" sz="1600" dirty="0" err="1">
                <a:solidFill>
                  <a:schemeClr val="tx1"/>
                </a:solidFill>
                <a:latin typeface="Times New Roman" panose="02020603050405020304" pitchFamily="18" charset="0"/>
                <a:ea typeface="Calibri" panose="020F0502020204030204" pitchFamily="34" charset="0"/>
              </a:rPr>
              <a:t>Towsley’s</a:t>
            </a:r>
            <a:r>
              <a:rPr lang="en-US" sz="1600" dirty="0">
                <a:solidFill>
                  <a:schemeClr val="tx1"/>
                </a:solidFill>
                <a:latin typeface="Times New Roman" panose="02020603050405020304" pitchFamily="18" charset="0"/>
                <a:ea typeface="Calibri" panose="020F0502020204030204" pitchFamily="34" charset="0"/>
              </a:rPr>
              <a:t> work [10] is the first work that puts information theoretic bound on covert wireless communication. A square root law is found over noisy AWGN channels and quantum channels [13]. In a different model, if Alice transmits only once in a long sequence of possible transmission slots and Willie does not know the time of transmission attempts, Alice can reliably transmit O(min{ √ n log(T(n)), n}) bits to Bob with a slotted AWGN channel [14]. To improve the performance of covert communication, Lee et al. [15] found that, Willie has measurement uncertainty about its noise level due to the existence of SNR wall, then they obtained an asymptotic privacy rate which approaches a non-zero constant. Following Lee’s work, He et al. [16] defined new metrics to gauge covertness of communication, and Liu et al. [17] took the interference measurement uncertainty into considerations. </a:t>
            </a:r>
            <a:r>
              <a:rPr lang="en-US" sz="1600" dirty="0">
                <a:solidFill>
                  <a:schemeClr val="tx1"/>
                </a:solidFill>
                <a:latin typeface="Times New Roman" panose="02020603050405020304" pitchFamily="18" charset="0"/>
                <a:ea typeface="Calibri" panose="020F0502020204030204" pitchFamily="34" charset="0"/>
              </a:rPr>
              <a:t>In general, the covertness is due to the existence of noise, and Willie cannot accurately distinguish it from user’s </a:t>
            </a:r>
            <a:r>
              <a:rPr lang="en-US" sz="1600" dirty="0">
                <a:solidFill>
                  <a:schemeClr val="tx1"/>
                </a:solidFill>
                <a:latin typeface="Times New Roman" panose="02020603050405020304" pitchFamily="18" charset="0"/>
                <a:ea typeface="Calibri" panose="020F0502020204030204" pitchFamily="34" charset="0"/>
              </a:rPr>
              <a:t> </a:t>
            </a:r>
            <a:r>
              <a:rPr lang="en-US" sz="1600" dirty="0">
                <a:solidFill>
                  <a:schemeClr val="tx1"/>
                </a:solidFill>
                <a:latin typeface="Times New Roman" panose="02020603050405020304" pitchFamily="18" charset="0"/>
                <a:ea typeface="Calibri" panose="020F0502020204030204" pitchFamily="34" charset="0"/>
              </a:rPr>
              <a:t>signals. Cooperative jamming is regarded as a prevalent physical-layer  security approach [18][19] which can increase the measurement uncertainty of the adversary. Sobers et al. utilized cooperative jamming to carry out covert communications. To achieve the transmission of O(n) bits covertly to Bob over n uses of channel, they added a “jammer” to the environment to help Alice for security objectives. </a:t>
            </a:r>
            <a:r>
              <a:rPr lang="en-US" sz="1600" dirty="0" err="1">
                <a:solidFill>
                  <a:schemeClr val="tx1"/>
                </a:solidFill>
                <a:latin typeface="Times New Roman" panose="02020603050405020304" pitchFamily="18" charset="0"/>
                <a:ea typeface="Calibri" panose="020F0502020204030204" pitchFamily="34" charset="0"/>
              </a:rPr>
              <a:t>Soltani</a:t>
            </a:r>
            <a:r>
              <a:rPr lang="en-US" sz="1600" dirty="0">
                <a:solidFill>
                  <a:schemeClr val="tx1"/>
                </a:solidFill>
                <a:latin typeface="Times New Roman" panose="02020603050405020304" pitchFamily="18" charset="0"/>
                <a:ea typeface="Calibri" panose="020F0502020204030204" pitchFamily="34" charset="0"/>
              </a:rPr>
              <a:t> et al. [21] considered a network scenario where multiple “friendly” nodes generate artificial noise to hide the transmission from multiple adversaries. He et al.  studied covert communication in wireless networks in which Bob and Willie are subject to uncertain shot noise from interferers.</a:t>
            </a:r>
          </a:p>
        </p:txBody>
      </p:sp>
      <p:pic>
        <p:nvPicPr>
          <p:cNvPr id="5" name="Picture 4">
            <a:extLst>
              <a:ext uri="{FF2B5EF4-FFF2-40B4-BE49-F238E27FC236}">
                <a16:creationId xmlns:a16="http://schemas.microsoft.com/office/drawing/2014/main" xmlns="" id="{71018564-E1CA-4A2E-90D8-24725258407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a16="http://schemas.microsoft.com/office/drawing/2014/main" xmlns="" id="{F176C359-D769-4597-AB3D-A6DDEC988B29}"/>
              </a:ext>
            </a:extLst>
          </p:cNvPr>
          <p:cNvSpPr>
            <a:spLocks noGrp="1"/>
          </p:cNvSpPr>
          <p:nvPr>
            <p:ph type="title"/>
          </p:nvPr>
        </p:nvSpPr>
        <p:spPr>
          <a:xfrm>
            <a:off x="1554748" y="449827"/>
            <a:ext cx="2760077" cy="72781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Proposed</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71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3" y="449827"/>
            <a:ext cx="5194536" cy="607448"/>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01083" y="129398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600" dirty="0">
                <a:solidFill>
                  <a:schemeClr val="tx1"/>
                </a:solidFill>
                <a:latin typeface="Times New Roman" panose="02020603050405020304" pitchFamily="18" charset="0"/>
                <a:ea typeface="Calibri" panose="020F0502020204030204" pitchFamily="34" charset="0"/>
              </a:rPr>
              <a:t>1.Low </a:t>
            </a:r>
            <a:r>
              <a:rPr lang="en-US" sz="1600" dirty="0">
                <a:solidFill>
                  <a:schemeClr val="tx1"/>
                </a:solidFill>
                <a:latin typeface="Times New Roman" panose="02020603050405020304" pitchFamily="18" charset="0"/>
                <a:ea typeface="Calibri" panose="020F0502020204030204" pitchFamily="34" charset="0"/>
              </a:rPr>
              <a:t>Security</a:t>
            </a:r>
            <a:endParaRPr lang="en-IN" sz="1600" dirty="0">
              <a:solidFill>
                <a:schemeClr val="tx1"/>
              </a:solidFill>
              <a:latin typeface="Times New Roman" panose="02020603050405020304" pitchFamily="18" charset="0"/>
              <a:ea typeface="Calibri" panose="020F0502020204030204" pitchFamily="34" charset="0"/>
            </a:endParaRPr>
          </a:p>
          <a:p>
            <a:r>
              <a:rPr lang="en-US" sz="1600" dirty="0">
                <a:solidFill>
                  <a:schemeClr val="tx1"/>
                </a:solidFill>
                <a:latin typeface="Times New Roman" panose="02020603050405020304" pitchFamily="18" charset="0"/>
                <a:ea typeface="Calibri" panose="020F0502020204030204" pitchFamily="34" charset="0"/>
              </a:rPr>
              <a:t>2.Low  frequency </a:t>
            </a:r>
            <a:r>
              <a:rPr lang="en-US" sz="1600" dirty="0" smtClean="0">
                <a:solidFill>
                  <a:schemeClr val="tx1"/>
                </a:solidFill>
                <a:latin typeface="Times New Roman" panose="02020603050405020304" pitchFamily="18" charset="0"/>
                <a:ea typeface="Calibri" panose="020F0502020204030204" pitchFamily="34" charset="0"/>
              </a:rPr>
              <a:t>bands are used. </a:t>
            </a:r>
            <a:endParaRPr lang="en-IN" sz="1600" dirty="0">
              <a:solidFill>
                <a:schemeClr val="tx1"/>
              </a:solidFill>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xmlns="" id="{C225797C-701A-48E3-938C-E41A2323C56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BAA6363-9238-43CE-BB05-0E316CAAC86D}"/>
                  </a:ext>
                </a:extLst>
              </p:cNvPr>
              <p:cNvSpPr>
                <a:spLocks noGrp="1"/>
              </p:cNvSpPr>
              <p:nvPr>
                <p:ph idx="1"/>
              </p:nvPr>
            </p:nvSpPr>
            <p:spPr>
              <a:xfrm>
                <a:off x="1509494" y="1151956"/>
                <a:ext cx="10553700" cy="5515705"/>
              </a:xfrm>
            </p:spPr>
            <p:txBody>
              <a:bodyPr>
                <a:normAutofit/>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In this work, we consider covert communication in a dense IoT network with THz (Terahertz) Band. AWGN channel is the standard model for a free-space RF channel, although the noise is unpredictable to some extent, the aggregate interference in a noisy IoT network is more difficult to be predicted. In a dense IoT network with lower frequency AWGN channels, we found that covert communication is still possible. Alice can reliably and covertly transmit O(log2 √ n) bits in n channel uses when the distance between Alice and Willie </a:t>
                </a:r>
                <a14:m>
                  <m:oMath xmlns:m="http://schemas.openxmlformats.org/officeDocument/2006/math">
                    <m:sSub>
                      <m:sSubPr>
                        <m:ctrlPr>
                          <a:rPr lang="en-IN" sz="1600" i="1">
                            <a:solidFill>
                              <a:schemeClr val="tx1"/>
                            </a:solidFill>
                            <a:latin typeface="Cambria Math"/>
                            <a:ea typeface="Calibri" panose="020F0502020204030204" pitchFamily="34" charset="0"/>
                          </a:rPr>
                        </m:ctrlPr>
                      </m:sSubPr>
                      <m:e>
                        <m:r>
                          <m:rPr>
                            <m:sty m:val="p"/>
                          </m:rPr>
                          <a:rPr lang="en-US" sz="1600">
                            <a:solidFill>
                              <a:schemeClr val="tx1"/>
                            </a:solidFill>
                            <a:latin typeface="Cambria Math" panose="02040503050406030204" pitchFamily="18" charset="0"/>
                            <a:ea typeface="Calibri" panose="020F0502020204030204" pitchFamily="34" charset="0"/>
                          </a:rPr>
                          <m:t>d</m:t>
                        </m:r>
                      </m:e>
                      <m:sub>
                        <m:r>
                          <m:rPr>
                            <m:sty m:val="p"/>
                          </m:rPr>
                          <a:rPr lang="en-US" sz="1600">
                            <a:solidFill>
                              <a:schemeClr val="tx1"/>
                            </a:solidFill>
                            <a:latin typeface="Cambria Math" panose="02040503050406030204" pitchFamily="18" charset="0"/>
                            <a:ea typeface="Calibri" panose="020F0502020204030204" pitchFamily="34" charset="0"/>
                          </a:rPr>
                          <m:t>α</m:t>
                        </m:r>
                        <m:r>
                          <a:rPr lang="en-US" sz="1600">
                            <a:solidFill>
                              <a:schemeClr val="tx1"/>
                            </a:solidFill>
                            <a:latin typeface="Cambria Math" panose="02040503050406030204" pitchFamily="18" charset="0"/>
                            <a:ea typeface="Calibri" panose="020F0502020204030204" pitchFamily="34" charset="0"/>
                          </a:rPr>
                          <m:t>,</m:t>
                        </m:r>
                        <m:r>
                          <m:rPr>
                            <m:sty m:val="p"/>
                          </m:rPr>
                          <a:rPr lang="en-US" sz="1600">
                            <a:solidFill>
                              <a:schemeClr val="tx1"/>
                            </a:solidFill>
                            <a:latin typeface="Cambria Math" panose="02040503050406030204" pitchFamily="18" charset="0"/>
                            <a:ea typeface="Calibri" panose="020F0502020204030204" pitchFamily="34" charset="0"/>
                          </a:rPr>
                          <m:t>ω</m:t>
                        </m:r>
                      </m:sub>
                    </m:sSub>
                  </m:oMath>
                </a14:m>
                <a:r>
                  <a:rPr lang="en-US" sz="1600" dirty="0">
                    <a:solidFill>
                      <a:schemeClr val="tx1"/>
                    </a:solidFill>
                    <a:latin typeface="Times New Roman" panose="02020603050405020304" pitchFamily="18" charset="0"/>
                    <a:ea typeface="Calibri" panose="020F0502020204030204" pitchFamily="34" charset="0"/>
                  </a:rPr>
                  <a:t>=</a:t>
                </a:r>
                <a14:m>
                  <m:oMath xmlns:m="http://schemas.openxmlformats.org/officeDocument/2006/math">
                    <m:r>
                      <a:rPr lang="en-US" sz="1600">
                        <a:solidFill>
                          <a:schemeClr val="tx1"/>
                        </a:solidFill>
                        <a:latin typeface="Cambria Math" panose="02040503050406030204" pitchFamily="18" charset="0"/>
                        <a:ea typeface="Calibri" panose="020F0502020204030204" pitchFamily="34" charset="0"/>
                      </a:rPr>
                      <m:t> </m:t>
                    </m:r>
                    <m:r>
                      <m:rPr>
                        <m:sty m:val="p"/>
                      </m:rPr>
                      <a:rPr lang="en-US" sz="1600">
                        <a:solidFill>
                          <a:schemeClr val="tx1"/>
                        </a:solidFill>
                        <a:latin typeface="Cambria Math" panose="02040503050406030204" pitchFamily="18" charset="0"/>
                        <a:ea typeface="Calibri" panose="020F0502020204030204" pitchFamily="34" charset="0"/>
                      </a:rPr>
                      <m:t>ω</m:t>
                    </m:r>
                    <m:r>
                      <a:rPr lang="en-US" sz="1600">
                        <a:solidFill>
                          <a:schemeClr val="tx1"/>
                        </a:solidFill>
                        <a:latin typeface="Cambria Math" panose="02040503050406030204" pitchFamily="18" charset="0"/>
                        <a:ea typeface="Calibri" panose="020F0502020204030204" pitchFamily="34" charset="0"/>
                      </a:rPr>
                      <m:t>(</m:t>
                    </m:r>
                    <m:sSup>
                      <m:sSupPr>
                        <m:ctrlPr>
                          <a:rPr lang="en-IN" sz="1600" i="1">
                            <a:solidFill>
                              <a:schemeClr val="tx1"/>
                            </a:solidFill>
                            <a:latin typeface="Cambria Math"/>
                            <a:ea typeface="Calibri" panose="020F0502020204030204" pitchFamily="34" charset="0"/>
                          </a:rPr>
                        </m:ctrlPr>
                      </m:sSupPr>
                      <m:e>
                        <m:r>
                          <m:rPr>
                            <m:sty m:val="p"/>
                          </m:rPr>
                          <a:rPr lang="en-US" sz="1600">
                            <a:solidFill>
                              <a:schemeClr val="tx1"/>
                            </a:solidFill>
                            <a:latin typeface="Cambria Math" panose="02040503050406030204" pitchFamily="18" charset="0"/>
                            <a:ea typeface="Calibri" panose="020F0502020204030204" pitchFamily="34" charset="0"/>
                          </a:rPr>
                          <m:t>n</m:t>
                        </m:r>
                      </m:e>
                      <m:sup>
                        <m:f>
                          <m:fPr>
                            <m:type m:val="skw"/>
                            <m:ctrlPr>
                              <a:rPr lang="en-IN" sz="1600" i="1">
                                <a:solidFill>
                                  <a:schemeClr val="tx1"/>
                                </a:solidFill>
                                <a:latin typeface="Cambria Math"/>
                                <a:ea typeface="Calibri" panose="020F0502020204030204" pitchFamily="34" charset="0"/>
                              </a:rPr>
                            </m:ctrlPr>
                          </m:fPr>
                          <m:num>
                            <m:r>
                              <a:rPr lang="en-US" sz="1600">
                                <a:solidFill>
                                  <a:schemeClr val="tx1"/>
                                </a:solidFill>
                                <a:latin typeface="Cambria Math" panose="02040503050406030204" pitchFamily="18" charset="0"/>
                                <a:ea typeface="Calibri" panose="020F0502020204030204" pitchFamily="34" charset="0"/>
                              </a:rPr>
                              <m:t>1</m:t>
                            </m:r>
                          </m:num>
                          <m:den>
                            <m:r>
                              <a:rPr lang="en-US" sz="1600">
                                <a:solidFill>
                                  <a:schemeClr val="tx1"/>
                                </a:solidFill>
                                <a:latin typeface="Cambria Math" panose="02040503050406030204" pitchFamily="18" charset="0"/>
                                <a:ea typeface="Calibri" panose="020F0502020204030204" pitchFamily="34" charset="0"/>
                              </a:rPr>
                              <m:t>2</m:t>
                            </m:r>
                            <m:r>
                              <m:rPr>
                                <m:sty m:val="p"/>
                              </m:rPr>
                              <a:rPr lang="en-US" sz="1600">
                                <a:solidFill>
                                  <a:schemeClr val="tx1"/>
                                </a:solidFill>
                                <a:latin typeface="Cambria Math" panose="02040503050406030204" pitchFamily="18" charset="0"/>
                                <a:ea typeface="Calibri" panose="020F0502020204030204" pitchFamily="34" charset="0"/>
                              </a:rPr>
                              <m:t>α</m:t>
                            </m:r>
                          </m:den>
                        </m:f>
                      </m:sup>
                    </m:sSup>
                  </m:oMath>
                </a14:m>
                <a:r>
                  <a:rPr lang="en-US" sz="1600" dirty="0">
                    <a:solidFill>
                      <a:schemeClr val="tx1"/>
                    </a:solidFill>
                    <a:latin typeface="Times New Roman" panose="02020603050405020304" pitchFamily="18" charset="0"/>
                    <a:ea typeface="Calibri" panose="020F0502020204030204" pitchFamily="34" charset="0"/>
                  </a:rPr>
                  <a:t>).(α is path loss exponent). Increasing demand for larger bandwidths for IoT network has turned the interest from lower frequency UHF (0.3-3GHz) towards higher frequencies, </a:t>
                </a:r>
                <a:r>
                  <a:rPr lang="en-US" sz="1600" dirty="0" err="1">
                    <a:solidFill>
                      <a:schemeClr val="tx1"/>
                    </a:solidFill>
                    <a:latin typeface="Times New Roman" panose="02020603050405020304" pitchFamily="18" charset="0"/>
                    <a:ea typeface="Calibri" panose="020F0502020204030204" pitchFamily="34" charset="0"/>
                  </a:rPr>
                  <a:t>mmWaves</a:t>
                </a:r>
                <a:r>
                  <a:rPr lang="en-US" sz="1600" dirty="0">
                    <a:solidFill>
                      <a:schemeClr val="tx1"/>
                    </a:solidFill>
                    <a:latin typeface="Times New Roman" panose="02020603050405020304" pitchFamily="18" charset="0"/>
                    <a:ea typeface="Calibri" panose="020F0502020204030204" pitchFamily="34" charset="0"/>
                  </a:rPr>
                  <a:t> (30-300GHz) and THz Band (0.1-10THz). THz Band signals are often assumed to be more secure than lower frequency signals due to the more directional transmission and the more narrow beams. However this makes covert communication more difficult. In THz Band, Willie can simply place a receiver in the LOS (Line-of-Sight) path between Tx and Rx to find or block their communications. Hence Alice and Bob need resorting to the aggregate interference and the NLOS (Non-Line-</a:t>
                </a:r>
                <a:r>
                  <a:rPr lang="en-US" sz="1600" dirty="0" err="1">
                    <a:solidFill>
                      <a:schemeClr val="tx1"/>
                    </a:solidFill>
                    <a:latin typeface="Times New Roman" panose="02020603050405020304" pitchFamily="18" charset="0"/>
                    <a:ea typeface="Calibri" panose="020F0502020204030204" pitchFamily="34" charset="0"/>
                  </a:rPr>
                  <a:t>ofSight</a:t>
                </a:r>
                <a:r>
                  <a:rPr lang="en-US" sz="1600" dirty="0">
                    <a:solidFill>
                      <a:schemeClr val="tx1"/>
                    </a:solidFill>
                    <a:latin typeface="Times New Roman" panose="02020603050405020304" pitchFamily="18" charset="0"/>
                    <a:ea typeface="Calibri" panose="020F0502020204030204" pitchFamily="34" charset="0"/>
                  </a:rPr>
                  <a:t>) communication to improve the security and hiding. </a:t>
                </a:r>
              </a:p>
            </p:txBody>
          </p:sp>
        </mc:Choice>
        <mc:Fallback xmlns="">
          <p:sp>
            <p:nvSpPr>
              <p:cNvPr id="3" name="Content Placeholder 2">
                <a:extLst>
                  <a:ext uri="{FF2B5EF4-FFF2-40B4-BE49-F238E27FC236}">
                    <a16:creationId xmlns="" xmlns:a16="http://schemas.microsoft.com/office/drawing/2014/main" id="{0BAA6363-9238-43CE-BB05-0E316CAAC86D}"/>
                  </a:ext>
                </a:extLst>
              </p:cNvPr>
              <p:cNvSpPr>
                <a:spLocks noGrp="1" noRot="1" noChangeAspect="1" noMove="1" noResize="1" noEditPoints="1" noAdjustHandles="1" noChangeArrowheads="1" noChangeShapeType="1" noTextEdit="1"/>
              </p:cNvSpPr>
              <p:nvPr>
                <p:ph idx="1"/>
              </p:nvPr>
            </p:nvSpPr>
            <p:spPr>
              <a:xfrm>
                <a:off x="1509494" y="1151956"/>
                <a:ext cx="10553700" cy="5515705"/>
              </a:xfrm>
              <a:blipFill rotWithShape="1">
                <a:blip r:embed="rId2"/>
                <a:stretch>
                  <a:fillRect l="-289" r="-80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xmlns="" id="{71018564-E1CA-4A2E-90D8-24725258407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a16="http://schemas.microsoft.com/office/drawing/2014/main" xmlns="" id="{F176C359-D769-4597-AB3D-A6DDEC988B29}"/>
              </a:ext>
            </a:extLst>
          </p:cNvPr>
          <p:cNvSpPr>
            <a:spLocks noGrp="1"/>
          </p:cNvSpPr>
          <p:nvPr>
            <p:ph type="title"/>
          </p:nvPr>
        </p:nvSpPr>
        <p:spPr>
          <a:xfrm>
            <a:off x="1554748" y="449827"/>
            <a:ext cx="2760077" cy="72781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Proposed</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89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AA6363-9238-43CE-BB05-0E316CAAC86D}"/>
              </a:ext>
            </a:extLst>
          </p:cNvPr>
          <p:cNvSpPr>
            <a:spLocks noGrp="1"/>
          </p:cNvSpPr>
          <p:nvPr>
            <p:ph idx="1"/>
          </p:nvPr>
        </p:nvSpPr>
        <p:spPr>
          <a:xfrm>
            <a:off x="1509494" y="1151956"/>
            <a:ext cx="10553700" cy="5515705"/>
          </a:xfrm>
        </p:spPr>
        <p:txBody>
          <a:bodyPr>
            <a:normAutofit/>
          </a:bodyPr>
          <a:lstStyle/>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In a THz Band IoT network, although the LOS communications can be detected easily by Willie, we found that the communication based on reflection or diffuse scattering is a feasible information hiding method. As depicted in Fig., the communication via specular reflection  A-O1-B or diffuse scattering A-O2-B can evade the detection. The scattering signals Willie eavesdropping are masked by the background noise and the aggregate interference in a dense IoT network.</a:t>
            </a:r>
            <a:endParaRPr lang="en-IN" sz="1600" dirty="0">
              <a:solidFill>
                <a:schemeClr val="tx1"/>
              </a:solidFill>
              <a:latin typeface="Times New Roman" panose="02020603050405020304" pitchFamily="18" charset="0"/>
              <a:ea typeface="Calibri" panose="020F0502020204030204" pitchFamily="34" charset="0"/>
            </a:endParaRPr>
          </a:p>
          <a:p>
            <a:pPr algn="just">
              <a:lnSpc>
                <a:spcPct val="150000"/>
              </a:lnSpc>
            </a:pPr>
            <a:r>
              <a:rPr lang="en-US" sz="1600" dirty="0">
                <a:solidFill>
                  <a:schemeClr val="tx1"/>
                </a:solidFill>
                <a:latin typeface="Times New Roman" panose="02020603050405020304" pitchFamily="18" charset="0"/>
                <a:ea typeface="Calibri" panose="020F0502020204030204" pitchFamily="34" charset="0"/>
              </a:rPr>
              <a:t>To bypass the detection of Willie, Alice and Bob should resort to  the reflection or diffuse scattering NLOS transmission link, • Specular Reflection: At first, Alice and Bob try to find a surface in the surroundings that the THz beam from Alice can be </a:t>
            </a:r>
            <a:r>
              <a:rPr lang="en-US" sz="1600" dirty="0" err="1">
                <a:solidFill>
                  <a:schemeClr val="tx1"/>
                </a:solidFill>
                <a:latin typeface="Times New Roman" panose="02020603050405020304" pitchFamily="18" charset="0"/>
                <a:ea typeface="Calibri" panose="020F0502020204030204" pitchFamily="34" charset="0"/>
              </a:rPr>
              <a:t>specularly</a:t>
            </a:r>
            <a:r>
              <a:rPr lang="en-US" sz="1600" dirty="0">
                <a:solidFill>
                  <a:schemeClr val="tx1"/>
                </a:solidFill>
                <a:latin typeface="Times New Roman" panose="02020603050405020304" pitchFamily="18" charset="0"/>
                <a:ea typeface="Calibri" panose="020F0502020204030204" pitchFamily="34" charset="0"/>
              </a:rPr>
              <a:t> reflected to the antenna of Bob, i.e., the specular reflection path  AO1 and O1B in Fig., and SINR at Bob is above a predefined threshold.   Diffuse Scattering: If a specular reflection path does not exist, Alice and Bob find a diffuse scattering path so that Bob’s received signal strength is above a threshold, such as the scattering path AO2 and O2B in Fig. </a:t>
            </a:r>
            <a:endParaRPr lang="en-IN" sz="1600" dirty="0">
              <a:solidFill>
                <a:schemeClr val="tx1"/>
              </a:solidFill>
              <a:latin typeface="Times New Roman" panose="02020603050405020304" pitchFamily="18" charset="0"/>
              <a:ea typeface="Calibri" panose="020F0502020204030204" pitchFamily="34" charset="0"/>
            </a:endParaRPr>
          </a:p>
          <a:p>
            <a:pPr marL="0" indent="0" algn="just">
              <a:lnSpc>
                <a:spcPct val="150000"/>
              </a:lnSpc>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xmlns="" id="{71018564-E1CA-4A2E-90D8-24725258407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
        <p:nvSpPr>
          <p:cNvPr id="8" name="Title 1">
            <a:extLst>
              <a:ext uri="{FF2B5EF4-FFF2-40B4-BE49-F238E27FC236}">
                <a16:creationId xmlns:a16="http://schemas.microsoft.com/office/drawing/2014/main" xmlns="" id="{F176C359-D769-4597-AB3D-A6DDEC988B29}"/>
              </a:ext>
            </a:extLst>
          </p:cNvPr>
          <p:cNvSpPr>
            <a:spLocks noGrp="1"/>
          </p:cNvSpPr>
          <p:nvPr>
            <p:ph type="title"/>
          </p:nvPr>
        </p:nvSpPr>
        <p:spPr>
          <a:xfrm>
            <a:off x="1554748" y="449827"/>
            <a:ext cx="2760077" cy="727810"/>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Proposed Method</a:t>
            </a:r>
            <a:r>
              <a:rPr lang="en-US" sz="2400" b="1"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3281082" y="4787153"/>
            <a:ext cx="4259075" cy="2070847"/>
          </a:xfrm>
          <a:prstGeom prst="rect">
            <a:avLst/>
          </a:prstGeom>
        </p:spPr>
      </p:pic>
      <p:sp>
        <p:nvSpPr>
          <p:cNvPr id="2" name="Rectangle 1"/>
          <p:cNvSpPr/>
          <p:nvPr/>
        </p:nvSpPr>
        <p:spPr>
          <a:xfrm>
            <a:off x="7700683" y="5660343"/>
            <a:ext cx="4025153" cy="615553"/>
          </a:xfrm>
          <a:prstGeom prst="rect">
            <a:avLst/>
          </a:prstGeom>
        </p:spPr>
        <p:txBody>
          <a:bodyPr wrap="square">
            <a:spAutoFit/>
          </a:bodyPr>
          <a:lstStyle/>
          <a:p>
            <a:r>
              <a:rPr lang="en-US" sz="1600" dirty="0">
                <a:latin typeface="Times New Roman" panose="02020603050405020304" pitchFamily="18" charset="0"/>
                <a:ea typeface="Calibri" panose="020F0502020204030204" pitchFamily="34" charset="0"/>
              </a:rPr>
              <a:t>Fig. Covert communication in a THz Band IoT network</a:t>
            </a:r>
            <a:r>
              <a:rPr lang="en-US" dirty="0"/>
              <a:t>.</a:t>
            </a:r>
            <a:endParaRPr lang="en-IN" dirty="0"/>
          </a:p>
        </p:txBody>
      </p:sp>
    </p:spTree>
    <p:extLst>
      <p:ext uri="{BB962C8B-B14F-4D97-AF65-F5344CB8AC3E}">
        <p14:creationId xmlns:p14="http://schemas.microsoft.com/office/powerpoint/2010/main" val="36015817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1757</TotalTime>
  <Words>2130</Words>
  <Application>Microsoft Office PowerPoint</Application>
  <PresentationFormat>Custom</PresentationFormat>
  <Paragraphs>114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PowerPoint Presentation</vt:lpstr>
      <vt:lpstr>Index </vt:lpstr>
      <vt:lpstr>Abstract:</vt:lpstr>
      <vt:lpstr>Introduction:   </vt:lpstr>
      <vt:lpstr>Literature Review: </vt:lpstr>
      <vt:lpstr>Proposed Method: </vt:lpstr>
      <vt:lpstr>PowerPoint Presentation</vt:lpstr>
      <vt:lpstr>Proposed Method: </vt:lpstr>
      <vt:lpstr>Proposed Method: </vt:lpstr>
      <vt:lpstr>Advantages of Proposed Method: </vt:lpstr>
      <vt:lpstr>Applications of Proposed Method: </vt:lpstr>
      <vt:lpstr>Hardware &amp; Software Requirements: </vt:lpstr>
      <vt:lpstr>Results and Discussions: </vt:lpstr>
      <vt:lpstr>Results and Discussions: </vt:lpstr>
      <vt:lpstr>Cont..</vt:lpstr>
      <vt:lpstr>PowerPoint Presentation</vt:lpstr>
      <vt:lpstr>Conclusion: </vt:lpstr>
      <vt:lpstr>Future Scope</vt:lpstr>
      <vt:lpstr>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FARHAT SUJANA SHAIK</cp:lastModifiedBy>
  <cp:revision>334</cp:revision>
  <dcterms:created xsi:type="dcterms:W3CDTF">2020-06-29T09:16:21Z</dcterms:created>
  <dcterms:modified xsi:type="dcterms:W3CDTF">2021-09-23T09:47:55Z</dcterms:modified>
</cp:coreProperties>
</file>