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5"/>
  </p:notesMasterIdLst>
  <p:sldIdLst>
    <p:sldId id="256" r:id="rId2"/>
    <p:sldId id="257" r:id="rId3"/>
    <p:sldId id="258" r:id="rId4"/>
    <p:sldId id="297" r:id="rId5"/>
    <p:sldId id="259" r:id="rId6"/>
    <p:sldId id="282" r:id="rId7"/>
    <p:sldId id="298" r:id="rId8"/>
    <p:sldId id="299" r:id="rId9"/>
    <p:sldId id="300" r:id="rId10"/>
    <p:sldId id="302" r:id="rId11"/>
    <p:sldId id="301" r:id="rId12"/>
    <p:sldId id="270" r:id="rId13"/>
    <p:sldId id="294" r:id="rId14"/>
    <p:sldId id="262" r:id="rId15"/>
    <p:sldId id="263" r:id="rId16"/>
    <p:sldId id="275" r:id="rId17"/>
    <p:sldId id="264" r:id="rId18"/>
    <p:sldId id="290" r:id="rId19"/>
    <p:sldId id="303" r:id="rId20"/>
    <p:sldId id="304" r:id="rId21"/>
    <p:sldId id="305" r:id="rId22"/>
    <p:sldId id="273"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41" autoAdjust="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01-02-2023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2/1/2023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2/1/2023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2/1/2023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2/1/2023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ECG-BASED BIOMETRIC AUTHENTICATION USING EMPIRICAL MODE DECOMPOSITION AND SUPPORT VECTOR MACHINES</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Review 4</a:t>
            </a:r>
            <a:endParaRPr lang="en-IN" dirty="0"/>
          </a:p>
        </p:txBody>
      </p:sp>
      <p:sp>
        <p:nvSpPr>
          <p:cNvPr id="3" name="Content Placeholder 2"/>
          <p:cNvSpPr>
            <a:spLocks noGrp="1"/>
          </p:cNvSpPr>
          <p:nvPr>
            <p:ph idx="1"/>
          </p:nvPr>
        </p:nvSpPr>
        <p:spPr>
          <a:xfrm>
            <a:off x="1195754" y="2119532"/>
            <a:ext cx="10308858" cy="3777622"/>
          </a:xfrm>
        </p:spPr>
        <p:txBody>
          <a:bodyPr>
            <a:noAutofit/>
          </a:bodyPr>
          <a:lstStyle/>
          <a:p>
            <a:pPr algn="just"/>
            <a:r>
              <a:rPr lang="en-US" sz="2000" dirty="0">
                <a:latin typeface="Times New Roman" panose="02020603050405020304" pitchFamily="18" charset="0"/>
                <a:cs typeface="Times New Roman" panose="02020603050405020304" pitchFamily="18" charset="0"/>
              </a:rPr>
              <a:t>Traditional mobile login methods, like numerical or graphical passwords, are vulnerable to passive attacks. It is common for intruders to gain access to personal information of their victims by watching them enter their passwords into their mobile screens from a close proximity. With this in mind, a mobile biometric authentication algorithm based on electrocardiogram (ECG) is proposed. With this algorithm, the user will only need to touch two ECG electrodes (lead I) of the mobile device to gain access. The algorithm was tested with a cell phone case heart monitor in a controlled laboratory experiment at different times and conditions with ten subjects and also with 73 records obtained from the Physionet database. The obtained results reveal that our algorithm has 1.41% false acceptance rate and 81.82% true acceptance rate with 4 s of signal acquisition. To the best of our knowledge, this is the first approach on mobile authentication that uses ECG biometric signals and it shows a promising future for this technology. Nonetheless, further improvements are still needed to optimize accuracy while maintaining a short acquisition time for authentication.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678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4621"/>
            <a:ext cx="8911687" cy="1280890"/>
          </a:xfrm>
        </p:spPr>
        <p:txBody>
          <a:bodyPr/>
          <a:lstStyle/>
          <a:p>
            <a:r>
              <a:rPr lang="en-IN" dirty="0">
                <a:latin typeface="Times New Roman" panose="02020603050405020304" pitchFamily="18" charset="0"/>
                <a:cs typeface="Times New Roman" panose="02020603050405020304" pitchFamily="18" charset="0"/>
              </a:rPr>
              <a:t>Literature Review </a:t>
            </a:r>
            <a:r>
              <a:rPr lang="en-IN" dirty="0" smtClean="0">
                <a:latin typeface="Times New Roman" panose="02020603050405020304" pitchFamily="18" charset="0"/>
                <a:cs typeface="Times New Roman" panose="02020603050405020304" pitchFamily="18" charset="0"/>
              </a:rPr>
              <a:t>5</a:t>
            </a:r>
            <a:endParaRPr lang="en-IN" dirty="0"/>
          </a:p>
        </p:txBody>
      </p:sp>
      <p:sp>
        <p:nvSpPr>
          <p:cNvPr id="3" name="Content Placeholder 2"/>
          <p:cNvSpPr>
            <a:spLocks noGrp="1"/>
          </p:cNvSpPr>
          <p:nvPr>
            <p:ph idx="1"/>
          </p:nvPr>
        </p:nvSpPr>
        <p:spPr>
          <a:xfrm>
            <a:off x="1026942" y="1264555"/>
            <a:ext cx="10477670" cy="3777622"/>
          </a:xfrm>
        </p:spPr>
        <p:txBody>
          <a:bodyPr>
            <a:noAutofit/>
          </a:bodyPr>
          <a:lstStyle/>
          <a:p>
            <a:pPr algn="just"/>
            <a:r>
              <a:rPr lang="en-US" sz="2000" dirty="0">
                <a:latin typeface="Times New Roman" panose="02020603050405020304" pitchFamily="18" charset="0"/>
                <a:cs typeface="Times New Roman" panose="02020603050405020304" pitchFamily="18" charset="0"/>
              </a:rPr>
              <a:t>This paper presents an evaluation of a new biometric electrocardiogram (ECG) for individual authentication. We report the potential of ECG as a biometric and address the research concerns to use ECG-enabled biometric authentication system across a range of conditions. We present a method to delineate ECG waveforms and their end fiducials from each heartbeat. A new authentication strategy is proposed in this work, which uses the delineated features and taking decision for the identity of an individual with respect to the template database on the basis of match scores. Performance of the system is evaluated in a unimodal framework and in the multibiometric framework where ECG is combined with the face biometric and with the fingerprint biometric. The equal error rate (EER) result of the unimodal system is reported to 10.8%, while the EER results of the multibiometric systems are reported to 3.02% and 1.52%, respectively for the systems when ECG combined with the face biometric and ECG combined with the fingerprint biometric. The EER results of the combined systems prove that the ECG has an excellent source of supplementary information to a multibiometric system, despite it shows moderate performance in a unimodal framework. We critically evaluate the concerns involved to use ECG as a biometric for individual authentication such as, the lack of standardization of signal features and the presence of acquisition variations that make the data representation more difficult. In order to determine large scale performance, individuality of ECG remains to be examined.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713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1" y="1066799"/>
            <a:ext cx="11148794" cy="5643489"/>
          </a:xfrm>
        </p:spPr>
        <p:txBody>
          <a:bodyPr>
            <a:normAutofit fontScale="92500"/>
          </a:bodyPr>
          <a:lstStyle/>
          <a:p>
            <a:pPr algn="just">
              <a:lnSpc>
                <a:spcPct val="150000"/>
              </a:lnSpc>
            </a:pPr>
            <a:r>
              <a:rPr lang="en-US" sz="2400" dirty="0">
                <a:latin typeface="Times New Roman" pitchFamily="18" charset="0"/>
                <a:cs typeface="Times New Roman" pitchFamily="18" charset="0"/>
              </a:rPr>
              <a:t>The qualities that make a person distinct from the rest of the population—those that are biometric features—serve as the foundation for identification. Given that each person's ECG is unique and that this individuality can be taken advantage of by examining various ECG aspects, ECG is the best medical signal available for this use. The Sinoatrial Node (SA) of the heart produces electrical currents, which descend to the Atrioventricular (AV) node and then disseminate throughout the </a:t>
            </a:r>
            <a:r>
              <a:rPr lang="en-US" sz="2400" dirty="0" smtClean="0">
                <a:latin typeface="Times New Roman" pitchFamily="18" charset="0"/>
                <a:cs typeface="Times New Roman" pitchFamily="18" charset="0"/>
              </a:rPr>
              <a:t>body </a:t>
            </a:r>
            <a:r>
              <a:rPr lang="en-US" sz="2400" dirty="0">
                <a:latin typeface="Times New Roman" pitchFamily="18" charset="0"/>
                <a:cs typeface="Times New Roman" pitchFamily="18" charset="0"/>
              </a:rPr>
              <a:t>as well as within the heart. With the aid of surface electrodes, it is possible to measure these electrical currents, also known as the </a:t>
            </a:r>
            <a:r>
              <a:rPr lang="en-US" sz="2400" dirty="0" smtClean="0">
                <a:latin typeface="Times New Roman" pitchFamily="18" charset="0"/>
                <a:cs typeface="Times New Roman" pitchFamily="18" charset="0"/>
              </a:rPr>
              <a:t>ECG. ECG signal </a:t>
            </a:r>
            <a:r>
              <a:rPr lang="en-US" sz="2400" dirty="0">
                <a:latin typeface="Times New Roman" pitchFamily="18" charset="0"/>
                <a:cs typeface="Times New Roman" pitchFamily="18" charset="0"/>
              </a:rPr>
              <a:t>consists of P wave that represents atrial depolarization or more commonly known as contraction of atria. The QRS complex in ECG signal shows ventricular depolarization or ventricular contraction and T wave represents ventricular repolarization or ventricular relaxation</a:t>
            </a:r>
            <a:r>
              <a:rPr lang="en-US" sz="2400" dirty="0" smtClean="0">
                <a:latin typeface="Times New Roman" pitchFamily="18" charset="0"/>
                <a:cs typeface="Times New Roman" pitchFamily="18" charset="0"/>
              </a:rPr>
              <a:t>. The authentication will be done using Random Forest Classifier.</a:t>
            </a:r>
            <a:endParaRPr lang="en-IN" sz="2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161218" y="6001601"/>
            <a:ext cx="5346335"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Fig. </a:t>
            </a:r>
            <a:r>
              <a:rPr lang="en-US" sz="2400" b="1" dirty="0" smtClean="0">
                <a:latin typeface="Times New Roman" panose="02020603050405020304" pitchFamily="18" charset="0"/>
                <a:cs typeface="Times New Roman" panose="02020603050405020304" pitchFamily="18" charset="0"/>
              </a:rPr>
              <a:t>Block Diagram of Existing Method</a:t>
            </a:r>
            <a:endParaRPr lang="en-US" b="1" dirty="0"/>
          </a:p>
        </p:txBody>
      </p:sp>
      <p:pic>
        <p:nvPicPr>
          <p:cNvPr id="5" name="Content Placeholder 4"/>
          <p:cNvPicPr>
            <a:picLocks noGrp="1" noChangeAspect="1"/>
          </p:cNvPicPr>
          <p:nvPr>
            <p:ph idx="1"/>
          </p:nvPr>
        </p:nvPicPr>
        <p:blipFill>
          <a:blip r:embed="rId2"/>
          <a:stretch>
            <a:fillRect/>
          </a:stretch>
        </p:blipFill>
        <p:spPr>
          <a:xfrm>
            <a:off x="3723603" y="436754"/>
            <a:ext cx="5719362" cy="5246593"/>
          </a:xfrm>
          <a:prstGeom prst="rect">
            <a:avLst/>
          </a:prstGeom>
        </p:spPr>
      </p:pic>
    </p:spTree>
    <p:extLst>
      <p:ext uri="{BB962C8B-B14F-4D97-AF65-F5344CB8AC3E}">
        <p14:creationId xmlns:p14="http://schemas.microsoft.com/office/powerpoint/2010/main" val="349852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886265" y="1478639"/>
            <a:ext cx="10770747" cy="52035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gn="just">
              <a:lnSpc>
                <a:spcPct val="150000"/>
              </a:lnSpc>
            </a:pPr>
            <a:r>
              <a:rPr lang="en-US" sz="2400" dirty="0" smtClean="0">
                <a:latin typeface="Times New Roman" panose="02020603050405020304" pitchFamily="18" charset="0"/>
                <a:cs typeface="Times New Roman" pitchFamily="18" charset="0"/>
              </a:rPr>
              <a:t>It </a:t>
            </a:r>
            <a:r>
              <a:rPr lang="en-US" sz="2400" dirty="0">
                <a:latin typeface="Times New Roman" panose="02020603050405020304" pitchFamily="18" charset="0"/>
                <a:cs typeface="Times New Roman" pitchFamily="18" charset="0"/>
              </a:rPr>
              <a:t>is most difficult to counterfeit as compared to fingerprint of a person which can be forged , voice recording of a person in his absence can be used and</a:t>
            </a:r>
          </a:p>
          <a:p>
            <a:pPr algn="just">
              <a:lnSpc>
                <a:spcPct val="150000"/>
              </a:lnSpc>
            </a:pPr>
            <a:r>
              <a:rPr lang="en-US" sz="2400" dirty="0" smtClean="0">
                <a:latin typeface="Times New Roman" panose="02020603050405020304" pitchFamily="18" charset="0"/>
                <a:cs typeface="Times New Roman" pitchFamily="18" charset="0"/>
              </a:rPr>
              <a:t>Iris </a:t>
            </a:r>
            <a:r>
              <a:rPr lang="en-US" sz="2400" dirty="0">
                <a:latin typeface="Times New Roman" panose="02020603050405020304" pitchFamily="18" charset="0"/>
                <a:cs typeface="Times New Roman" pitchFamily="18" charset="0"/>
              </a:rPr>
              <a:t>images can be used in iris based recognition but such tactics cannot be used in ECG </a:t>
            </a:r>
            <a:r>
              <a:rPr lang="en-US" sz="2400" dirty="0" smtClean="0">
                <a:latin typeface="Times New Roman" panose="02020603050405020304" pitchFamily="18" charset="0"/>
                <a:cs typeface="Times New Roman" pitchFamily="18" charset="0"/>
              </a:rPr>
              <a:t>biometrics.</a:t>
            </a:r>
            <a:endParaRPr lang="en-US" sz="2400" dirty="0">
              <a:latin typeface="Times New Roman" panose="02020603050405020304" pitchFamily="18" charset="0"/>
              <a:cs typeface="Times New Roman" pitchFamily="18" charset="0"/>
            </a:endParaRPr>
          </a:p>
          <a:p>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a:bodyPr>
          <a:lstStyle/>
          <a:p>
            <a:pPr algn="just">
              <a:lnSpc>
                <a:spcPct val="150000"/>
              </a:lnSpc>
            </a:pPr>
            <a:r>
              <a:rPr lang="en-US" sz="2000" dirty="0">
                <a:latin typeface="Times New Roman" pitchFamily="18" charset="0"/>
                <a:cs typeface="Times New Roman" pitchFamily="18" charset="0"/>
              </a:rPr>
              <a:t>In this study, we used empirical mode decomposition (EMD) to isolate the region of interest from the raw ECG signal and remove artefacts. After that, meaningful and representative features from the time, frequency, and statistical domains are extracted. SVM-based classifiers performed best when a variety of classification techniques were used to assess the five features that were chosen. The remainder of the piece is </a:t>
            </a:r>
            <a:r>
              <a:rPr lang="en-US" sz="2000" dirty="0" err="1">
                <a:latin typeface="Times New Roman" pitchFamily="18" charset="0"/>
                <a:cs typeface="Times New Roman" pitchFamily="18" charset="0"/>
              </a:rPr>
              <a:t>organised</a:t>
            </a:r>
            <a:r>
              <a:rPr lang="en-US" sz="2000" dirty="0">
                <a:latin typeface="Times New Roman" pitchFamily="18" charset="0"/>
                <a:cs typeface="Times New Roman" pitchFamily="18" charset="0"/>
              </a:rPr>
              <a:t> as follows. A block diagram shows the proposed ECG-based biometric classification system in detail. Through EMD, data collected from ECG electrodes is preprocessed. Intrinsic mode functions are the sub-components of the input signal that are broken down by EMD (IMFs). From the ECG signal, which carries discriminative information about each person/subject, the region of interest is retrieved. By deleting certain signal components from the resulting preprocessed signal, redundant information and noise are removed.</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Proposed method:</a:t>
            </a:r>
            <a:endParaRPr lang="en-IN" sz="2400" dirty="0"/>
          </a:p>
        </p:txBody>
      </p:sp>
      <p:sp>
        <p:nvSpPr>
          <p:cNvPr id="4" name="Rectangle 3"/>
          <p:cNvSpPr/>
          <p:nvPr/>
        </p:nvSpPr>
        <p:spPr>
          <a:xfrm>
            <a:off x="3355477" y="5519911"/>
            <a:ext cx="5830726" cy="400110"/>
          </a:xfrm>
          <a:prstGeom prst="rect">
            <a:avLst/>
          </a:prstGeom>
        </p:spPr>
        <p:txBody>
          <a:bodyPr wrap="square">
            <a:spAutoFit/>
          </a:bodyPr>
          <a:lstStyle/>
          <a:p>
            <a:pPr algn="ctr"/>
            <a:r>
              <a:rPr lang="en-US" sz="2000" b="1" dirty="0" smtClean="0">
                <a:latin typeface="Times New Roman" panose="02020603050405020304" pitchFamily="18" charset="0"/>
                <a:cs typeface="Times New Roman" panose="02020603050405020304" pitchFamily="18" charset="0"/>
              </a:rPr>
              <a:t>FIGURE: </a:t>
            </a:r>
            <a:r>
              <a:rPr lang="en-US" sz="2000" b="1" dirty="0">
                <a:latin typeface="Times New Roman" panose="02020603050405020304" pitchFamily="18" charset="0"/>
                <a:cs typeface="Times New Roman" panose="02020603050405020304" pitchFamily="18" charset="0"/>
              </a:rPr>
              <a:t>Block </a:t>
            </a:r>
            <a:r>
              <a:rPr lang="en-US" sz="2000" b="1" dirty="0" smtClean="0">
                <a:latin typeface="Times New Roman" panose="02020603050405020304" pitchFamily="18" charset="0"/>
                <a:cs typeface="Times New Roman" panose="02020603050405020304" pitchFamily="18" charset="0"/>
              </a:rPr>
              <a:t>Diagram </a:t>
            </a:r>
            <a:r>
              <a:rPr lang="en-US" sz="2000" b="1" dirty="0">
                <a:latin typeface="Times New Roman" panose="02020603050405020304" pitchFamily="18" charset="0"/>
                <a:cs typeface="Times New Roman" panose="02020603050405020304" pitchFamily="18" charset="0"/>
              </a:rPr>
              <a:t>of </a:t>
            </a:r>
            <a:r>
              <a:rPr lang="en-US" sz="2000" b="1" dirty="0" smtClean="0">
                <a:latin typeface="Times New Roman" panose="02020603050405020304" pitchFamily="18" charset="0"/>
                <a:cs typeface="Times New Roman" panose="02020603050405020304" pitchFamily="18" charset="0"/>
              </a:rPr>
              <a:t>The Proposed </a:t>
            </a:r>
            <a:r>
              <a:rPr lang="en-US" sz="2000" b="1" dirty="0">
                <a:latin typeface="Times New Roman" panose="02020603050405020304" pitchFamily="18" charset="0"/>
                <a:cs typeface="Times New Roman" panose="02020603050405020304" pitchFamily="18" charset="0"/>
              </a:rPr>
              <a:t>M</a:t>
            </a:r>
            <a:r>
              <a:rPr lang="en-US" sz="2000" b="1" dirty="0" smtClean="0">
                <a:latin typeface="Times New Roman" panose="02020603050405020304" pitchFamily="18" charset="0"/>
                <a:cs typeface="Times New Roman" panose="02020603050405020304" pitchFamily="18" charset="0"/>
              </a:rPr>
              <a:t>ethod</a:t>
            </a:r>
            <a:endParaRPr lang="en-US" sz="2000" b="1" dirty="0">
              <a:latin typeface="Times New Roman" panose="02020603050405020304" pitchFamily="18" charset="0"/>
              <a:cs typeface="Times New Roman" panose="02020603050405020304" pitchFamily="18" charset="0"/>
            </a:endParaRPr>
          </a:p>
        </p:txBody>
      </p:sp>
      <p:pic>
        <p:nvPicPr>
          <p:cNvPr id="11" name="Picture 10"/>
          <p:cNvPicPr/>
          <p:nvPr/>
        </p:nvPicPr>
        <p:blipFill>
          <a:blip r:embed="rId2"/>
          <a:stretch>
            <a:fillRect/>
          </a:stretch>
        </p:blipFill>
        <p:spPr>
          <a:xfrm>
            <a:off x="1828799" y="1420837"/>
            <a:ext cx="9101797" cy="3502402"/>
          </a:xfrm>
          <a:prstGeom prst="rect">
            <a:avLst/>
          </a:prstGeom>
        </p:spPr>
      </p:pic>
    </p:spTree>
    <p:extLst>
      <p:ext uri="{BB962C8B-B14F-4D97-AF65-F5344CB8AC3E}">
        <p14:creationId xmlns:p14="http://schemas.microsoft.com/office/powerpoint/2010/main" val="2711592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1440873" y="2107710"/>
            <a:ext cx="10227212" cy="3970318"/>
          </a:xfrm>
          <a:prstGeom prst="rect">
            <a:avLst/>
          </a:prstGeom>
          <a:noFill/>
        </p:spPr>
        <p:txBody>
          <a:bodyPr wrap="square" rtlCol="0">
            <a:spAutoFit/>
          </a:bodyPr>
          <a:lstStyle/>
          <a:p>
            <a:pPr>
              <a:lnSpc>
                <a:spcPct val="150000"/>
              </a:lnSpc>
            </a:pPr>
            <a:r>
              <a:rPr lang="en-US" sz="2400" dirty="0" smtClean="0">
                <a:solidFill>
                  <a:schemeClr val="tx1">
                    <a:lumMod val="75000"/>
                    <a:lumOff val="25000"/>
                  </a:schemeClr>
                </a:solidFill>
                <a:latin typeface="Times New Roman" pitchFamily="18" charset="0"/>
                <a:cs typeface="Times New Roman" pitchFamily="18" charset="0"/>
              </a:rPr>
              <a:t>• Vector </a:t>
            </a:r>
            <a:r>
              <a:rPr lang="en-US" sz="2400" dirty="0">
                <a:solidFill>
                  <a:schemeClr val="tx1">
                    <a:lumMod val="75000"/>
                    <a:lumOff val="25000"/>
                  </a:schemeClr>
                </a:solidFill>
                <a:latin typeface="Times New Roman" pitchFamily="18" charset="0"/>
                <a:cs typeface="Times New Roman" pitchFamily="18" charset="0"/>
              </a:rPr>
              <a:t>Machines (SVM) is widely applied as a best choice classifier for biomedical signal analysis applications.</a:t>
            </a:r>
          </a:p>
          <a:p>
            <a:pPr>
              <a:lnSpc>
                <a:spcPct val="150000"/>
              </a:lnSpc>
            </a:pPr>
            <a:r>
              <a:rPr lang="en-US" sz="2400" dirty="0" smtClean="0">
                <a:solidFill>
                  <a:schemeClr val="tx1">
                    <a:lumMod val="75000"/>
                    <a:lumOff val="25000"/>
                  </a:schemeClr>
                </a:solidFill>
                <a:latin typeface="Times New Roman" pitchFamily="18" charset="0"/>
                <a:cs typeface="Times New Roman" pitchFamily="18" charset="0"/>
              </a:rPr>
              <a:t>• Empirical </a:t>
            </a:r>
            <a:r>
              <a:rPr lang="en-US" sz="2400" dirty="0">
                <a:solidFill>
                  <a:schemeClr val="tx1">
                    <a:lumMod val="75000"/>
                    <a:lumOff val="25000"/>
                  </a:schemeClr>
                </a:solidFill>
                <a:latin typeface="Times New Roman" pitchFamily="18" charset="0"/>
                <a:cs typeface="Times New Roman" pitchFamily="18" charset="0"/>
              </a:rPr>
              <a:t>mode decomposition (EMD) is a recent and adaptive method that expands a signal into a compression of Intrinsic Mode Functions (IMFs</a:t>
            </a:r>
            <a:r>
              <a:rPr lang="en-US" sz="2400" dirty="0" smtClean="0">
                <a:solidFill>
                  <a:schemeClr val="tx1">
                    <a:lumMod val="75000"/>
                    <a:lumOff val="25000"/>
                  </a:schemeClr>
                </a:solidFill>
                <a:latin typeface="Times New Roman" pitchFamily="18" charset="0"/>
                <a:cs typeface="Times New Roman" pitchFamily="18" charset="0"/>
              </a:rPr>
              <a:t>).</a:t>
            </a:r>
            <a:endParaRPr lang="en-US" sz="2400" dirty="0">
              <a:solidFill>
                <a:schemeClr val="tx1">
                  <a:lumMod val="75000"/>
                  <a:lumOff val="25000"/>
                </a:schemeClr>
              </a:solidFill>
              <a:latin typeface="Times New Roman" pitchFamily="18" charset="0"/>
              <a:cs typeface="Times New Roman" pitchFamily="18" charset="0"/>
            </a:endParaRPr>
          </a:p>
          <a:p>
            <a:pPr>
              <a:lnSpc>
                <a:spcPct val="150000"/>
              </a:lnSpc>
            </a:pPr>
            <a:r>
              <a:rPr lang="en-US" sz="2400" dirty="0" smtClean="0">
                <a:solidFill>
                  <a:schemeClr val="tx1">
                    <a:lumMod val="75000"/>
                    <a:lumOff val="25000"/>
                  </a:schemeClr>
                </a:solidFill>
                <a:latin typeface="Times New Roman" pitchFamily="18" charset="0"/>
                <a:cs typeface="Times New Roman" pitchFamily="18" charset="0"/>
              </a:rPr>
              <a:t>• Bandwidth </a:t>
            </a:r>
            <a:r>
              <a:rPr lang="en-US" sz="2400" dirty="0">
                <a:solidFill>
                  <a:schemeClr val="tx1">
                    <a:lumMod val="75000"/>
                    <a:lumOff val="25000"/>
                  </a:schemeClr>
                </a:solidFill>
                <a:latin typeface="Times New Roman" pitchFamily="18" charset="0"/>
                <a:cs typeface="Times New Roman" pitchFamily="18" charset="0"/>
              </a:rPr>
              <a:t>containing of the total integrated power of the transmitted spectrum, centered on the assigned channel frequency.</a:t>
            </a:r>
          </a:p>
          <a:p>
            <a:pPr>
              <a:lnSpc>
                <a:spcPct val="150000"/>
              </a:lnSpc>
            </a:pPr>
            <a:endParaRPr lang="en-IN" sz="24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1871003" y="1745673"/>
            <a:ext cx="9633609" cy="4165549"/>
          </a:xfrm>
        </p:spPr>
        <p:txBody>
          <a:bodyPr>
            <a:normAutofit/>
          </a:bodyPr>
          <a:lstStyle/>
          <a:p>
            <a:pPr marL="0" defTabSz="914400">
              <a:lnSpc>
                <a:spcPct val="150000"/>
              </a:lnSpc>
            </a:pPr>
            <a:r>
              <a:rPr lang="en-US" sz="2400" dirty="0">
                <a:latin typeface="Times New Roman" pitchFamily="18" charset="0"/>
                <a:cs typeface="Times New Roman" pitchFamily="18" charset="0"/>
              </a:rPr>
              <a:t>1. Applied in DSP applications.</a:t>
            </a:r>
          </a:p>
          <a:p>
            <a:pPr marL="0" defTabSz="914400">
              <a:lnSpc>
                <a:spcPct val="150000"/>
              </a:lnSpc>
            </a:pPr>
            <a:r>
              <a:rPr lang="en-US" sz="2400" dirty="0">
                <a:latin typeface="Times New Roman" pitchFamily="18" charset="0"/>
                <a:cs typeface="Times New Roman" pitchFamily="18" charset="0"/>
              </a:rPr>
              <a:t>2. ECG Peak Detection.</a:t>
            </a:r>
          </a:p>
          <a:p>
            <a:pPr marL="0" defTabSz="914400">
              <a:lnSpc>
                <a:spcPct val="150000"/>
              </a:lnSpc>
            </a:pPr>
            <a:r>
              <a:rPr lang="en-US" sz="2400" dirty="0">
                <a:latin typeface="Times New Roman" pitchFamily="18" charset="0"/>
                <a:cs typeface="Times New Roman" pitchFamily="18" charset="0"/>
              </a:rPr>
              <a:t>3. Bio-Medical Signal Processing.</a:t>
            </a:r>
          </a:p>
          <a:p>
            <a:pPr marL="0" defTabSz="914400">
              <a:lnSpc>
                <a:spcPct val="150000"/>
              </a:lnSpc>
            </a:pPr>
            <a:r>
              <a:rPr lang="en-US" sz="2400" dirty="0">
                <a:latin typeface="Times New Roman" pitchFamily="18" charset="0"/>
                <a:cs typeface="Times New Roman" pitchFamily="18" charset="0"/>
              </a:rPr>
              <a:t>4. Image Processing</a:t>
            </a:r>
            <a:r>
              <a:rPr lang="en-US" sz="2400" dirty="0" smtClean="0">
                <a:latin typeface="Times New Roman" pitchFamily="18" charset="0"/>
                <a:cs typeface="Times New Roman" pitchFamily="18" charset="0"/>
              </a:rPr>
              <a:t>.</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9795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Results:</a:t>
            </a:r>
            <a:br>
              <a:rPr lang="en-IN" b="1" dirty="0" smtClean="0"/>
            </a:br>
            <a:endParaRPr lang="en-IN" dirty="0"/>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89213" y="2405261"/>
            <a:ext cx="4313237" cy="3234927"/>
          </a:xfrm>
        </p:spPr>
      </p:pic>
      <p:pic>
        <p:nvPicPr>
          <p:cNvPr id="11" name="Content Placeholder 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397324"/>
            <a:ext cx="4313238" cy="3234928"/>
          </a:xfrm>
        </p:spPr>
      </p:pic>
    </p:spTree>
    <p:extLst>
      <p:ext uri="{BB962C8B-B14F-4D97-AF65-F5344CB8AC3E}">
        <p14:creationId xmlns:p14="http://schemas.microsoft.com/office/powerpoint/2010/main" val="1125407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Objective</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a:t>
            </a:r>
            <a:r>
              <a:rPr lang="en-US" sz="2000" dirty="0" smtClean="0">
                <a:latin typeface="Times New Roman" panose="02020603050405020304" pitchFamily="18" charset="0"/>
                <a:cs typeface="Times New Roman" panose="02020603050405020304" pitchFamily="18" charset="0"/>
              </a:rPr>
              <a:t>review</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Results </a:t>
            </a:r>
          </a:p>
          <a:p>
            <a:r>
              <a:rPr lang="en-US" sz="2000" dirty="0" smtClean="0">
                <a:latin typeface="Times New Roman" panose="02020603050405020304" pitchFamily="18" charset="0"/>
                <a:cs typeface="Times New Roman" panose="02020603050405020304" pitchFamily="18" charset="0"/>
              </a:rPr>
              <a:t>Conclusion</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Results:</a:t>
            </a:r>
            <a:br>
              <a:rPr lang="en-IN" b="1" dirty="0" smtClean="0"/>
            </a:br>
            <a:endParaRPr lang="en-IN"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89213" y="2405261"/>
            <a:ext cx="4313237" cy="3234927"/>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397324"/>
            <a:ext cx="4313238" cy="3242864"/>
          </a:xfrm>
        </p:spPr>
      </p:pic>
    </p:spTree>
    <p:extLst>
      <p:ext uri="{BB962C8B-B14F-4D97-AF65-F5344CB8AC3E}">
        <p14:creationId xmlns:p14="http://schemas.microsoft.com/office/powerpoint/2010/main" val="353928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r>
              <a:rPr lang="en-IN" b="1" dirty="0" smtClean="0"/>
              <a:t>:</a:t>
            </a:r>
            <a:endParaRPr lang="en-IN" dirty="0"/>
          </a:p>
        </p:txBody>
      </p:sp>
      <p:sp>
        <p:nvSpPr>
          <p:cNvPr id="3" name="Content Placeholder 2"/>
          <p:cNvSpPr>
            <a:spLocks noGrp="1"/>
          </p:cNvSpPr>
          <p:nvPr>
            <p:ph idx="1"/>
          </p:nvPr>
        </p:nvSpPr>
        <p:spPr>
          <a:xfrm>
            <a:off x="1871003" y="1745673"/>
            <a:ext cx="9945859" cy="4584789"/>
          </a:xfrm>
        </p:spPr>
        <p:txBody>
          <a:bodyPr>
            <a:noAutofit/>
          </a:bodyPr>
          <a:lstStyle/>
          <a:p>
            <a:r>
              <a:rPr lang="en-US" sz="2000" dirty="0">
                <a:latin typeface="Times New Roman" panose="02020603050405020304" pitchFamily="18" charset="0"/>
                <a:cs typeface="Times New Roman" panose="02020603050405020304" pitchFamily="18" charset="0"/>
              </a:rPr>
              <a:t>This paper suggests a biometric authentication mechanism that uses ECG data. For signal </a:t>
            </a:r>
            <a:r>
              <a:rPr lang="en-US" sz="2000" dirty="0" err="1">
                <a:latin typeface="Times New Roman" panose="02020603050405020304" pitchFamily="18" charset="0"/>
                <a:cs typeface="Times New Roman" panose="02020603050405020304" pitchFamily="18" charset="0"/>
              </a:rPr>
              <a:t>denoising</a:t>
            </a:r>
            <a:r>
              <a:rPr lang="en-US" sz="2000" dirty="0">
                <a:latin typeface="Times New Roman" panose="02020603050405020304" pitchFamily="18" charset="0"/>
                <a:cs typeface="Times New Roman" panose="02020603050405020304" pitchFamily="18" charset="0"/>
              </a:rPr>
              <a:t> and region of interest extraction, the proposed method used </a:t>
            </a:r>
            <a:r>
              <a:rPr lang="en-US" sz="2000" dirty="0" smtClean="0">
                <a:latin typeface="Times New Roman" panose="02020603050405020304" pitchFamily="18" charset="0"/>
                <a:cs typeface="Times New Roman" panose="02020603050405020304" pitchFamily="18" charset="0"/>
              </a:rPr>
              <a:t>EMD. To </a:t>
            </a:r>
            <a:r>
              <a:rPr lang="en-US" sz="2000" dirty="0">
                <a:latin typeface="Times New Roman" panose="02020603050405020304" pitchFamily="18" charset="0"/>
                <a:cs typeface="Times New Roman" panose="02020603050405020304" pitchFamily="18" charset="0"/>
              </a:rPr>
              <a:t>discriminate between distinct data classes, a combination of time, frequency, and statistical domain variables were retrieved</a:t>
            </a:r>
            <a:r>
              <a:rPr lang="en-US" sz="2000" dirty="0" smtClean="0">
                <a:latin typeface="Times New Roman" panose="02020603050405020304" pitchFamily="18" charset="0"/>
                <a:cs typeface="Times New Roman" panose="02020603050405020304" pitchFamily="18" charset="0"/>
              </a:rPr>
              <a:t>. Eight </a:t>
            </a:r>
            <a:r>
              <a:rPr lang="en-US" sz="2000" dirty="0">
                <a:latin typeface="Times New Roman" panose="02020603050405020304" pitchFamily="18" charset="0"/>
                <a:cs typeface="Times New Roman" panose="02020603050405020304" pitchFamily="18" charset="0"/>
              </a:rPr>
              <a:t>different categorization techniques were used to assess a subset of features. SVM-C used a 10-fold cross validation approach to get the greatest classification accuracy of 98.72%. This study's data set was gathered from 14 distinct human participants</a:t>
            </a:r>
            <a:r>
              <a:rPr lang="en-US" sz="2000" dirty="0" smtClean="0">
                <a:latin typeface="Times New Roman" panose="02020603050405020304" pitchFamily="18" charset="0"/>
                <a:cs typeface="Times New Roman" panose="02020603050405020304" pitchFamily="18" charset="0"/>
              </a:rPr>
              <a:t>. Experimental </a:t>
            </a:r>
            <a:r>
              <a:rPr lang="en-US" sz="2000" dirty="0">
                <a:latin typeface="Times New Roman" panose="02020603050405020304" pitchFamily="18" charset="0"/>
                <a:cs typeface="Times New Roman" panose="02020603050405020304" pitchFamily="18" charset="0"/>
              </a:rPr>
              <a:t>analysis demonstrates that the suggested strategy is more computationally efficient and computationally accurate when compared to other studies. In order to develop a more trustworthy solution for authentication, we intend to increase the dataset's size by gathering ECG signals from more participants in the future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Based on the suggested methodology, we also want to create embedded systems for real-time biometric applications. such </a:t>
            </a:r>
            <a:r>
              <a:rPr lang="en-US" sz="2000" dirty="0" smtClean="0">
                <a:latin typeface="Times New Roman" panose="02020603050405020304" pitchFamily="18" charset="0"/>
                <a:cs typeface="Times New Roman" panose="02020603050405020304" pitchFamily="18" charset="0"/>
              </a:rPr>
              <a:t>ingrained Systems </a:t>
            </a:r>
            <a:r>
              <a:rPr lang="en-US" sz="2000" dirty="0">
                <a:latin typeface="Times New Roman" panose="02020603050405020304" pitchFamily="18" charset="0"/>
                <a:cs typeface="Times New Roman" panose="02020603050405020304" pitchFamily="18" charset="0"/>
              </a:rPr>
              <a:t>can be employed in a variety of industries, such as banking and </a:t>
            </a:r>
            <a:r>
              <a:rPr lang="en-US" sz="2000" dirty="0" err="1">
                <a:latin typeface="Times New Roman" panose="02020603050405020304" pitchFamily="18" charset="0"/>
                <a:cs typeface="Times New Roman" panose="02020603050405020304" pitchFamily="18" charset="0"/>
              </a:rPr>
              <a:t>eHealthcare</a:t>
            </a:r>
            <a:r>
              <a:rPr lang="en-US" sz="2000" dirty="0">
                <a:latin typeface="Times New Roman" panose="02020603050405020304" pitchFamily="18" charset="0"/>
                <a:cs typeface="Times New Roman" panose="02020603050405020304" pitchFamily="18" charset="0"/>
              </a:rPr>
              <a:t>, to prevent the intrusion of medical information.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827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932974" y="937656"/>
            <a:ext cx="11130219" cy="5920343"/>
          </a:xfrm>
        </p:spPr>
        <p:txBody>
          <a:bodyPr>
            <a:noAutofit/>
          </a:bodyPr>
          <a:lstStyle/>
          <a:p>
            <a:pPr algn="just">
              <a:lnSpc>
                <a:spcPct val="150000"/>
              </a:lnSpc>
            </a:pPr>
            <a:r>
              <a:rPr lang="en-US" dirty="0">
                <a:latin typeface="Times New Roman" pitchFamily="18" charset="0"/>
                <a:cs typeface="Times New Roman" pitchFamily="18" charset="0"/>
              </a:rPr>
              <a:t>P. Huang, L. </a:t>
            </a:r>
            <a:r>
              <a:rPr lang="en-US" dirty="0" err="1">
                <a:latin typeface="Times New Roman" pitchFamily="18" charset="0"/>
                <a:cs typeface="Times New Roman" pitchFamily="18" charset="0"/>
              </a:rPr>
              <a:t>Guo</a:t>
            </a:r>
            <a:r>
              <a:rPr lang="en-US" dirty="0">
                <a:latin typeface="Times New Roman" pitchFamily="18" charset="0"/>
                <a:cs typeface="Times New Roman" pitchFamily="18" charset="0"/>
              </a:rPr>
              <a:t>, M. Li, and Y. Fang, "Practical </a:t>
            </a:r>
            <a:r>
              <a:rPr lang="en-US" dirty="0" smtClean="0">
                <a:latin typeface="Times New Roman" pitchFamily="18" charset="0"/>
                <a:cs typeface="Times New Roman" pitchFamily="18" charset="0"/>
              </a:rPr>
              <a:t>Privacy preserving </a:t>
            </a:r>
            <a:r>
              <a:rPr lang="en-US" dirty="0">
                <a:latin typeface="Times New Roman" pitchFamily="18" charset="0"/>
                <a:cs typeface="Times New Roman" pitchFamily="18" charset="0"/>
              </a:rPr>
              <a:t>ECG-based Authentication for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-based Healthcare," </a:t>
            </a:r>
            <a:r>
              <a:rPr lang="en-US" dirty="0" smtClean="0">
                <a:latin typeface="Times New Roman" pitchFamily="18" charset="0"/>
                <a:cs typeface="Times New Roman" pitchFamily="18" charset="0"/>
              </a:rPr>
              <a:t>IEEE </a:t>
            </a:r>
            <a:r>
              <a:rPr lang="en-US" dirty="0">
                <a:latin typeface="Times New Roman" pitchFamily="18" charset="0"/>
                <a:cs typeface="Times New Roman" pitchFamily="18" charset="0"/>
              </a:rPr>
              <a:t>Internet of Things Journal, 2019. </a:t>
            </a:r>
          </a:p>
          <a:p>
            <a:pPr algn="just">
              <a:lnSpc>
                <a:spcPct val="150000"/>
              </a:lnSpc>
            </a:pPr>
            <a:r>
              <a:rPr lang="en-US" dirty="0">
                <a:latin typeface="Times New Roman" pitchFamily="18" charset="0"/>
                <a:cs typeface="Times New Roman" pitchFamily="18" charset="0"/>
              </a:rPr>
              <a:t>[2] S. S. </a:t>
            </a:r>
            <a:r>
              <a:rPr lang="en-US" dirty="0" err="1">
                <a:latin typeface="Times New Roman" pitchFamily="18" charset="0"/>
                <a:cs typeface="Times New Roman" pitchFamily="18" charset="0"/>
              </a:rPr>
              <a:t>Abdeldayem</a:t>
            </a:r>
            <a:r>
              <a:rPr lang="en-US" dirty="0">
                <a:latin typeface="Times New Roman" pitchFamily="18" charset="0"/>
                <a:cs typeface="Times New Roman" pitchFamily="18" charset="0"/>
              </a:rPr>
              <a:t> and T. </a:t>
            </a:r>
            <a:r>
              <a:rPr lang="en-US" dirty="0" err="1">
                <a:latin typeface="Times New Roman" pitchFamily="18" charset="0"/>
                <a:cs typeface="Times New Roman" pitchFamily="18" charset="0"/>
              </a:rPr>
              <a:t>Bourlai</a:t>
            </a:r>
            <a:r>
              <a:rPr lang="en-US" dirty="0">
                <a:latin typeface="Times New Roman" pitchFamily="18" charset="0"/>
                <a:cs typeface="Times New Roman" pitchFamily="18" charset="0"/>
              </a:rPr>
              <a:t>, "ECG-based Human </a:t>
            </a:r>
            <a:r>
              <a:rPr lang="en-US" dirty="0" smtClean="0">
                <a:latin typeface="Times New Roman" pitchFamily="18" charset="0"/>
                <a:cs typeface="Times New Roman" pitchFamily="18" charset="0"/>
              </a:rPr>
              <a:t>Authentication </a:t>
            </a:r>
            <a:r>
              <a:rPr lang="en-US" dirty="0">
                <a:latin typeface="Times New Roman" pitchFamily="18" charset="0"/>
                <a:cs typeface="Times New Roman" pitchFamily="18" charset="0"/>
              </a:rPr>
              <a:t>using High-level </a:t>
            </a:r>
            <a:r>
              <a:rPr lang="en-US" dirty="0" err="1">
                <a:latin typeface="Times New Roman" pitchFamily="18" charset="0"/>
                <a:cs typeface="Times New Roman" pitchFamily="18" charset="0"/>
              </a:rPr>
              <a:t>Spectro</a:t>
            </a:r>
            <a:r>
              <a:rPr lang="en-US" dirty="0">
                <a:latin typeface="Times New Roman" pitchFamily="18" charset="0"/>
                <a:cs typeface="Times New Roman" pitchFamily="18" charset="0"/>
              </a:rPr>
              <a:t>-temporal Signal </a:t>
            </a:r>
            <a:r>
              <a:rPr lang="en-US" dirty="0" smtClean="0">
                <a:latin typeface="Times New Roman" pitchFamily="18" charset="0"/>
                <a:cs typeface="Times New Roman" pitchFamily="18" charset="0"/>
              </a:rPr>
              <a:t>Features</a:t>
            </a:r>
            <a:r>
              <a:rPr lang="en-US" dirty="0">
                <a:latin typeface="Times New Roman" pitchFamily="18" charset="0"/>
                <a:cs typeface="Times New Roman" pitchFamily="18" charset="0"/>
              </a:rPr>
              <a:t>," in 2018 IEEE International Conference on Big Data </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Big Data), 2018, pp. 4984-4993: IEEE. </a:t>
            </a:r>
          </a:p>
          <a:p>
            <a:pPr algn="just">
              <a:lnSpc>
                <a:spcPct val="150000"/>
              </a:lnSpc>
            </a:pPr>
            <a:r>
              <a:rPr lang="en-US" dirty="0">
                <a:latin typeface="Times New Roman" pitchFamily="18" charset="0"/>
                <a:cs typeface="Times New Roman" pitchFamily="18" charset="0"/>
              </a:rPr>
              <a:t>[3] T. S. J. P. </a:t>
            </a:r>
            <a:r>
              <a:rPr lang="en-US" dirty="0" err="1">
                <a:latin typeface="Times New Roman" pitchFamily="18" charset="0"/>
                <a:cs typeface="Times New Roman" pitchFamily="18" charset="0"/>
              </a:rPr>
              <a:t>Lugovaya</a:t>
            </a:r>
            <a:r>
              <a:rPr lang="en-US" dirty="0">
                <a:latin typeface="Times New Roman" pitchFamily="18" charset="0"/>
                <a:cs typeface="Times New Roman" pitchFamily="18" charset="0"/>
              </a:rPr>
              <a:t>, "Biometric human identification based on </a:t>
            </a:r>
            <a:r>
              <a:rPr lang="en-US" dirty="0" smtClean="0">
                <a:latin typeface="Times New Roman" pitchFamily="18" charset="0"/>
                <a:cs typeface="Times New Roman" pitchFamily="18" charset="0"/>
              </a:rPr>
              <a:t>ECG</a:t>
            </a:r>
            <a:r>
              <a:rPr lang="en-US" dirty="0">
                <a:latin typeface="Times New Roman" pitchFamily="18" charset="0"/>
                <a:cs typeface="Times New Roman" pitchFamily="18" charset="0"/>
              </a:rPr>
              <a:t>," 2005. </a:t>
            </a:r>
          </a:p>
          <a:p>
            <a:pPr algn="just">
              <a:lnSpc>
                <a:spcPct val="150000"/>
              </a:lnSpc>
            </a:pPr>
            <a:r>
              <a:rPr lang="en-US" dirty="0">
                <a:latin typeface="Times New Roman" pitchFamily="18" charset="0"/>
                <a:cs typeface="Times New Roman" pitchFamily="18" charset="0"/>
              </a:rPr>
              <a:t>[4] J. S. Arteaga-</a:t>
            </a:r>
            <a:r>
              <a:rPr lang="en-US" dirty="0" err="1">
                <a:latin typeface="Times New Roman" pitchFamily="18" charset="0"/>
                <a:cs typeface="Times New Roman" pitchFamily="18" charset="0"/>
              </a:rPr>
              <a:t>Falconi</a:t>
            </a:r>
            <a:r>
              <a:rPr lang="en-US" dirty="0">
                <a:latin typeface="Times New Roman" pitchFamily="18" charset="0"/>
                <a:cs typeface="Times New Roman" pitchFamily="18" charset="0"/>
              </a:rPr>
              <a:t>, H. Al Osman, A. J. I. T. o. I. El </a:t>
            </a:r>
            <a:r>
              <a:rPr lang="en-US" dirty="0" err="1">
                <a:latin typeface="Times New Roman" pitchFamily="18" charset="0"/>
                <a:cs typeface="Times New Roman" pitchFamily="18" charset="0"/>
              </a:rPr>
              <a:t>Saddik</a:t>
            </a:r>
            <a:r>
              <a:rPr lang="en-US" dirty="0">
                <a:latin typeface="Times New Roman" pitchFamily="18" charset="0"/>
                <a:cs typeface="Times New Roman" pitchFamily="18" charset="0"/>
              </a:rPr>
              <a:t>, and </a:t>
            </a:r>
            <a:r>
              <a:rPr lang="en-US" dirty="0" smtClean="0">
                <a:latin typeface="Times New Roman" pitchFamily="18" charset="0"/>
                <a:cs typeface="Times New Roman" pitchFamily="18" charset="0"/>
              </a:rPr>
              <a:t>Measurement</a:t>
            </a:r>
            <a:r>
              <a:rPr lang="en-US" dirty="0">
                <a:latin typeface="Times New Roman" pitchFamily="18" charset="0"/>
                <a:cs typeface="Times New Roman" pitchFamily="18" charset="0"/>
              </a:rPr>
              <a:t>, "ECG authentication for mobile devices," vol. 65, </a:t>
            </a:r>
            <a:r>
              <a:rPr lang="en-US" dirty="0" smtClean="0">
                <a:latin typeface="Times New Roman" pitchFamily="18" charset="0"/>
                <a:cs typeface="Times New Roman" pitchFamily="18" charset="0"/>
              </a:rPr>
              <a:t> no</a:t>
            </a:r>
            <a:r>
              <a:rPr lang="en-US" dirty="0">
                <a:latin typeface="Times New Roman" pitchFamily="18" charset="0"/>
                <a:cs typeface="Times New Roman" pitchFamily="18" charset="0"/>
              </a:rPr>
              <a:t>. 3, pp. 591-600, 2015. </a:t>
            </a:r>
            <a:endParaRPr lang="en-US" dirty="0" smtClean="0">
              <a:latin typeface="Times New Roman" pitchFamily="18" charset="0"/>
              <a:cs typeface="Times New Roman" pitchFamily="18" charset="0"/>
            </a:endParaRPr>
          </a:p>
          <a:p>
            <a:pPr algn="just">
              <a:lnSpc>
                <a:spcPct val="150000"/>
              </a:lnSpc>
            </a:pPr>
            <a:r>
              <a:rPr lang="en-IN" dirty="0" smtClean="0">
                <a:latin typeface="Times New Roman" pitchFamily="18" charset="0"/>
                <a:cs typeface="Times New Roman" pitchFamily="18" charset="0"/>
              </a:rPr>
              <a:t>[5] Y</a:t>
            </a:r>
            <a:r>
              <a:rPr lang="en-IN" dirty="0">
                <a:latin typeface="Times New Roman" pitchFamily="18" charset="0"/>
                <a:cs typeface="Times New Roman" pitchFamily="18" charset="0"/>
              </a:rPr>
              <a:t>. N. Singh and S. K. Singh, "Evaluation of electrocardiogram for </a:t>
            </a:r>
            <a:r>
              <a:rPr lang="en-IN" dirty="0" smtClean="0">
                <a:latin typeface="Times New Roman" pitchFamily="18" charset="0"/>
                <a:cs typeface="Times New Roman" pitchFamily="18" charset="0"/>
              </a:rPr>
              <a:t> biometric </a:t>
            </a:r>
            <a:r>
              <a:rPr lang="en-IN" dirty="0">
                <a:latin typeface="Times New Roman" pitchFamily="18" charset="0"/>
                <a:cs typeface="Times New Roman" pitchFamily="18" charset="0"/>
              </a:rPr>
              <a:t>authentication," 2011. </a:t>
            </a:r>
          </a:p>
          <a:p>
            <a:pPr algn="just">
              <a:lnSpc>
                <a:spcPct val="150000"/>
              </a:lnSpc>
            </a:pPr>
            <a:r>
              <a:rPr lang="en-IN" dirty="0">
                <a:latin typeface="Times New Roman" pitchFamily="18" charset="0"/>
                <a:cs typeface="Times New Roman" pitchFamily="18" charset="0"/>
              </a:rPr>
              <a:t>[6] M. K. Bashar, Y. </a:t>
            </a:r>
            <a:r>
              <a:rPr lang="en-IN" dirty="0" err="1">
                <a:latin typeface="Times New Roman" pitchFamily="18" charset="0"/>
                <a:cs typeface="Times New Roman" pitchFamily="18" charset="0"/>
              </a:rPr>
              <a:t>Ohta</a:t>
            </a:r>
            <a:r>
              <a:rPr lang="en-IN" dirty="0">
                <a:latin typeface="Times New Roman" pitchFamily="18" charset="0"/>
                <a:cs typeface="Times New Roman" pitchFamily="18" charset="0"/>
              </a:rPr>
              <a:t>, and H. Yoshida, "ECG-based biometric </a:t>
            </a:r>
            <a:r>
              <a:rPr lang="en-IN" dirty="0" smtClean="0">
                <a:latin typeface="Times New Roman" pitchFamily="18" charset="0"/>
                <a:cs typeface="Times New Roman" pitchFamily="18" charset="0"/>
              </a:rPr>
              <a:t>authentication </a:t>
            </a:r>
            <a:r>
              <a:rPr lang="en-IN" dirty="0">
                <a:latin typeface="Times New Roman" pitchFamily="18" charset="0"/>
                <a:cs typeface="Times New Roman" pitchFamily="18" charset="0"/>
              </a:rPr>
              <a:t>using </a:t>
            </a:r>
            <a:r>
              <a:rPr lang="en-IN" dirty="0" err="1">
                <a:latin typeface="Times New Roman" pitchFamily="18" charset="0"/>
                <a:cs typeface="Times New Roman" pitchFamily="18" charset="0"/>
              </a:rPr>
              <a:t>mulscale</a:t>
            </a:r>
            <a:r>
              <a:rPr lang="en-IN" dirty="0">
                <a:latin typeface="Times New Roman" pitchFamily="18" charset="0"/>
                <a:cs typeface="Times New Roman" pitchFamily="18" charset="0"/>
              </a:rPr>
              <a:t> descriptors: ECG-based biometric </a:t>
            </a:r>
            <a:r>
              <a:rPr lang="en-IN" dirty="0" smtClean="0">
                <a:latin typeface="Times New Roman" pitchFamily="18" charset="0"/>
                <a:cs typeface="Times New Roman" pitchFamily="18" charset="0"/>
              </a:rPr>
              <a:t>authentication</a:t>
            </a:r>
            <a:r>
              <a:rPr lang="en-IN" dirty="0">
                <a:latin typeface="Times New Roman" pitchFamily="18" charset="0"/>
                <a:cs typeface="Times New Roman" pitchFamily="18" charset="0"/>
              </a:rPr>
              <a:t>," in 2015 International Conference on Intelligent </a:t>
            </a:r>
            <a:r>
              <a:rPr lang="en-IN" dirty="0" smtClean="0">
                <a:latin typeface="Times New Roman" pitchFamily="18" charset="0"/>
                <a:cs typeface="Times New Roman" pitchFamily="18" charset="0"/>
              </a:rPr>
              <a:t>Informatics </a:t>
            </a:r>
            <a:r>
              <a:rPr lang="en-IN" dirty="0">
                <a:latin typeface="Times New Roman" pitchFamily="18" charset="0"/>
                <a:cs typeface="Times New Roman" pitchFamily="18" charset="0"/>
              </a:rPr>
              <a:t>and Biomedical Sciences (ICIIBMS), 2015, pp. 1-4: </a:t>
            </a:r>
            <a:r>
              <a:rPr lang="en-IN" dirty="0" smtClean="0">
                <a:latin typeface="Times New Roman" pitchFamily="18" charset="0"/>
                <a:cs typeface="Times New Roman" pitchFamily="18" charset="0"/>
              </a:rPr>
              <a:t>IEEE</a:t>
            </a:r>
            <a:r>
              <a:rPr lang="en-IN" dirty="0">
                <a:latin typeface="Times New Roman" pitchFamily="18" charset="0"/>
                <a:cs typeface="Times New Roman" pitchFamily="18" charset="0"/>
              </a:rPr>
              <a:t>.[3] T. S. J. P. </a:t>
            </a:r>
            <a:r>
              <a:rPr lang="en-IN" dirty="0" err="1">
                <a:latin typeface="Times New Roman" pitchFamily="18" charset="0"/>
                <a:cs typeface="Times New Roman" pitchFamily="18" charset="0"/>
              </a:rPr>
              <a:t>Lugovaya</a:t>
            </a:r>
            <a:r>
              <a:rPr lang="en-IN" dirty="0">
                <a:latin typeface="Times New Roman" pitchFamily="18" charset="0"/>
                <a:cs typeface="Times New Roman" pitchFamily="18" charset="0"/>
              </a:rPr>
              <a:t>, "Biometric human identification based on </a:t>
            </a:r>
            <a:r>
              <a:rPr lang="en-IN" dirty="0" smtClean="0">
                <a:latin typeface="Times New Roman" pitchFamily="18" charset="0"/>
                <a:cs typeface="Times New Roman" pitchFamily="18" charset="0"/>
              </a:rPr>
              <a:t>ECG</a:t>
            </a:r>
            <a:r>
              <a:rPr lang="en-IN" dirty="0">
                <a:latin typeface="Times New Roman" pitchFamily="18" charset="0"/>
                <a:cs typeface="Times New Roman" pitchFamily="18" charset="0"/>
              </a:rPr>
              <a:t>," 2005. </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405719"/>
            <a:ext cx="11315049" cy="5240741"/>
          </a:xfrm>
        </p:spPr>
        <p:txBody>
          <a:bodyPr>
            <a:normAutofit fontScale="25000" lnSpcReduction="20000"/>
          </a:bodyPr>
          <a:lstStyle/>
          <a:p>
            <a:pPr algn="just">
              <a:lnSpc>
                <a:spcPct val="150000"/>
              </a:lnSpc>
            </a:pPr>
            <a:r>
              <a:rPr lang="en-US" sz="8000" dirty="0">
                <a:latin typeface="Times New Roman" panose="02020603050405020304" pitchFamily="18" charset="0"/>
                <a:cs typeface="Times New Roman" panose="02020603050405020304" pitchFamily="18" charset="0"/>
              </a:rPr>
              <a:t>An electric indication of heart activity known as an electrocardiogram (ECG) has highly discriminative qualities related to human recognition. Despite the recent success of ECG-based authentication, discriminant feature extraction and effective pattern classification still face several difficulties. An innovative methodology for an ECG-based biometric authentication system was put forth in this research. The suggested technique initially uses empirical mode decomposition to denoise a single lead raw ECG data (EMD). EMD is also used to extract the region of interest from ECG data that contains the most </a:t>
            </a:r>
            <a:r>
              <a:rPr lang="en-US" sz="8000" dirty="0" smtClean="0">
                <a:latin typeface="Times New Roman" panose="02020603050405020304" pitchFamily="18" charset="0"/>
                <a:cs typeface="Times New Roman" panose="02020603050405020304" pitchFamily="18" charset="0"/>
              </a:rPr>
              <a:t>recognizable </a:t>
            </a:r>
            <a:r>
              <a:rPr lang="en-US" sz="8000" dirty="0">
                <a:latin typeface="Times New Roman" panose="02020603050405020304" pitchFamily="18" charset="0"/>
                <a:cs typeface="Times New Roman" panose="02020603050405020304" pitchFamily="18" charset="0"/>
              </a:rPr>
              <a:t>distinctive information about the subject. Then, five features from the statistical, time, and frequency domains are combined to extract features. Finally, a variety of classification techniques, including Support Vector Machines (SVM), K-nearest neighbour (KNN), and Decision Trees, were used to classify a subset of the features (DT</a:t>
            </a:r>
            <a:r>
              <a:rPr lang="en-US" sz="8000" dirty="0" smtClean="0">
                <a:latin typeface="Times New Roman" panose="02020603050405020304" pitchFamily="18" charset="0"/>
                <a:cs typeface="Times New Roman" panose="02020603050405020304" pitchFamily="18" charset="0"/>
              </a:rPr>
              <a:t>).</a:t>
            </a:r>
          </a:p>
          <a:p>
            <a:pPr algn="just">
              <a:lnSpc>
                <a:spcPct val="150000"/>
              </a:lnSpc>
            </a:pPr>
            <a:r>
              <a:rPr lang="en-IN" sz="8000" b="1" dirty="0">
                <a:latin typeface="Times New Roman" pitchFamily="18" charset="0"/>
                <a:cs typeface="Times New Roman" pitchFamily="18" charset="0"/>
              </a:rPr>
              <a:t>Keywords—</a:t>
            </a:r>
            <a:r>
              <a:rPr lang="en-IN" sz="8000" dirty="0">
                <a:latin typeface="Times New Roman" pitchFamily="18" charset="0"/>
                <a:cs typeface="Times New Roman" pitchFamily="18" charset="0"/>
              </a:rPr>
              <a:t>Biomedical recognition system, Electrocardiogram, Biometric authentication, Empirical mode decomposition, Support vector machines, Feature extraction</a:t>
            </a:r>
            <a:r>
              <a:rPr lang="en-IN" sz="9600" dirty="0" smtClean="0">
                <a:latin typeface="Times New Roman" pitchFamily="18" charset="0"/>
                <a:cs typeface="Times New Roman" pitchFamily="18" charset="0"/>
              </a:rPr>
              <a:t>.</a:t>
            </a:r>
            <a:endParaRPr lang="en-IN" sz="9600" dirty="0">
              <a:latin typeface="Times New Roman" pitchFamily="18" charset="0"/>
              <a:cs typeface="Times New Roman" pitchFamily="18" charset="0"/>
            </a:endParaRPr>
          </a:p>
          <a:p>
            <a:pPr marL="0" indent="0" algn="just">
              <a:buNone/>
            </a:pPr>
            <a:endParaRPr lang="en-US" sz="96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Our main objective is to authenticate people based on their respective ECG signal </a:t>
            </a:r>
          </a:p>
          <a:p>
            <a:r>
              <a:rPr lang="en-US" sz="2000" dirty="0">
                <a:latin typeface="Times New Roman" panose="02020603050405020304" pitchFamily="18" charset="0"/>
                <a:cs typeface="Times New Roman" panose="02020603050405020304" pitchFamily="18" charset="0"/>
              </a:rPr>
              <a:t>F</a:t>
            </a:r>
            <a:r>
              <a:rPr lang="en-US" sz="2000" dirty="0" smtClean="0">
                <a:latin typeface="Times New Roman" panose="02020603050405020304" pitchFamily="18" charset="0"/>
                <a:cs typeface="Times New Roman" panose="02020603050405020304" pitchFamily="18" charset="0"/>
              </a:rPr>
              <a:t>or that, we are implementing SVM classifier for classification.</a:t>
            </a:r>
          </a:p>
        </p:txBody>
      </p:sp>
    </p:spTree>
    <p:extLst>
      <p:ext uri="{BB962C8B-B14F-4D97-AF65-F5344CB8AC3E}">
        <p14:creationId xmlns:p14="http://schemas.microsoft.com/office/powerpoint/2010/main" val="792454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fontScale="92500"/>
          </a:bodyPr>
          <a:lstStyle/>
          <a:p>
            <a:pPr algn="just">
              <a:lnSpc>
                <a:spcPct val="150000"/>
              </a:lnSpc>
            </a:pPr>
            <a:r>
              <a:rPr lang="en-US" sz="2000" dirty="0">
                <a:latin typeface="Times New Roman" pitchFamily="18" charset="0"/>
                <a:cs typeface="Times New Roman" pitchFamily="18" charset="0"/>
              </a:rPr>
              <a:t>Biometrics has emerged as a key instrument for authentication and identification in the modern world of automation and technology. A biometric system's complete reliance on the individual is one of its main advantages. In parallel with the use of fingerprints and facial recognition for this reason, medical biometrics, a new type of biometrics, are gaining popularity. Medical biometrics employ biological signals like the electrocardiogram to accomplish the same identification and authentication goals (ECG).The qualities that are specific to one person and serve as a basis for differentiating that person from the rest of the population are known as biometric features</a:t>
            </a: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ECG is the best medical signal for this purpose out of all of them since each individual's ECG is unique, and this individuality may be taken advantage of by examining various ECG </a:t>
            </a:r>
            <a:r>
              <a:rPr lang="en-US" sz="2000" dirty="0" smtClean="0">
                <a:latin typeface="Times New Roman" pitchFamily="18" charset="0"/>
                <a:cs typeface="Times New Roman" pitchFamily="18" charset="0"/>
              </a:rPr>
              <a:t>features. </a:t>
            </a:r>
            <a:r>
              <a:rPr lang="en-US" sz="2000" dirty="0">
                <a:latin typeface="Times New Roman" pitchFamily="18" charset="0"/>
                <a:cs typeface="Times New Roman" pitchFamily="18" charset="0"/>
              </a:rPr>
              <a:t>One of the biggest benefits of using an ECG biometric system is that it also ensures the person's presence and aliveness. In addition, it is very difficult to forge compared to a person's fingerprint, which can be forged, voice recording while a person is away, and iris images for iris-based recognition, but such techniques cannot be used with ECG biometrics.</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9805813"/>
              </p:ext>
            </p:extLst>
          </p:nvPr>
        </p:nvGraphicFramePr>
        <p:xfrm>
          <a:off x="745589" y="1170647"/>
          <a:ext cx="11113475" cy="5547547"/>
        </p:xfrm>
        <a:graphic>
          <a:graphicData uri="http://schemas.openxmlformats.org/drawingml/2006/table">
            <a:tbl>
              <a:tblPr firstRow="1" bandRow="1">
                <a:tableStyleId>{5940675A-B579-460E-94D1-54222C63F5DA}</a:tableStyleId>
              </a:tblPr>
              <a:tblGrid>
                <a:gridCol w="683239">
                  <a:extLst>
                    <a:ext uri="{9D8B030D-6E8A-4147-A177-3AD203B41FA5}">
                      <a16:colId xmlns="" xmlns:a16="http://schemas.microsoft.com/office/drawing/2014/main" val="20000"/>
                    </a:ext>
                  </a:extLst>
                </a:gridCol>
                <a:gridCol w="2942115">
                  <a:extLst>
                    <a:ext uri="{9D8B030D-6E8A-4147-A177-3AD203B41FA5}">
                      <a16:colId xmlns="" xmlns:a16="http://schemas.microsoft.com/office/drawing/2014/main" val="20001"/>
                    </a:ext>
                  </a:extLst>
                </a:gridCol>
                <a:gridCol w="2135275">
                  <a:extLst>
                    <a:ext uri="{9D8B030D-6E8A-4147-A177-3AD203B41FA5}">
                      <a16:colId xmlns="" xmlns:a16="http://schemas.microsoft.com/office/drawing/2014/main" val="20002"/>
                    </a:ext>
                  </a:extLst>
                </a:gridCol>
                <a:gridCol w="3623459">
                  <a:extLst>
                    <a:ext uri="{9D8B030D-6E8A-4147-A177-3AD203B41FA5}">
                      <a16:colId xmlns="" xmlns:a16="http://schemas.microsoft.com/office/drawing/2014/main" val="20003"/>
                    </a:ext>
                  </a:extLst>
                </a:gridCol>
                <a:gridCol w="1729387">
                  <a:extLst>
                    <a:ext uri="{9D8B030D-6E8A-4147-A177-3AD203B41FA5}">
                      <a16:colId xmlns="" xmlns:a16="http://schemas.microsoft.com/office/drawing/2014/main" val="20004"/>
                    </a:ext>
                  </a:extLst>
                </a:gridCol>
              </a:tblGrid>
              <a:tr h="299047">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1136379">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IEEE Internet of Things Journal, 2019</a:t>
                      </a:r>
                      <a:r>
                        <a:rPr lang="pt-BR"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P. Huang, L. Guo, M. Li, and Y. Fang, </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"Practical Privacy</a:t>
                      </a:r>
                      <a:r>
                        <a:rPr lang="en-US" sz="1400" kern="1200" baseline="0" dirty="0" smtClean="0">
                          <a:solidFill>
                            <a:schemeClr val="tx1"/>
                          </a:solidFill>
                          <a:effectLst/>
                          <a:latin typeface="Times New Roman" pitchFamily="18" charset="0"/>
                          <a:ea typeface="+mn-ea"/>
                          <a:cs typeface="Times New Roman" pitchFamily="18" charset="0"/>
                        </a:rPr>
                        <a:t> </a:t>
                      </a:r>
                      <a:r>
                        <a:rPr lang="en-US" sz="1400" kern="1200" dirty="0" smtClean="0">
                          <a:solidFill>
                            <a:schemeClr val="tx1"/>
                          </a:solidFill>
                          <a:effectLst/>
                          <a:latin typeface="Times New Roman" pitchFamily="18" charset="0"/>
                          <a:ea typeface="+mn-ea"/>
                          <a:cs typeface="Times New Roman" pitchFamily="18" charset="0"/>
                        </a:rPr>
                        <a:t>preserving ECG-based Authentication for IoT-based Healthcare,"</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Practical Privacy preserving ECG-based Authentication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1"/>
                  </a:ext>
                </a:extLst>
              </a:tr>
              <a:tr h="1136379">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2018 IEEE International Conference on Big Data (Big Data), 2018, pp. 4984-4993: IEEE</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 S. </a:t>
                      </a:r>
                      <a:r>
                        <a:rPr lang="en-US" sz="1400" kern="1200" dirty="0" err="1" smtClean="0">
                          <a:solidFill>
                            <a:schemeClr val="tx1"/>
                          </a:solidFill>
                          <a:effectLst/>
                          <a:latin typeface="Times New Roman" pitchFamily="18" charset="0"/>
                          <a:ea typeface="+mn-ea"/>
                          <a:cs typeface="Times New Roman" pitchFamily="18" charset="0"/>
                        </a:rPr>
                        <a:t>Abdeldayem</a:t>
                      </a:r>
                      <a:r>
                        <a:rPr lang="en-US" sz="1400" kern="1200" dirty="0" smtClean="0">
                          <a:solidFill>
                            <a:schemeClr val="tx1"/>
                          </a:solidFill>
                          <a:effectLst/>
                          <a:latin typeface="Times New Roman" pitchFamily="18" charset="0"/>
                          <a:ea typeface="+mn-ea"/>
                          <a:cs typeface="Times New Roman" pitchFamily="18" charset="0"/>
                        </a:rPr>
                        <a:t> and T. </a:t>
                      </a:r>
                      <a:r>
                        <a:rPr lang="en-US" sz="1400" kern="1200" dirty="0" err="1" smtClean="0">
                          <a:solidFill>
                            <a:schemeClr val="tx1"/>
                          </a:solidFill>
                          <a:effectLst/>
                          <a:latin typeface="Times New Roman" pitchFamily="18" charset="0"/>
                          <a:ea typeface="+mn-ea"/>
                          <a:cs typeface="Times New Roman" pitchFamily="18" charset="0"/>
                        </a:rPr>
                        <a:t>Bourlai</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"ECG-based Human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Authentication using High-level Spectro</a:t>
                      </a:r>
                      <a:r>
                        <a:rPr lang="en-US" sz="1400" kern="1200" baseline="0" dirty="0" smtClean="0">
                          <a:solidFill>
                            <a:schemeClr val="tx1"/>
                          </a:solidFill>
                          <a:effectLst/>
                          <a:latin typeface="Times New Roman" pitchFamily="18" charset="0"/>
                          <a:ea typeface="+mn-ea"/>
                          <a:cs typeface="Times New Roman" pitchFamily="18" charset="0"/>
                        </a:rPr>
                        <a:t>-</a:t>
                      </a:r>
                      <a:r>
                        <a:rPr lang="en-US" sz="1400" kern="1200" dirty="0" smtClean="0">
                          <a:solidFill>
                            <a:schemeClr val="tx1"/>
                          </a:solidFill>
                          <a:effectLst/>
                          <a:latin typeface="Times New Roman" pitchFamily="18" charset="0"/>
                          <a:ea typeface="+mn-ea"/>
                          <a:cs typeface="Times New Roman" pitchFamily="18" charset="0"/>
                        </a:rPr>
                        <a:t>temporal Signal Features"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ECG-based Human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Authentication using High-level Spectro-temporal Signal Features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2"/>
                  </a:ext>
                </a:extLst>
              </a:tr>
              <a:tr h="927046">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ECG, 2005</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s-ES" sz="1400" kern="1200" dirty="0" smtClean="0">
                          <a:solidFill>
                            <a:schemeClr val="tx1"/>
                          </a:solidFill>
                          <a:effectLst/>
                          <a:latin typeface="Times New Roman" pitchFamily="18" charset="0"/>
                          <a:ea typeface="+mn-ea"/>
                          <a:cs typeface="Times New Roman" pitchFamily="18" charset="0"/>
                        </a:rPr>
                        <a:t>T. S. J. P. </a:t>
                      </a:r>
                      <a:r>
                        <a:rPr lang="es-ES" sz="1400" kern="1200" dirty="0" err="1" smtClean="0">
                          <a:solidFill>
                            <a:schemeClr val="tx1"/>
                          </a:solidFill>
                          <a:effectLst/>
                          <a:latin typeface="Times New Roman" pitchFamily="18" charset="0"/>
                          <a:ea typeface="+mn-ea"/>
                          <a:cs typeface="Times New Roman" pitchFamily="18" charset="0"/>
                        </a:rPr>
                        <a:t>Lugovaya</a:t>
                      </a:r>
                      <a:r>
                        <a:rPr lang="es-E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"Biometric human identification based on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ECG"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Biometric human identification based on </a:t>
                      </a:r>
                    </a:p>
                    <a:p>
                      <a:pPr algn="ctr"/>
                      <a:r>
                        <a:rPr lang="en-US" sz="1400" kern="1200" dirty="0" smtClean="0">
                          <a:solidFill>
                            <a:schemeClr val="tx1"/>
                          </a:solidFill>
                          <a:effectLst/>
                          <a:latin typeface="Times New Roman" pitchFamily="18" charset="0"/>
                          <a:ea typeface="+mn-ea"/>
                          <a:cs typeface="Times New Roman" pitchFamily="18" charset="0"/>
                        </a:rPr>
                        <a:t>ECG</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3"/>
                  </a:ext>
                </a:extLst>
              </a:tr>
              <a:tr h="1004660">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EURASIP Journal on Advances in Signal Processing 2010 (2010)</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J. S. Arteaga-</a:t>
                      </a:r>
                      <a:r>
                        <a:rPr lang="en-US" sz="1400" kern="1200" dirty="0" err="1" smtClean="0">
                          <a:solidFill>
                            <a:schemeClr val="tx1"/>
                          </a:solidFill>
                          <a:effectLst/>
                          <a:latin typeface="Times New Roman" pitchFamily="18" charset="0"/>
                          <a:ea typeface="+mn-ea"/>
                          <a:cs typeface="Times New Roman" pitchFamily="18" charset="0"/>
                        </a:rPr>
                        <a:t>Falconi</a:t>
                      </a:r>
                      <a:r>
                        <a:rPr lang="en-US" sz="1400" kern="1200" dirty="0" smtClean="0">
                          <a:solidFill>
                            <a:schemeClr val="tx1"/>
                          </a:solidFill>
                          <a:effectLst/>
                          <a:latin typeface="Times New Roman" pitchFamily="18" charset="0"/>
                          <a:ea typeface="+mn-ea"/>
                          <a:cs typeface="Times New Roman" pitchFamily="18" charset="0"/>
                        </a:rPr>
                        <a:t>, H. Al Osman, A. J. I. T. o. I. El </a:t>
                      </a:r>
                      <a:r>
                        <a:rPr lang="en-US" sz="1400" kern="1200" dirty="0" err="1" smtClean="0">
                          <a:solidFill>
                            <a:schemeClr val="tx1"/>
                          </a:solidFill>
                          <a:effectLst/>
                          <a:latin typeface="Times New Roman" pitchFamily="18" charset="0"/>
                          <a:ea typeface="+mn-ea"/>
                          <a:cs typeface="Times New Roman" pitchFamily="18" charset="0"/>
                        </a:rPr>
                        <a:t>Saddik</a:t>
                      </a:r>
                      <a:r>
                        <a:rPr lang="en-US" sz="1400" kern="1200" dirty="0" smtClean="0">
                          <a:solidFill>
                            <a:schemeClr val="tx1"/>
                          </a:solidFill>
                          <a:effectLst/>
                          <a:latin typeface="Times New Roman" pitchFamily="18" charset="0"/>
                          <a:ea typeface="+mn-ea"/>
                          <a:cs typeface="Times New Roman" pitchFamily="18" charset="0"/>
                        </a:rPr>
                        <a:t>, and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Measurement</a:t>
                      </a:r>
                      <a:r>
                        <a:rPr lang="en-IN" sz="1400" kern="1200" dirty="0" smtClean="0">
                          <a:solidFill>
                            <a:schemeClr val="tx1"/>
                          </a:solidFill>
                          <a:effectLst/>
                          <a:latin typeface="Times New Roman" pitchFamily="18" charset="0"/>
                          <a:ea typeface="+mn-ea"/>
                          <a:cs typeface="Times New Roman" pitchFamily="18" charset="0"/>
                        </a:rPr>
                        <a:t>.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"ECG authentication for mobile devices"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ECG authentication for mobile devices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4"/>
                  </a:ext>
                </a:extLst>
              </a:tr>
              <a:tr h="998588">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ECG, 2011</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Y. N. Singh and S. K. Singh</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"Evaluation of electrocardiogram for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biometric authentication”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Evaluation of electrocardiogram for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biometric authentication</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Literature Review 1</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8634" y="2133600"/>
            <a:ext cx="10125978" cy="4520418"/>
          </a:xfrm>
        </p:spPr>
        <p:txBody>
          <a:bodyPr>
            <a:normAutofit/>
          </a:bodyPr>
          <a:lstStyle/>
          <a:p>
            <a:pPr algn="just"/>
            <a:r>
              <a:rPr lang="en-US" sz="2000" dirty="0">
                <a:latin typeface="Times New Roman" panose="02020603050405020304" pitchFamily="18" charset="0"/>
                <a:cs typeface="Times New Roman" panose="02020603050405020304" pitchFamily="18" charset="0"/>
              </a:rPr>
              <a:t>In current healthcare systems, patients use various types of medical Internet of Things devices for monitoring their health conditions. The collected information (personal health records) will be sent back to hospitals for diagnosis and quick responses. However, severe security and privacy leakages with regard to data privacy and identity authentication are incurred because the monitored health data contains sensitive information. Therefore, the data should be well protected from unauthorized entities. Unfortunately, traditional cryptographic approaches or password-based mechanisms cannot fulfill the privacy and security demands in health monitoring due to their low efficiency and knowledge-based property. Biometric authentication overcomes these deficiencies and successfully verifies the inherent characteristics of humans. Among all biometrics, the electrocardiogram (ECG) signal is the most suitable one due to its medical properties. However, the security and privacy objectives of ECG-based authentication usually fail in practice due to the noise interferences in the collected ECG data and the privacy breach of the ECG database.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530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 </a:t>
            </a:r>
            <a:r>
              <a:rPr lang="en-US" dirty="0" smtClean="0">
                <a:latin typeface="Times New Roman" panose="02020603050405020304" pitchFamily="18" charset="0"/>
                <a:cs typeface="Times New Roman" panose="02020603050405020304" pitchFamily="18" charset="0"/>
              </a:rPr>
              <a:t>2</a:t>
            </a:r>
            <a:endParaRPr lang="en-IN" dirty="0"/>
          </a:p>
        </p:txBody>
      </p:sp>
      <p:sp>
        <p:nvSpPr>
          <p:cNvPr id="3" name="Content Placeholder 2"/>
          <p:cNvSpPr>
            <a:spLocks noGrp="1"/>
          </p:cNvSpPr>
          <p:nvPr>
            <p:ph idx="1"/>
          </p:nvPr>
        </p:nvSpPr>
        <p:spPr>
          <a:xfrm>
            <a:off x="1828800" y="2133600"/>
            <a:ext cx="9675812" cy="4098388"/>
          </a:xfrm>
        </p:spPr>
        <p:txBody>
          <a:bodyPr>
            <a:noAutofit/>
          </a:bodyPr>
          <a:lstStyle/>
          <a:p>
            <a:pPr algn="just"/>
            <a:r>
              <a:rPr lang="en-US" sz="2000" dirty="0">
                <a:latin typeface="Times New Roman" panose="02020603050405020304" pitchFamily="18" charset="0"/>
                <a:cs typeface="Times New Roman" panose="02020603050405020304" pitchFamily="18" charset="0"/>
              </a:rPr>
              <a:t>In this paper, we propose a novel approach that exploits the spectro-temporal dynamic characteristics of the ECG signal to establish personal recognition system using both short-time Fourier transform (STFT) and generalized Morse wavelets (CWT). This process results in enriching the information extracted from the original ECG signal that is inserted in a 2D convolutional neural network (CNN) which extracts higher level and subject-specific ECG-based features for each individual. To validate our proposed CNN model, we performed nested cross-validation using eight different ECG databases. These databases are considered challenging since they include both normal and abnormal heartbeats as well as a dynamic number of subjects. Our proposed algorithms yield superior performance when compared to other state-</a:t>
            </a:r>
            <a:r>
              <a:rPr lang="en-US" sz="2000" dirty="0" err="1">
                <a:latin typeface="Times New Roman" panose="02020603050405020304" pitchFamily="18" charset="0"/>
                <a:cs typeface="Times New Roman" panose="02020603050405020304" pitchFamily="18" charset="0"/>
              </a:rPr>
              <a:t>ofart</a:t>
            </a:r>
            <a:r>
              <a:rPr lang="en-US" sz="2000" dirty="0">
                <a:latin typeface="Times New Roman" panose="02020603050405020304" pitchFamily="18" charset="0"/>
                <a:cs typeface="Times New Roman" panose="02020603050405020304" pitchFamily="18" charset="0"/>
              </a:rPr>
              <a:t> approaches discussed in the literature, i.e. the STFT-based one achieves an average identification rate, equal error rate (EER), and area under curve (AUC)</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909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Review </a:t>
            </a: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19311" y="2133599"/>
            <a:ext cx="9985301" cy="4210929"/>
          </a:xfrm>
        </p:spPr>
        <p:txBody>
          <a:bodyPr/>
          <a:lstStyle/>
          <a:p>
            <a:pPr algn="just"/>
            <a:r>
              <a:rPr lang="en-US" sz="2000" dirty="0" smtClean="0">
                <a:latin typeface="Times New Roman" panose="02020603050405020304" pitchFamily="18" charset="0"/>
                <a:cs typeface="Times New Roman" panose="02020603050405020304" pitchFamily="18" charset="0"/>
              </a:rPr>
              <a:t>This research </a:t>
            </a:r>
            <a:r>
              <a:rPr lang="en-US" sz="2000" dirty="0">
                <a:latin typeface="Times New Roman" panose="02020603050405020304" pitchFamily="18" charset="0"/>
                <a:cs typeface="Times New Roman" panose="02020603050405020304" pitchFamily="18" charset="0"/>
              </a:rPr>
              <a:t>investigates the feasibility of using the electrocardiogram (ECG) as a new biometric for human identification. It is well known that the shapes of the ECG waveforms depend on human heart anatomic features and are different for different persons. But it is unclear whether such differences can be used to identify different individuals. This research demonstrates that it is possible to identify a specific person in a predetermined group using a one-lead ECG. A one-lead ECG is a one-dimensional, low-frequency signal that can be recorded from electrodes on the hands. ECG fragments containing QRS complex, P and T waves extracted from the ECG are processed by principal component analysis and classified using linear discriminant analysis. Using this method on a predetermined group of 90 subjects, the experimental results showed that the rate of correct identification was 96%.</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8754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2353</TotalTime>
  <Words>2618</Words>
  <Application>Microsoft Office PowerPoint</Application>
  <PresentationFormat>Widescreen</PresentationFormat>
  <Paragraphs>125</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Droid Sans Fallback</vt:lpstr>
      <vt:lpstr>Times New Roman</vt:lpstr>
      <vt:lpstr>Wingdings 3</vt:lpstr>
      <vt:lpstr>Wisp</vt:lpstr>
      <vt:lpstr>PowerPoint Presentation</vt:lpstr>
      <vt:lpstr>Index </vt:lpstr>
      <vt:lpstr>Abstract</vt:lpstr>
      <vt:lpstr>Objective</vt:lpstr>
      <vt:lpstr>Introduction:   </vt:lpstr>
      <vt:lpstr>Literature review:  </vt:lpstr>
      <vt:lpstr>Literature Review 1</vt:lpstr>
      <vt:lpstr>Literature Review 2</vt:lpstr>
      <vt:lpstr>Literature Review 3</vt:lpstr>
      <vt:lpstr>Literature Review 4</vt:lpstr>
      <vt:lpstr>Literature Review 5</vt:lpstr>
      <vt:lpstr>Existing method: </vt:lpstr>
      <vt:lpstr>PowerPoint Presentation</vt:lpstr>
      <vt:lpstr>PowerPoint Presentation</vt:lpstr>
      <vt:lpstr>Proposed method:</vt:lpstr>
      <vt:lpstr>Proposed method:</vt:lpstr>
      <vt:lpstr>Advantages of Proposed method: </vt:lpstr>
      <vt:lpstr>Applications:</vt:lpstr>
      <vt:lpstr>Results: </vt:lpstr>
      <vt:lpstr>Results: </vt:lpstr>
      <vt:lpstr>Conclusion:</vt:lpstr>
      <vt:lpstr>Hardware and Software Requirements: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NIKHITESH REDDY</cp:lastModifiedBy>
  <cp:revision>381</cp:revision>
  <dcterms:created xsi:type="dcterms:W3CDTF">2020-06-29T09:16:21Z</dcterms:created>
  <dcterms:modified xsi:type="dcterms:W3CDTF">2023-02-01T10:46:56Z</dcterms:modified>
</cp:coreProperties>
</file>