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3.jpeg" ContentType="image/jpe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jpeg" ContentType="image/jpeg"/>
  <Override PartName="/ppt/media/image6.jpeg" ContentType="image/jpeg"/>
  <Override PartName="/ppt/media/image3.png" ContentType="image/png"/>
  <Override PartName="/ppt/media/image1.gif" ContentType="image/gif"/>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3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3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4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4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4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4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5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5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597960" y="1775160"/>
            <a:ext cx="8221320" cy="38862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7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8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1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597960" y="1775160"/>
            <a:ext cx="8221320" cy="38862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97960" y="1775160"/>
            <a:ext cx="8221320" cy="83808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grpSp>
        <p:nvGrpSpPr>
          <p:cNvPr id="0" name="Group 1"/>
          <p:cNvGrpSpPr/>
          <p:nvPr/>
        </p:nvGrpSpPr>
        <p:grpSpPr>
          <a:xfrm>
            <a:off x="6099120" y="0"/>
            <a:ext cx="3044880" cy="2030400"/>
            <a:chOff x="6099120" y="0"/>
            <a:chExt cx="3044880" cy="2030400"/>
          </a:xfrm>
        </p:grpSpPr>
        <p:sp>
          <p:nvSpPr>
            <p:cNvPr id="1" name="CustomShape 2"/>
            <p:cNvSpPr/>
            <p:nvPr/>
          </p:nvSpPr>
          <p:spPr>
            <a:xfrm>
              <a:off x="8128800" y="0"/>
              <a:ext cx="1014480" cy="1014480"/>
            </a:xfrm>
            <a:prstGeom prst="rect">
              <a:avLst/>
            </a:prstGeom>
            <a:solidFill>
              <a:schemeClr val="accent1"/>
            </a:solidFill>
            <a:ln>
              <a:noFill/>
            </a:ln>
          </p:spPr>
          <p:style>
            <a:lnRef idx="0"/>
            <a:fillRef idx="0"/>
            <a:effectRef idx="0"/>
            <a:fontRef idx="minor"/>
          </p:style>
        </p:sp>
        <p:sp>
          <p:nvSpPr>
            <p:cNvPr id="2" name="CustomShape 3"/>
            <p:cNvSpPr/>
            <p:nvPr/>
          </p:nvSpPr>
          <p:spPr>
            <a:xfrm flipH="1">
              <a:off x="7112880" y="0"/>
              <a:ext cx="1014480" cy="1014480"/>
            </a:xfrm>
            <a:prstGeom prst="rtTriangle">
              <a:avLst/>
            </a:prstGeom>
            <a:solidFill>
              <a:schemeClr val="accent2"/>
            </a:solidFill>
            <a:ln>
              <a:noFill/>
            </a:ln>
          </p:spPr>
          <p:style>
            <a:lnRef idx="0"/>
            <a:fillRef idx="0"/>
            <a:effectRef idx="0"/>
            <a:fontRef idx="minor"/>
          </p:style>
        </p:sp>
        <p:sp>
          <p:nvSpPr>
            <p:cNvPr id="3" name="CustomShape 4"/>
            <p:cNvSpPr/>
            <p:nvPr/>
          </p:nvSpPr>
          <p:spPr>
            <a:xfrm flipH="1" rot="10800000">
              <a:off x="7113600" y="2030040"/>
              <a:ext cx="1014480" cy="1014480"/>
            </a:xfrm>
            <a:prstGeom prst="rtTriangle">
              <a:avLst/>
            </a:prstGeom>
            <a:solidFill>
              <a:schemeClr val="accent6"/>
            </a:solidFill>
            <a:ln>
              <a:noFill/>
            </a:ln>
          </p:spPr>
          <p:style>
            <a:lnRef idx="0"/>
            <a:fillRef idx="0"/>
            <a:effectRef idx="0"/>
            <a:fontRef idx="minor"/>
          </p:style>
        </p:sp>
        <p:sp>
          <p:nvSpPr>
            <p:cNvPr id="4" name="CustomShape 5"/>
            <p:cNvSpPr/>
            <p:nvPr/>
          </p:nvSpPr>
          <p:spPr>
            <a:xfrm rot="10800000">
              <a:off x="6099120" y="720"/>
              <a:ext cx="1014480" cy="1014480"/>
            </a:xfrm>
            <a:prstGeom prst="rtTriangle">
              <a:avLst/>
            </a:prstGeom>
            <a:solidFill>
              <a:schemeClr val="accent1"/>
            </a:solidFill>
            <a:ln>
              <a:noFill/>
            </a:ln>
          </p:spPr>
          <p:style>
            <a:lnRef idx="0"/>
            <a:fillRef idx="0"/>
            <a:effectRef idx="0"/>
            <a:fontRef idx="minor"/>
          </p:style>
        </p:sp>
        <p:sp>
          <p:nvSpPr>
            <p:cNvPr id="5" name="CustomShape 6"/>
            <p:cNvSpPr/>
            <p:nvPr/>
          </p:nvSpPr>
          <p:spPr>
            <a:xfrm rot="10800000">
              <a:off x="8129520" y="1015920"/>
              <a:ext cx="1014480" cy="1014480"/>
            </a:xfrm>
            <a:prstGeom prst="rtTriangle">
              <a:avLst/>
            </a:prstGeom>
            <a:solidFill>
              <a:schemeClr val="accent6"/>
            </a:solidFill>
            <a:ln>
              <a:noFill/>
            </a:ln>
          </p:spPr>
          <p:style>
            <a:lnRef idx="0"/>
            <a:fillRef idx="0"/>
            <a:effectRef idx="0"/>
            <a:fontRef idx="minor"/>
          </p:style>
        </p:sp>
      </p:grpSp>
      <p:sp>
        <p:nvSpPr>
          <p:cNvPr id="6" name="PlaceHolder 7"/>
          <p:cNvSpPr>
            <a:spLocks noGrp="1"/>
          </p:cNvSpPr>
          <p:nvPr>
            <p:ph type="title"/>
          </p:nvPr>
        </p:nvSpPr>
        <p:spPr>
          <a:xfrm>
            <a:off x="597960" y="1775160"/>
            <a:ext cx="8221320" cy="8380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grpSp>
        <p:nvGrpSpPr>
          <p:cNvPr id="44" name="Group 1"/>
          <p:cNvGrpSpPr/>
          <p:nvPr/>
        </p:nvGrpSpPr>
        <p:grpSpPr>
          <a:xfrm>
            <a:off x="6099120" y="0"/>
            <a:ext cx="3044880" cy="2030400"/>
            <a:chOff x="6099120" y="0"/>
            <a:chExt cx="3044880" cy="2030400"/>
          </a:xfrm>
        </p:grpSpPr>
        <p:sp>
          <p:nvSpPr>
            <p:cNvPr id="45" name="CustomShape 2"/>
            <p:cNvSpPr/>
            <p:nvPr/>
          </p:nvSpPr>
          <p:spPr>
            <a:xfrm>
              <a:off x="8128800" y="0"/>
              <a:ext cx="1014480" cy="1014480"/>
            </a:xfrm>
            <a:prstGeom prst="rect">
              <a:avLst/>
            </a:prstGeom>
            <a:solidFill>
              <a:schemeClr val="accent1"/>
            </a:solidFill>
            <a:ln>
              <a:noFill/>
            </a:ln>
          </p:spPr>
          <p:style>
            <a:lnRef idx="0"/>
            <a:fillRef idx="0"/>
            <a:effectRef idx="0"/>
            <a:fontRef idx="minor"/>
          </p:style>
        </p:sp>
        <p:sp>
          <p:nvSpPr>
            <p:cNvPr id="46" name="CustomShape 3"/>
            <p:cNvSpPr/>
            <p:nvPr/>
          </p:nvSpPr>
          <p:spPr>
            <a:xfrm flipH="1">
              <a:off x="7112880" y="0"/>
              <a:ext cx="1014480" cy="1014480"/>
            </a:xfrm>
            <a:prstGeom prst="rtTriangle">
              <a:avLst/>
            </a:prstGeom>
            <a:solidFill>
              <a:schemeClr val="accent2"/>
            </a:solidFill>
            <a:ln>
              <a:noFill/>
            </a:ln>
          </p:spPr>
          <p:style>
            <a:lnRef idx="0"/>
            <a:fillRef idx="0"/>
            <a:effectRef idx="0"/>
            <a:fontRef idx="minor"/>
          </p:style>
        </p:sp>
        <p:sp>
          <p:nvSpPr>
            <p:cNvPr id="47" name="CustomShape 4"/>
            <p:cNvSpPr/>
            <p:nvPr/>
          </p:nvSpPr>
          <p:spPr>
            <a:xfrm flipH="1" rot="10800000">
              <a:off x="7113600" y="2030040"/>
              <a:ext cx="1014480" cy="1014480"/>
            </a:xfrm>
            <a:prstGeom prst="rtTriangle">
              <a:avLst/>
            </a:prstGeom>
            <a:solidFill>
              <a:schemeClr val="accent6"/>
            </a:solidFill>
            <a:ln>
              <a:noFill/>
            </a:ln>
          </p:spPr>
          <p:style>
            <a:lnRef idx="0"/>
            <a:fillRef idx="0"/>
            <a:effectRef idx="0"/>
            <a:fontRef idx="minor"/>
          </p:style>
        </p:sp>
        <p:sp>
          <p:nvSpPr>
            <p:cNvPr id="48" name="CustomShape 5"/>
            <p:cNvSpPr/>
            <p:nvPr/>
          </p:nvSpPr>
          <p:spPr>
            <a:xfrm rot="10800000">
              <a:off x="6099120" y="720"/>
              <a:ext cx="1014480" cy="1014480"/>
            </a:xfrm>
            <a:prstGeom prst="rtTriangle">
              <a:avLst/>
            </a:prstGeom>
            <a:solidFill>
              <a:schemeClr val="accent1"/>
            </a:solidFill>
            <a:ln>
              <a:noFill/>
            </a:ln>
          </p:spPr>
          <p:style>
            <a:lnRef idx="0"/>
            <a:fillRef idx="0"/>
            <a:effectRef idx="0"/>
            <a:fontRef idx="minor"/>
          </p:style>
        </p:sp>
        <p:sp>
          <p:nvSpPr>
            <p:cNvPr id="49" name="CustomShape 6"/>
            <p:cNvSpPr/>
            <p:nvPr/>
          </p:nvSpPr>
          <p:spPr>
            <a:xfrm rot="10800000">
              <a:off x="8129520" y="1015920"/>
              <a:ext cx="1014480" cy="1014480"/>
            </a:xfrm>
            <a:prstGeom prst="rtTriangle">
              <a:avLst/>
            </a:prstGeom>
            <a:solidFill>
              <a:schemeClr val="accent6"/>
            </a:solidFill>
            <a:ln>
              <a:noFill/>
            </a:ln>
          </p:spPr>
          <p:style>
            <a:lnRef idx="0"/>
            <a:fillRef idx="0"/>
            <a:effectRef idx="0"/>
            <a:fontRef idx="minor"/>
          </p:style>
        </p:sp>
      </p:grpSp>
      <p:sp>
        <p:nvSpPr>
          <p:cNvPr id="50" name="PlaceHolder 7"/>
          <p:cNvSpPr>
            <a:spLocks noGrp="1"/>
          </p:cNvSpPr>
          <p:nvPr>
            <p:ph type="title"/>
          </p:nvPr>
        </p:nvSpPr>
        <p:spPr>
          <a:xfrm>
            <a:off x="457200" y="205200"/>
            <a:ext cx="8229240" cy="8586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51"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robu.in/product-category/sensor/ir-and-pir-sensor/" TargetMode="External"/><Relationship Id="rId2" Type="http://schemas.openxmlformats.org/officeDocument/2006/relationships/hyperlink" Target="https://robu.in/product-category/sensor/ir-and-pir-sensor/" TargetMode="External"/><Relationship Id="rId3"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hyperlink" Target="https://en.wikipedia.org/wiki/Electronic_design_automation" TargetMode="External"/><Relationship Id="rId2" Type="http://schemas.openxmlformats.org/officeDocument/2006/relationships/hyperlink" Target="https://en.wikipedia.org/wiki/Electronic_design_automation" TargetMode="External"/><Relationship Id="rId3"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hyperlink" Target="https://en.wikipedia.org/wiki/Passivity_(engineering)" TargetMode="External"/><Relationship Id="rId2" Type="http://schemas.openxmlformats.org/officeDocument/2006/relationships/hyperlink" Target="https://en.wikipedia.org/wiki/Terminal_(electronics)" TargetMode="External"/><Relationship Id="rId3" Type="http://schemas.openxmlformats.org/officeDocument/2006/relationships/hyperlink" Target="https://en.wikipedia.org/wiki/Electronic_component" TargetMode="External"/><Relationship Id="rId4" Type="http://schemas.openxmlformats.org/officeDocument/2006/relationships/hyperlink" Target="https://en.wikipedia.org/wiki/Electrical_resistance" TargetMode="External"/><Relationship Id="rId5" Type="http://schemas.openxmlformats.org/officeDocument/2006/relationships/image" Target="../media/image10.png"/><Relationship Id="rId6"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23480" y="511920"/>
            <a:ext cx="8896680" cy="789120"/>
          </a:xfrm>
          <a:prstGeom prst="rect">
            <a:avLst/>
          </a:prstGeom>
          <a:noFill/>
          <a:ln>
            <a:noFill/>
          </a:ln>
        </p:spPr>
        <p:style>
          <a:lnRef idx="0"/>
          <a:fillRef idx="0"/>
          <a:effectRef idx="0"/>
          <a:fontRef idx="minor"/>
        </p:style>
        <p:txBody>
          <a:bodyPr lIns="90000" rIns="90000" tIns="91440" bIns="91440" anchor="b">
            <a:normAutofit/>
          </a:bodyPr>
          <a:p>
            <a:pPr>
              <a:lnSpc>
                <a:spcPct val="100000"/>
              </a:lnSpc>
            </a:pPr>
            <a:r>
              <a:rPr b="1" i="1" lang="en-IN" sz="4100" spc="-1" strike="noStrike">
                <a:solidFill>
                  <a:srgbClr val="ffffff"/>
                </a:solidFill>
                <a:latin typeface="Roboto"/>
                <a:ea typeface="Roboto"/>
              </a:rPr>
              <a:t>    </a:t>
            </a:r>
            <a:r>
              <a:rPr b="1" i="1" lang="en-IN" sz="4100" spc="-1" strike="noStrike">
                <a:solidFill>
                  <a:srgbClr val="ffffff"/>
                </a:solidFill>
                <a:latin typeface="Roboto"/>
                <a:ea typeface="Roboto"/>
              </a:rPr>
              <a:t>AUTOMATIC CAR PARKING SYSTEM</a:t>
            </a:r>
            <a:endParaRPr b="0" lang="en-IN" sz="4100" spc="-1" strike="noStrike">
              <a:latin typeface="Arial"/>
            </a:endParaRPr>
          </a:p>
        </p:txBody>
      </p:sp>
      <p:sp>
        <p:nvSpPr>
          <p:cNvPr id="89" name="CustomShape 2"/>
          <p:cNvSpPr/>
          <p:nvPr/>
        </p:nvSpPr>
        <p:spPr>
          <a:xfrm>
            <a:off x="317520" y="2571840"/>
            <a:ext cx="8154360" cy="2256840"/>
          </a:xfrm>
          <a:prstGeom prst="rect">
            <a:avLst/>
          </a:prstGeom>
          <a:noFill/>
          <a:ln>
            <a:noFill/>
          </a:ln>
        </p:spPr>
        <p:style>
          <a:lnRef idx="0"/>
          <a:fillRef idx="0"/>
          <a:effectRef idx="0"/>
          <a:fontRef idx="minor"/>
        </p:style>
        <p:txBody>
          <a:bodyPr lIns="90000" rIns="90000" tIns="91440" bIns="91440">
            <a:normAutofit/>
          </a:bodyPr>
          <a:p>
            <a:pPr>
              <a:lnSpc>
                <a:spcPct val="90000"/>
              </a:lnSpc>
            </a:pPr>
            <a:r>
              <a:rPr b="1" i="1" lang="en-IN" sz="2000" spc="-1" strike="noStrike">
                <a:solidFill>
                  <a:srgbClr val="0fb798"/>
                </a:solidFill>
                <a:latin typeface="Times New Roman"/>
                <a:ea typeface="Times New Roman"/>
              </a:rPr>
              <a:t>UNDER THE GUIDANCE OF:</a:t>
            </a:r>
            <a:r>
              <a:rPr b="1" i="1" lang="en-IN" sz="2000" spc="-1" strike="noStrike">
                <a:solidFill>
                  <a:srgbClr val="0fb798"/>
                </a:solidFill>
                <a:latin typeface="Times New Roman"/>
                <a:ea typeface="Times New Roman"/>
              </a:rPr>
              <a:t>	</a:t>
            </a:r>
            <a:r>
              <a:rPr b="1" i="1" lang="en-IN" sz="2000" spc="-1" strike="noStrike">
                <a:solidFill>
                  <a:srgbClr val="0fb798"/>
                </a:solidFill>
                <a:latin typeface="Times New Roman"/>
                <a:ea typeface="Times New Roman"/>
              </a:rPr>
              <a:t>	</a:t>
            </a:r>
            <a:r>
              <a:rPr b="1" i="1" lang="en-IN" sz="2000" spc="-1" strike="noStrike">
                <a:solidFill>
                  <a:srgbClr val="0fb798"/>
                </a:solidFill>
                <a:latin typeface="Times New Roman"/>
                <a:ea typeface="Times New Roman"/>
              </a:rPr>
              <a:t>	</a:t>
            </a:r>
            <a:r>
              <a:rPr b="1" i="1" lang="en-IN" sz="2000" spc="-1" strike="noStrike">
                <a:solidFill>
                  <a:srgbClr val="0fb798"/>
                </a:solidFill>
                <a:latin typeface="Times New Roman"/>
                <a:ea typeface="Times New Roman"/>
              </a:rPr>
              <a:t>	</a:t>
            </a:r>
            <a:r>
              <a:rPr b="1" i="1" lang="en-IN" sz="2000" spc="-1" strike="noStrike">
                <a:solidFill>
                  <a:srgbClr val="0fb798"/>
                </a:solidFill>
                <a:latin typeface="Times New Roman"/>
                <a:ea typeface="Times New Roman"/>
              </a:rPr>
              <a:t>	</a:t>
            </a:r>
            <a:r>
              <a:rPr b="1" i="1" lang="en-IN" sz="2000" spc="-1" strike="noStrike">
                <a:solidFill>
                  <a:srgbClr val="0fb798"/>
                </a:solidFill>
                <a:latin typeface="Times New Roman"/>
                <a:ea typeface="Times New Roman"/>
              </a:rPr>
              <a:t>PRESENTED BY:</a:t>
            </a:r>
            <a:endParaRPr b="0" lang="en-IN" sz="2000" spc="-1" strike="noStrike">
              <a:latin typeface="Arial"/>
            </a:endParaRPr>
          </a:p>
          <a:p>
            <a:pPr>
              <a:lnSpc>
                <a:spcPct val="90000"/>
              </a:lnSpc>
            </a:pPr>
            <a:endParaRPr b="0" lang="en-IN" sz="2000" spc="-1" strike="noStrike">
              <a:latin typeface="Arial"/>
            </a:endParaRPr>
          </a:p>
          <a:p>
            <a:pPr>
              <a:lnSpc>
                <a:spcPct val="90000"/>
              </a:lnSpc>
            </a:pPr>
            <a:r>
              <a:rPr b="1" i="1" lang="en-IN" sz="2000" spc="-1" strike="noStrike">
                <a:solidFill>
                  <a:srgbClr val="e9b913"/>
                </a:solidFill>
                <a:latin typeface="Times New Roman"/>
                <a:ea typeface="Times New Roman"/>
              </a:rPr>
              <a:t> </a:t>
            </a:r>
            <a:r>
              <a:rPr b="1" i="1" lang="en-IN" sz="2200" spc="-1" strike="noStrike">
                <a:solidFill>
                  <a:srgbClr val="ea941e"/>
                </a:solidFill>
                <a:latin typeface="Times New Roman"/>
                <a:ea typeface="Times New Roman"/>
              </a:rPr>
              <a:t>M.ANITHA MADAM</a:t>
            </a:r>
            <a:r>
              <a:rPr b="1" i="1" lang="en-IN" sz="2000" spc="-1" strike="noStrike">
                <a:solidFill>
                  <a:srgbClr val="00ffff"/>
                </a:solidFill>
                <a:latin typeface="Times New Roman"/>
                <a:ea typeface="Times New Roman"/>
              </a:rPr>
              <a:t>	</a:t>
            </a:r>
            <a:r>
              <a:rPr b="1" i="1" lang="en-IN" sz="2000" spc="-1" strike="noStrike">
                <a:solidFill>
                  <a:srgbClr val="ffff00"/>
                </a:solidFill>
                <a:latin typeface="Times New Roman"/>
                <a:ea typeface="Times New Roman"/>
              </a:rPr>
              <a:t>	</a:t>
            </a:r>
            <a:r>
              <a:rPr b="1" i="1" lang="en-IN" sz="2000" spc="-1" strike="noStrike">
                <a:solidFill>
                  <a:srgbClr val="ffff00"/>
                </a:solidFill>
                <a:latin typeface="Times New Roman"/>
                <a:ea typeface="Times New Roman"/>
              </a:rPr>
              <a:t>              M.NIKHILESH  REDDY(R170925)</a:t>
            </a:r>
            <a:endParaRPr b="0" lang="en-IN" sz="2000" spc="-1" strike="noStrike">
              <a:latin typeface="Arial"/>
            </a:endParaRPr>
          </a:p>
          <a:p>
            <a:pPr>
              <a:lnSpc>
                <a:spcPct val="90000"/>
              </a:lnSpc>
            </a:pPr>
            <a:r>
              <a:rPr b="1" lang="en-IN" sz="2000" spc="-1" strike="noStrike">
                <a:solidFill>
                  <a:srgbClr val="c99c00"/>
                </a:solidFill>
                <a:latin typeface="Times New Roman"/>
                <a:ea typeface="Times New Roman"/>
              </a:rPr>
              <a:t>ASSISTANT PROFESSOR</a:t>
            </a:r>
            <a:r>
              <a:rPr b="1" i="1" lang="en-IN" sz="2000" spc="-1" strike="noStrike">
                <a:solidFill>
                  <a:srgbClr val="ffff00"/>
                </a:solidFill>
                <a:latin typeface="Times New Roman"/>
                <a:ea typeface="Times New Roman"/>
              </a:rPr>
              <a:t>	</a:t>
            </a:r>
            <a:r>
              <a:rPr b="1" i="1" lang="en-IN" sz="2000" spc="-1" strike="noStrike">
                <a:solidFill>
                  <a:srgbClr val="ffff00"/>
                </a:solidFill>
                <a:latin typeface="Times New Roman"/>
                <a:ea typeface="Times New Roman"/>
              </a:rPr>
              <a:t>	</a:t>
            </a:r>
            <a:r>
              <a:rPr b="1" i="1" lang="en-IN" sz="2000" spc="-1" strike="noStrike">
                <a:solidFill>
                  <a:srgbClr val="ffff00"/>
                </a:solidFill>
                <a:latin typeface="Times New Roman"/>
                <a:ea typeface="Times New Roman"/>
              </a:rPr>
              <a:t>      G.PAVAN KALYAN(R170912) </a:t>
            </a:r>
            <a:endParaRPr b="0" lang="en-IN" sz="2000" spc="-1" strike="noStrike">
              <a:latin typeface="Arial"/>
            </a:endParaRPr>
          </a:p>
          <a:p>
            <a:pPr>
              <a:lnSpc>
                <a:spcPct val="90000"/>
              </a:lnSpc>
            </a:pPr>
            <a:r>
              <a:rPr b="1" lang="en-IN" sz="2000" spc="-1" strike="noStrike">
                <a:solidFill>
                  <a:srgbClr val="c99c00"/>
                </a:solidFill>
                <a:latin typeface="Times New Roman"/>
                <a:ea typeface="Times New Roman"/>
              </a:rPr>
              <a:t>DEPARTMENT OF ECE      </a:t>
            </a:r>
            <a:r>
              <a:rPr b="1" lang="en-IN" sz="2000" spc="-1" strike="noStrike">
                <a:solidFill>
                  <a:srgbClr val="00ff00"/>
                </a:solidFill>
                <a:latin typeface="Times New Roman"/>
                <a:ea typeface="Times New Roman"/>
              </a:rPr>
              <a:t>           </a:t>
            </a:r>
            <a:r>
              <a:rPr b="1" i="1" lang="en-IN" sz="2000" spc="-1" strike="noStrike">
                <a:solidFill>
                  <a:srgbClr val="ffff00"/>
                </a:solidFill>
                <a:latin typeface="Times New Roman"/>
                <a:ea typeface="Times New Roman"/>
              </a:rPr>
              <a:t> M.VICTOR KRUPANAND(R170982)  </a:t>
            </a:r>
            <a:r>
              <a:rPr b="1" i="1" lang="en-IN" sz="2000" spc="-1" strike="noStrike">
                <a:solidFill>
                  <a:srgbClr val="c99c00"/>
                </a:solidFill>
                <a:latin typeface="Times New Roman"/>
                <a:ea typeface="Times New Roman"/>
              </a:rPr>
              <a:t>RGUKT</a:t>
            </a:r>
            <a:r>
              <a:rPr b="1" i="1" lang="en-IN" sz="2000" spc="-1" strike="noStrike">
                <a:solidFill>
                  <a:srgbClr val="18a303"/>
                </a:solidFill>
                <a:latin typeface="Times New Roman"/>
                <a:ea typeface="Times New Roman"/>
              </a:rPr>
              <a:t>,</a:t>
            </a:r>
            <a:r>
              <a:rPr b="1" i="1" lang="en-IN" sz="2000" spc="-1" strike="noStrike">
                <a:solidFill>
                  <a:srgbClr val="c99c00"/>
                </a:solidFill>
                <a:latin typeface="Times New Roman"/>
                <a:ea typeface="Times New Roman"/>
              </a:rPr>
              <a:t>RK VALLEY</a:t>
            </a:r>
            <a:r>
              <a:rPr b="1" lang="en-IN" sz="2000" spc="-1" strike="noStrike">
                <a:solidFill>
                  <a:srgbClr val="c99c00"/>
                </a:solidFill>
                <a:latin typeface="Times New Roman"/>
                <a:ea typeface="Times New Roman"/>
              </a:rPr>
              <a:t> </a:t>
            </a:r>
            <a:r>
              <a:rPr b="1" i="1" lang="en-IN" sz="2000" spc="-1" strike="noStrike">
                <a:solidFill>
                  <a:srgbClr val="c99c00"/>
                </a:solidFill>
                <a:latin typeface="Times New Roman"/>
                <a:ea typeface="Times New Roman"/>
              </a:rPr>
              <a:t> </a:t>
            </a:r>
            <a:r>
              <a:rPr b="1" i="1" lang="en-IN" sz="2000" spc="-1" strike="noStrike">
                <a:solidFill>
                  <a:srgbClr val="ffff00"/>
                </a:solidFill>
                <a:latin typeface="Times New Roman"/>
                <a:ea typeface="Times New Roman"/>
              </a:rPr>
              <a:t>                                     </a:t>
            </a:r>
            <a:endParaRPr b="0" lang="en-IN"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040" y="0"/>
            <a:ext cx="8221320" cy="838080"/>
          </a:xfrm>
          <a:prstGeom prst="rect">
            <a:avLst/>
          </a:prstGeom>
          <a:noFill/>
          <a:ln>
            <a:noFill/>
          </a:ln>
        </p:spPr>
        <p:style>
          <a:lnRef idx="0"/>
          <a:fillRef idx="0"/>
          <a:effectRef idx="0"/>
          <a:fontRef idx="minor"/>
        </p:style>
        <p:txBody>
          <a:bodyPr lIns="90000" rIns="90000" tIns="91440" bIns="91440" anchor="b">
            <a:normAutofit/>
          </a:bodyPr>
          <a:p>
            <a:pPr>
              <a:lnSpc>
                <a:spcPct val="100000"/>
              </a:lnSpc>
            </a:pPr>
            <a:r>
              <a:rPr b="1" lang="en-IN" sz="2800" spc="-1" strike="noStrike">
                <a:solidFill>
                  <a:srgbClr val="ff9900"/>
                </a:solidFill>
                <a:latin typeface="Roboto"/>
                <a:ea typeface="Roboto"/>
              </a:rPr>
              <a:t>IR SENSOR:</a:t>
            </a:r>
            <a:endParaRPr b="0" lang="en-IN" sz="2800" spc="-1" strike="noStrike">
              <a:latin typeface="Arial"/>
            </a:endParaRPr>
          </a:p>
        </p:txBody>
      </p:sp>
      <p:sp>
        <p:nvSpPr>
          <p:cNvPr id="108" name="CustomShape 2"/>
          <p:cNvSpPr/>
          <p:nvPr/>
        </p:nvSpPr>
        <p:spPr>
          <a:xfrm>
            <a:off x="196200" y="837720"/>
            <a:ext cx="8676360" cy="4161240"/>
          </a:xfrm>
          <a:prstGeom prst="rect">
            <a:avLst/>
          </a:prstGeom>
          <a:noFill/>
          <a:ln>
            <a:noFill/>
          </a:ln>
        </p:spPr>
        <p:style>
          <a:lnRef idx="0"/>
          <a:fillRef idx="0"/>
          <a:effectRef idx="0"/>
          <a:fontRef idx="minor"/>
        </p:style>
        <p:txBody>
          <a:bodyPr lIns="90000" rIns="90000" tIns="91440" bIns="91440">
            <a:normAutofit/>
          </a:bodyPr>
          <a:p>
            <a:pPr marL="457200" indent="-367560" algn="just">
              <a:lnSpc>
                <a:spcPct val="100000"/>
              </a:lnSpc>
              <a:buClr>
                <a:srgbClr val="ffffff"/>
              </a:buClr>
              <a:buFont typeface="Arial"/>
              <a:buChar char="●"/>
            </a:pPr>
            <a:r>
              <a:rPr b="0" lang="en-IN" sz="2200" spc="-1" strike="noStrike">
                <a:solidFill>
                  <a:srgbClr val="ffffff"/>
                </a:solidFill>
                <a:latin typeface="Arial"/>
                <a:ea typeface="Arial"/>
              </a:rPr>
              <a:t>I</a:t>
            </a:r>
            <a:r>
              <a:rPr b="0" i="1" lang="en-IN" sz="2200" spc="-1" strike="noStrike">
                <a:solidFill>
                  <a:srgbClr val="ffffff"/>
                </a:solidFill>
                <a:latin typeface="Arial"/>
                <a:ea typeface="Arial"/>
              </a:rPr>
              <a:t>R sensor is an electronic device, that emits the light in order to sense some object of the surroundings. An</a:t>
            </a:r>
            <a:r>
              <a:rPr b="0" i="1" lang="en-IN" sz="2200" spc="-1" strike="noStrike" u="sng">
                <a:solidFill>
                  <a:srgbClr val="f06292"/>
                </a:solidFill>
                <a:uFillTx/>
                <a:latin typeface="Arial"/>
                <a:ea typeface="Arial"/>
                <a:hlinkClick r:id="rId1"/>
              </a:rPr>
              <a:t> </a:t>
            </a:r>
            <a:r>
              <a:rPr b="1" i="1" lang="en-IN" sz="2200" spc="-1" strike="noStrike" u="sng">
                <a:solidFill>
                  <a:srgbClr val="f06292"/>
                </a:solidFill>
                <a:uFillTx/>
                <a:latin typeface="Arial"/>
                <a:ea typeface="Arial"/>
                <a:hlinkClick r:id="rId2"/>
              </a:rPr>
              <a:t>IR sensor</a:t>
            </a:r>
            <a:r>
              <a:rPr b="0" i="1" lang="en-IN" sz="2200" spc="-1" strike="noStrike">
                <a:solidFill>
                  <a:srgbClr val="ffffff"/>
                </a:solidFill>
                <a:latin typeface="Arial"/>
                <a:ea typeface="Arial"/>
              </a:rPr>
              <a:t> can measure the heat of an object as well as detects the motion.</a:t>
            </a:r>
            <a:endParaRPr b="0" lang="en-IN" sz="2200" spc="-1" strike="noStrike">
              <a:latin typeface="Arial"/>
            </a:endParaRPr>
          </a:p>
          <a:p>
            <a:pPr marL="914400" algn="just">
              <a:lnSpc>
                <a:spcPct val="100000"/>
              </a:lnSpc>
            </a:pPr>
            <a:endParaRPr b="0" lang="en-IN" sz="2200" spc="-1" strike="noStrike">
              <a:latin typeface="Arial"/>
            </a:endParaRPr>
          </a:p>
          <a:p>
            <a:pPr marL="914400" algn="just">
              <a:lnSpc>
                <a:spcPct val="100000"/>
              </a:lnSpc>
            </a:pPr>
            <a:endParaRPr b="0" lang="en-IN" sz="2200" spc="-1" strike="noStrike">
              <a:latin typeface="Arial"/>
            </a:endParaRPr>
          </a:p>
          <a:p>
            <a:pPr marL="457200" indent="-367560" algn="just">
              <a:lnSpc>
                <a:spcPct val="100000"/>
              </a:lnSpc>
              <a:buClr>
                <a:srgbClr val="ffffff"/>
              </a:buClr>
              <a:buFont typeface="Roboto"/>
              <a:buChar char="●"/>
            </a:pPr>
            <a:r>
              <a:rPr b="0" i="1" lang="en-IN" sz="2200" spc="-1" strike="noStrike">
                <a:solidFill>
                  <a:srgbClr val="ffffff"/>
                </a:solidFill>
                <a:latin typeface="Roboto"/>
                <a:ea typeface="Roboto"/>
              </a:rPr>
              <a:t>IR sensors are now widely used in motion detectors, which are used in building services to switch on lamps or in alarm systems to detect unwelcome guests.</a:t>
            </a:r>
            <a:endParaRPr b="0" lang="en-IN" sz="2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257760" y="320760"/>
            <a:ext cx="8221320" cy="432360"/>
          </a:xfrm>
          <a:prstGeom prst="rect">
            <a:avLst/>
          </a:prstGeom>
          <a:noFill/>
          <a:ln>
            <a:noFill/>
          </a:ln>
        </p:spPr>
        <p:style>
          <a:lnRef idx="0"/>
          <a:fillRef idx="0"/>
          <a:effectRef idx="0"/>
          <a:fontRef idx="minor"/>
        </p:style>
        <p:txBody>
          <a:bodyPr lIns="90000" rIns="90000" tIns="91440" bIns="91440"/>
          <a:p>
            <a:pPr>
              <a:lnSpc>
                <a:spcPct val="80000"/>
              </a:lnSpc>
            </a:pPr>
            <a:r>
              <a:rPr b="1" lang="en-IN" sz="2290" spc="-1" strike="noStrike">
                <a:solidFill>
                  <a:srgbClr val="ff9900"/>
                </a:solidFill>
                <a:latin typeface="Roboto"/>
                <a:ea typeface="Roboto"/>
              </a:rPr>
              <a:t>IR SENSOR:</a:t>
            </a:r>
            <a:endParaRPr b="0" lang="en-IN" sz="2290" spc="-1" strike="noStrike">
              <a:latin typeface="Arial"/>
            </a:endParaRPr>
          </a:p>
          <a:p>
            <a:pPr>
              <a:lnSpc>
                <a:spcPct val="80000"/>
              </a:lnSpc>
            </a:pPr>
            <a:endParaRPr b="0" lang="en-IN" sz="2290" spc="-1" strike="noStrike">
              <a:latin typeface="Arial"/>
            </a:endParaRPr>
          </a:p>
        </p:txBody>
      </p:sp>
      <p:pic>
        <p:nvPicPr>
          <p:cNvPr id="110" name="Google Shape;147;p23" descr=""/>
          <p:cNvPicPr/>
          <p:nvPr/>
        </p:nvPicPr>
        <p:blipFill>
          <a:blip r:embed="rId1"/>
          <a:stretch/>
        </p:blipFill>
        <p:spPr>
          <a:xfrm>
            <a:off x="2565000" y="984240"/>
            <a:ext cx="3228120" cy="40014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27080" y="113040"/>
            <a:ext cx="8221320" cy="838080"/>
          </a:xfrm>
          <a:prstGeom prst="rect">
            <a:avLst/>
          </a:prstGeom>
          <a:noFill/>
          <a:ln>
            <a:noFill/>
          </a:ln>
        </p:spPr>
        <p:style>
          <a:lnRef idx="0"/>
          <a:fillRef idx="0"/>
          <a:effectRef idx="0"/>
          <a:fontRef idx="minor"/>
        </p:style>
        <p:txBody>
          <a:bodyPr lIns="90000" rIns="90000" tIns="91440" bIns="91440" anchor="b">
            <a:normAutofit/>
          </a:bodyPr>
          <a:p>
            <a:pPr>
              <a:lnSpc>
                <a:spcPct val="100000"/>
              </a:lnSpc>
            </a:pPr>
            <a:r>
              <a:rPr b="1" lang="en-IN" sz="2700" spc="-1" strike="noStrike">
                <a:solidFill>
                  <a:srgbClr val="ff9900"/>
                </a:solidFill>
                <a:latin typeface="Roboto"/>
                <a:ea typeface="Roboto"/>
              </a:rPr>
              <a:t>PROTEUS:</a:t>
            </a:r>
            <a:endParaRPr b="0" lang="en-IN" sz="2700" spc="-1" strike="noStrike">
              <a:latin typeface="Arial"/>
            </a:endParaRPr>
          </a:p>
        </p:txBody>
      </p:sp>
      <p:sp>
        <p:nvSpPr>
          <p:cNvPr id="112" name="CustomShape 2"/>
          <p:cNvSpPr/>
          <p:nvPr/>
        </p:nvSpPr>
        <p:spPr>
          <a:xfrm>
            <a:off x="209520" y="864000"/>
            <a:ext cx="8610120" cy="4069800"/>
          </a:xfrm>
          <a:prstGeom prst="rect">
            <a:avLst/>
          </a:prstGeom>
          <a:noFill/>
          <a:ln>
            <a:noFill/>
          </a:ln>
        </p:spPr>
        <p:style>
          <a:lnRef idx="0"/>
          <a:fillRef idx="0"/>
          <a:effectRef idx="0"/>
          <a:fontRef idx="minor"/>
        </p:style>
        <p:txBody>
          <a:bodyPr lIns="90000" rIns="90000" tIns="91440" bIns="91440">
            <a:normAutofit/>
          </a:bodyPr>
          <a:p>
            <a:pPr marL="457200" indent="-367560" algn="just">
              <a:lnSpc>
                <a:spcPct val="100000"/>
              </a:lnSpc>
              <a:buClr>
                <a:srgbClr val="ffffff"/>
              </a:buClr>
              <a:buFont typeface="Arial"/>
              <a:buChar char="●"/>
            </a:pPr>
            <a:r>
              <a:rPr b="0" lang="en-IN" sz="2200" spc="-1" strike="noStrike">
                <a:solidFill>
                  <a:srgbClr val="ffffff"/>
                </a:solidFill>
                <a:latin typeface="Arial"/>
                <a:ea typeface="Arial"/>
              </a:rPr>
              <a:t>The Proteus Design Suite is a proprietary software tool suite used primarily for</a:t>
            </a:r>
            <a:r>
              <a:rPr b="0" lang="en-IN" sz="2200" spc="-1" strike="noStrike" u="sng">
                <a:solidFill>
                  <a:srgbClr val="f06292"/>
                </a:solidFill>
                <a:uFillTx/>
                <a:latin typeface="Arial"/>
                <a:ea typeface="Arial"/>
                <a:hlinkClick r:id="rId1"/>
              </a:rPr>
              <a:t> electro</a:t>
            </a:r>
            <a:r>
              <a:rPr b="0" lang="en-IN" sz="2200" spc="-1" strike="noStrike" u="sng">
                <a:solidFill>
                  <a:srgbClr val="f06292"/>
                </a:solidFill>
                <a:uFillTx/>
                <a:latin typeface="Arial"/>
                <a:ea typeface="Arial"/>
                <a:hlinkClick r:id="rId2"/>
              </a:rPr>
              <a:t>nic design automation</a:t>
            </a:r>
            <a:r>
              <a:rPr b="0" lang="en-IN" sz="2200" spc="-1" strike="noStrike">
                <a:solidFill>
                  <a:srgbClr val="ffffff"/>
                </a:solidFill>
                <a:latin typeface="Arial"/>
                <a:ea typeface="Arial"/>
              </a:rPr>
              <a:t>.The Microcontroller simulation in Proteus works by applying either a hex file or a debug file to the microcontroller part on the schematic.</a:t>
            </a:r>
            <a:endParaRPr b="0" lang="en-IN" sz="2200" spc="-1" strike="noStrike">
              <a:latin typeface="Arial"/>
            </a:endParaRPr>
          </a:p>
          <a:p>
            <a:pPr algn="just">
              <a:lnSpc>
                <a:spcPct val="100000"/>
              </a:lnSpc>
            </a:pPr>
            <a:endParaRPr b="0" lang="en-IN" sz="2200" spc="-1" strike="noStrike">
              <a:latin typeface="Arial"/>
            </a:endParaRPr>
          </a:p>
          <a:p>
            <a:pPr marL="457200" indent="-361080" algn="just">
              <a:lnSpc>
                <a:spcPct val="100000"/>
              </a:lnSpc>
              <a:buClr>
                <a:srgbClr val="ffffff"/>
              </a:buClr>
              <a:buFont typeface="Arial"/>
              <a:buChar char="●"/>
            </a:pPr>
            <a:r>
              <a:rPr b="0" lang="en-IN" sz="2200" spc="-1" strike="noStrike">
                <a:solidFill>
                  <a:srgbClr val="ffffff"/>
                </a:solidFill>
                <a:latin typeface="Arial"/>
                <a:ea typeface="Arial"/>
              </a:rPr>
              <a:t> </a:t>
            </a:r>
            <a:r>
              <a:rPr b="0" lang="en-IN" sz="2200" spc="-1" strike="noStrike">
                <a:solidFill>
                  <a:srgbClr val="ffffff"/>
                </a:solidFill>
                <a:latin typeface="Arial"/>
                <a:ea typeface="Arial"/>
              </a:rPr>
              <a:t>It is then co-simulated along with any analog and digital electronics connected to i</a:t>
            </a:r>
            <a:r>
              <a:rPr b="0" i="1" lang="en-IN" sz="2200" spc="-1" strike="noStrike">
                <a:solidFill>
                  <a:srgbClr val="ffffff"/>
                </a:solidFill>
                <a:latin typeface="Arial"/>
                <a:ea typeface="Arial"/>
              </a:rPr>
              <a:t>t. </a:t>
            </a:r>
            <a:endParaRPr b="0" lang="en-IN" sz="2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40040" y="73800"/>
            <a:ext cx="8824320" cy="645120"/>
          </a:xfrm>
          <a:prstGeom prst="rect">
            <a:avLst/>
          </a:prstGeom>
          <a:noFill/>
          <a:ln>
            <a:noFill/>
          </a:ln>
        </p:spPr>
        <p:style>
          <a:lnRef idx="0"/>
          <a:fillRef idx="0"/>
          <a:effectRef idx="0"/>
          <a:fontRef idx="minor"/>
        </p:style>
        <p:txBody>
          <a:bodyPr lIns="90000" rIns="90000" tIns="91440" bIns="91440" anchor="b">
            <a:normAutofit/>
          </a:bodyPr>
          <a:p>
            <a:pPr>
              <a:lnSpc>
                <a:spcPct val="100000"/>
              </a:lnSpc>
            </a:pPr>
            <a:r>
              <a:rPr b="1" lang="en-IN" sz="2800" spc="-1" strike="noStrike">
                <a:solidFill>
                  <a:srgbClr val="ff9900"/>
                </a:solidFill>
                <a:latin typeface="Roboto"/>
                <a:ea typeface="Roboto"/>
              </a:rPr>
              <a:t>Proteus Software:</a:t>
            </a:r>
            <a:endParaRPr b="0" lang="en-IN" sz="2800" spc="-1" strike="noStrike">
              <a:latin typeface="Arial"/>
            </a:endParaRPr>
          </a:p>
        </p:txBody>
      </p:sp>
      <p:pic>
        <p:nvPicPr>
          <p:cNvPr id="114" name="Google Shape;159;p25" descr=""/>
          <p:cNvPicPr/>
          <p:nvPr/>
        </p:nvPicPr>
        <p:blipFill>
          <a:blip r:embed="rId1"/>
          <a:stretch/>
        </p:blipFill>
        <p:spPr>
          <a:xfrm>
            <a:off x="889560" y="920880"/>
            <a:ext cx="7325640" cy="41184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284040" y="86760"/>
            <a:ext cx="8221320" cy="527760"/>
          </a:xfrm>
          <a:prstGeom prst="rect">
            <a:avLst/>
          </a:prstGeom>
          <a:noFill/>
          <a:ln>
            <a:noFill/>
          </a:ln>
        </p:spPr>
        <p:style>
          <a:lnRef idx="0"/>
          <a:fillRef idx="0"/>
          <a:effectRef idx="0"/>
          <a:fontRef idx="minor"/>
        </p:style>
        <p:txBody>
          <a:bodyPr lIns="90000" rIns="90000" tIns="91440" bIns="91440" anchor="b"/>
          <a:p>
            <a:pPr>
              <a:lnSpc>
                <a:spcPct val="100000"/>
              </a:lnSpc>
            </a:pPr>
            <a:r>
              <a:rPr b="1" lang="en-IN" sz="2860" spc="-1" strike="noStrike">
                <a:solidFill>
                  <a:srgbClr val="ff9900"/>
                </a:solidFill>
                <a:latin typeface="Roboto"/>
                <a:ea typeface="Roboto"/>
              </a:rPr>
              <a:t>SERVO MOTOR:</a:t>
            </a:r>
            <a:endParaRPr b="0" lang="en-IN" sz="2860" spc="-1" strike="noStrike">
              <a:latin typeface="Arial"/>
            </a:endParaRPr>
          </a:p>
        </p:txBody>
      </p:sp>
      <p:sp>
        <p:nvSpPr>
          <p:cNvPr id="116" name="CustomShape 2"/>
          <p:cNvSpPr/>
          <p:nvPr/>
        </p:nvSpPr>
        <p:spPr>
          <a:xfrm>
            <a:off x="510480" y="942480"/>
            <a:ext cx="8336160" cy="1532520"/>
          </a:xfrm>
          <a:prstGeom prst="rect">
            <a:avLst/>
          </a:prstGeom>
          <a:noFill/>
          <a:ln>
            <a:noFill/>
          </a:ln>
        </p:spPr>
        <p:style>
          <a:lnRef idx="0"/>
          <a:fillRef idx="0"/>
          <a:effectRef idx="0"/>
          <a:fontRef idx="minor"/>
        </p:style>
        <p:txBody>
          <a:bodyPr lIns="90000" rIns="90000" tIns="91440" bIns="91440"/>
          <a:p>
            <a:pPr algn="just">
              <a:lnSpc>
                <a:spcPct val="90000"/>
              </a:lnSpc>
            </a:pPr>
            <a:r>
              <a:rPr b="0" lang="en-IN" sz="2050" spc="-1" strike="noStrike">
                <a:solidFill>
                  <a:srgbClr val="ffffff"/>
                </a:solidFill>
                <a:latin typeface="Arial"/>
                <a:ea typeface="Arial"/>
              </a:rPr>
              <a:t>A </a:t>
            </a:r>
            <a:r>
              <a:rPr b="1" lang="en-IN" sz="2050" spc="-1" strike="noStrike">
                <a:solidFill>
                  <a:srgbClr val="ffffff"/>
                </a:solidFill>
                <a:latin typeface="Arial"/>
                <a:ea typeface="Arial"/>
              </a:rPr>
              <a:t>servo motor</a:t>
            </a:r>
            <a:r>
              <a:rPr b="0" lang="en-IN" sz="2050" spc="-1" strike="noStrike">
                <a:solidFill>
                  <a:srgbClr val="ffffff"/>
                </a:solidFill>
                <a:latin typeface="Arial"/>
                <a:ea typeface="Arial"/>
              </a:rPr>
              <a:t> (or servo motor) is a simple electric motor, controlled with the help of servomechanism.It is</a:t>
            </a:r>
            <a:r>
              <a:rPr b="0" lang="en-IN" sz="1400" spc="-1" strike="noStrike">
                <a:solidFill>
                  <a:srgbClr val="000000"/>
                </a:solidFill>
                <a:latin typeface="Arial"/>
                <a:ea typeface="Arial"/>
              </a:rPr>
              <a:t> </a:t>
            </a:r>
            <a:r>
              <a:rPr b="0" lang="en-IN" sz="2050" spc="-1" strike="noStrike">
                <a:solidFill>
                  <a:srgbClr val="ffffff"/>
                </a:solidFill>
                <a:latin typeface="Arial"/>
                <a:ea typeface="Arial"/>
              </a:rPr>
              <a:t>a linear actuator or rotary actuator that allows for precise control of linear or angular position, acceleration, and velocity. It consists of a motor coupled to a sensor for position feedback.</a:t>
            </a:r>
            <a:endParaRPr b="0" lang="en-IN" sz="2050" spc="-1" strike="noStrike">
              <a:latin typeface="Arial"/>
            </a:endParaRPr>
          </a:p>
          <a:p>
            <a:pPr algn="just">
              <a:lnSpc>
                <a:spcPct val="90000"/>
              </a:lnSpc>
            </a:pPr>
            <a:endParaRPr b="0" lang="en-IN" sz="2050" spc="-1" strike="noStrike">
              <a:latin typeface="Arial"/>
            </a:endParaRPr>
          </a:p>
        </p:txBody>
      </p:sp>
      <p:pic>
        <p:nvPicPr>
          <p:cNvPr id="117" name="Google Shape;166;p26" descr=""/>
          <p:cNvPicPr/>
          <p:nvPr/>
        </p:nvPicPr>
        <p:blipFill>
          <a:blip r:embed="rId1"/>
          <a:stretch/>
        </p:blipFill>
        <p:spPr>
          <a:xfrm>
            <a:off x="4999680" y="2929680"/>
            <a:ext cx="1674360" cy="1532520"/>
          </a:xfrm>
          <a:prstGeom prst="rect">
            <a:avLst/>
          </a:prstGeom>
          <a:ln>
            <a:noFill/>
          </a:ln>
        </p:spPr>
      </p:pic>
      <p:pic>
        <p:nvPicPr>
          <p:cNvPr id="118" name="Google Shape;167;p26" descr=""/>
          <p:cNvPicPr/>
          <p:nvPr/>
        </p:nvPicPr>
        <p:blipFill>
          <a:blip r:embed="rId2"/>
          <a:stretch/>
        </p:blipFill>
        <p:spPr>
          <a:xfrm>
            <a:off x="2719440" y="3052800"/>
            <a:ext cx="1751760" cy="14094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60800" y="0"/>
            <a:ext cx="8221320" cy="608760"/>
          </a:xfrm>
          <a:prstGeom prst="rect">
            <a:avLst/>
          </a:prstGeom>
          <a:noFill/>
          <a:ln>
            <a:noFill/>
          </a:ln>
        </p:spPr>
        <p:style>
          <a:lnRef idx="0"/>
          <a:fillRef idx="0"/>
          <a:effectRef idx="0"/>
          <a:fontRef idx="minor"/>
        </p:style>
        <p:txBody>
          <a:bodyPr lIns="90000" rIns="90000" tIns="91440" bIns="91440" anchor="b"/>
          <a:p>
            <a:pPr>
              <a:lnSpc>
                <a:spcPct val="100000"/>
              </a:lnSpc>
            </a:pPr>
            <a:r>
              <a:rPr b="1" lang="en-IN" sz="2820" spc="-1" strike="noStrike">
                <a:solidFill>
                  <a:srgbClr val="ff9900"/>
                </a:solidFill>
                <a:latin typeface="Roboto"/>
                <a:ea typeface="Roboto"/>
              </a:rPr>
              <a:t>ARDUINO IDE:</a:t>
            </a:r>
            <a:endParaRPr b="0" lang="en-IN" sz="2820" spc="-1" strike="noStrike">
              <a:latin typeface="Arial"/>
            </a:endParaRPr>
          </a:p>
        </p:txBody>
      </p:sp>
      <p:sp>
        <p:nvSpPr>
          <p:cNvPr id="120" name="CustomShape 2"/>
          <p:cNvSpPr/>
          <p:nvPr/>
        </p:nvSpPr>
        <p:spPr>
          <a:xfrm>
            <a:off x="597960" y="609480"/>
            <a:ext cx="8221320" cy="4667760"/>
          </a:xfrm>
          <a:prstGeom prst="rect">
            <a:avLst/>
          </a:prstGeom>
          <a:noFill/>
          <a:ln>
            <a:noFill/>
          </a:ln>
        </p:spPr>
        <p:style>
          <a:lnRef idx="0"/>
          <a:fillRef idx="0"/>
          <a:effectRef idx="0"/>
          <a:fontRef idx="minor"/>
        </p:style>
        <p:txBody>
          <a:bodyPr lIns="90000" rIns="90000" tIns="91440" bIns="91440">
            <a:normAutofit/>
          </a:bodyPr>
          <a:p>
            <a:pPr>
              <a:lnSpc>
                <a:spcPct val="100000"/>
              </a:lnSpc>
            </a:pPr>
            <a:r>
              <a:rPr b="0" lang="en-IN" sz="2100" spc="-1" strike="noStrike">
                <a:solidFill>
                  <a:srgbClr val="ffffff"/>
                </a:solidFill>
                <a:latin typeface="Roboto"/>
                <a:ea typeface="Roboto"/>
              </a:rPr>
              <a:t>The open-source Arduino Software (IDE) makes it easy to write code and upload it to the board. This software can be used with any Arduino board.</a:t>
            </a:r>
            <a:endParaRPr b="0" lang="en-IN" sz="2100" spc="-1" strike="noStrike">
              <a:latin typeface="Arial"/>
            </a:endParaRPr>
          </a:p>
          <a:p>
            <a:pPr>
              <a:lnSpc>
                <a:spcPct val="100000"/>
              </a:lnSpc>
            </a:pPr>
            <a:endParaRPr b="0" lang="en-IN" sz="2100" spc="-1" strike="noStrike">
              <a:latin typeface="Arial"/>
            </a:endParaRPr>
          </a:p>
        </p:txBody>
      </p:sp>
      <p:pic>
        <p:nvPicPr>
          <p:cNvPr id="121" name="Google Shape;174;p27" descr=""/>
          <p:cNvPicPr/>
          <p:nvPr/>
        </p:nvPicPr>
        <p:blipFill>
          <a:blip r:embed="rId1"/>
          <a:stretch/>
        </p:blipFill>
        <p:spPr>
          <a:xfrm>
            <a:off x="1084680" y="1681920"/>
            <a:ext cx="7300080" cy="33022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257760" y="113040"/>
            <a:ext cx="8221320" cy="579960"/>
          </a:xfrm>
          <a:prstGeom prst="rect">
            <a:avLst/>
          </a:prstGeom>
          <a:noFill/>
          <a:ln>
            <a:noFill/>
          </a:ln>
        </p:spPr>
        <p:style>
          <a:lnRef idx="0"/>
          <a:fillRef idx="0"/>
          <a:effectRef idx="0"/>
          <a:fontRef idx="minor"/>
        </p:style>
        <p:txBody>
          <a:bodyPr lIns="90000" rIns="90000" tIns="91440" bIns="91440" anchor="b"/>
          <a:p>
            <a:pPr>
              <a:lnSpc>
                <a:spcPct val="100000"/>
              </a:lnSpc>
            </a:pPr>
            <a:r>
              <a:rPr b="1" lang="en-IN" sz="2800" spc="-1" strike="noStrike">
                <a:solidFill>
                  <a:srgbClr val="ff9900"/>
                </a:solidFill>
                <a:latin typeface="Roboto"/>
                <a:ea typeface="Roboto"/>
              </a:rPr>
              <a:t>LCD Display:</a:t>
            </a:r>
            <a:endParaRPr b="0" lang="en-IN" sz="2800" spc="-1" strike="noStrike">
              <a:latin typeface="Arial"/>
            </a:endParaRPr>
          </a:p>
        </p:txBody>
      </p:sp>
      <p:sp>
        <p:nvSpPr>
          <p:cNvPr id="123" name="CustomShape 2"/>
          <p:cNvSpPr/>
          <p:nvPr/>
        </p:nvSpPr>
        <p:spPr>
          <a:xfrm>
            <a:off x="597960" y="864000"/>
            <a:ext cx="8221320" cy="3558960"/>
          </a:xfrm>
          <a:prstGeom prst="rect">
            <a:avLst/>
          </a:prstGeom>
          <a:noFill/>
          <a:ln>
            <a:noFill/>
          </a:ln>
        </p:spPr>
        <p:style>
          <a:lnRef idx="0"/>
          <a:fillRef idx="0"/>
          <a:effectRef idx="0"/>
          <a:fontRef idx="minor"/>
        </p:style>
        <p:txBody>
          <a:bodyPr lIns="90000" rIns="90000" tIns="91440" bIns="91440">
            <a:normAutofit/>
          </a:bodyPr>
          <a:p>
            <a:pPr marL="457200" indent="-348480" algn="just">
              <a:lnSpc>
                <a:spcPct val="100000"/>
              </a:lnSpc>
              <a:buClr>
                <a:srgbClr val="f3f3f3"/>
              </a:buClr>
              <a:buFont typeface="Arial"/>
              <a:buChar char="●"/>
            </a:pPr>
            <a:r>
              <a:rPr b="0" lang="en-IN" sz="1900" spc="-1" strike="noStrike">
                <a:solidFill>
                  <a:srgbClr val="f3f3f3"/>
                </a:solidFill>
                <a:latin typeface="Arial"/>
                <a:ea typeface="Arial"/>
              </a:rPr>
              <a:t>LCD (Liquid Crystal Display) is </a:t>
            </a:r>
            <a:r>
              <a:rPr b="1" lang="en-IN" sz="1900" spc="-1" strike="noStrike">
                <a:solidFill>
                  <a:srgbClr val="f3f3f3"/>
                </a:solidFill>
                <a:latin typeface="Arial"/>
                <a:ea typeface="Arial"/>
              </a:rPr>
              <a:t>a type of flat panel display which uses liquid crystals in its primary form of operation</a:t>
            </a:r>
            <a:r>
              <a:rPr b="0" lang="en-IN" sz="1900" spc="-1" strike="noStrike">
                <a:solidFill>
                  <a:srgbClr val="f3f3f3"/>
                </a:solidFill>
                <a:latin typeface="Arial"/>
                <a:ea typeface="Arial"/>
              </a:rPr>
              <a:t>.</a:t>
            </a:r>
            <a:endParaRPr b="0" lang="en-IN" sz="1900" spc="-1" strike="noStrike">
              <a:latin typeface="Arial"/>
            </a:endParaRPr>
          </a:p>
          <a:p>
            <a:pPr marL="457200" algn="just">
              <a:lnSpc>
                <a:spcPct val="100000"/>
              </a:lnSpc>
            </a:pPr>
            <a:endParaRPr b="0" lang="en-IN" sz="1900" spc="-1" strike="noStrike">
              <a:latin typeface="Arial"/>
            </a:endParaRPr>
          </a:p>
          <a:p>
            <a:pPr marL="457200" indent="-348480" algn="just">
              <a:lnSpc>
                <a:spcPct val="100000"/>
              </a:lnSpc>
              <a:buClr>
                <a:srgbClr val="f3f3f3"/>
              </a:buClr>
              <a:buFont typeface="Arial"/>
              <a:buChar char="●"/>
            </a:pPr>
            <a:r>
              <a:rPr b="0" lang="en-IN" sz="1900" spc="-1" strike="noStrike">
                <a:solidFill>
                  <a:srgbClr val="f3f3f3"/>
                </a:solidFill>
                <a:latin typeface="Arial"/>
                <a:ea typeface="Arial"/>
              </a:rPr>
              <a:t>LCD uses a liquid crystal to </a:t>
            </a:r>
            <a:r>
              <a:rPr b="1" lang="en-IN" sz="1900" spc="-1" strike="noStrike">
                <a:solidFill>
                  <a:srgbClr val="f3f3f3"/>
                </a:solidFill>
                <a:latin typeface="Arial"/>
                <a:ea typeface="Arial"/>
              </a:rPr>
              <a:t>produce a visible image</a:t>
            </a:r>
            <a:r>
              <a:rPr b="0" lang="en-IN" sz="1900" spc="-1" strike="noStrike">
                <a:solidFill>
                  <a:srgbClr val="f3f3f3"/>
                </a:solidFill>
                <a:latin typeface="Arial"/>
                <a:ea typeface="Arial"/>
              </a:rPr>
              <a:t>. Liquid crystal displays are super-thin technology display screens that are generally used in laptop computer screens, TVs, cell phones, and portable video games.</a:t>
            </a:r>
            <a:endParaRPr b="0" lang="en-IN" sz="1900" spc="-1" strike="noStrike">
              <a:latin typeface="Arial"/>
            </a:endParaRPr>
          </a:p>
          <a:p>
            <a:pPr marL="457200" algn="just">
              <a:lnSpc>
                <a:spcPct val="100000"/>
              </a:lnSpc>
            </a:pPr>
            <a:endParaRPr b="0" lang="en-IN" sz="19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Google Shape;185;p29" descr=""/>
          <p:cNvPicPr/>
          <p:nvPr/>
        </p:nvPicPr>
        <p:blipFill>
          <a:blip r:embed="rId1"/>
          <a:stretch/>
        </p:blipFill>
        <p:spPr>
          <a:xfrm>
            <a:off x="1631160" y="676080"/>
            <a:ext cx="6390720" cy="403776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40040" y="126000"/>
            <a:ext cx="8221320" cy="684360"/>
          </a:xfrm>
          <a:prstGeom prst="rect">
            <a:avLst/>
          </a:prstGeom>
          <a:noFill/>
          <a:ln>
            <a:noFill/>
          </a:ln>
        </p:spPr>
        <p:style>
          <a:lnRef idx="0"/>
          <a:fillRef idx="0"/>
          <a:effectRef idx="0"/>
          <a:fontRef idx="minor"/>
        </p:style>
        <p:txBody>
          <a:bodyPr lIns="90000" rIns="90000" tIns="91440" bIns="91440" anchor="b">
            <a:normAutofit/>
          </a:bodyPr>
          <a:p>
            <a:pPr>
              <a:lnSpc>
                <a:spcPct val="100000"/>
              </a:lnSpc>
            </a:pPr>
            <a:r>
              <a:rPr b="1" lang="en-IN" sz="2800" spc="-1" strike="noStrike">
                <a:solidFill>
                  <a:srgbClr val="ff9900"/>
                </a:solidFill>
                <a:latin typeface="Roboto"/>
                <a:ea typeface="Roboto"/>
              </a:rPr>
              <a:t>Resistor:</a:t>
            </a:r>
            <a:endParaRPr b="0" lang="en-IN" sz="2800" spc="-1" strike="noStrike">
              <a:latin typeface="Arial"/>
            </a:endParaRPr>
          </a:p>
        </p:txBody>
      </p:sp>
      <p:sp>
        <p:nvSpPr>
          <p:cNvPr id="126" name="CustomShape 2"/>
          <p:cNvSpPr/>
          <p:nvPr/>
        </p:nvSpPr>
        <p:spPr>
          <a:xfrm>
            <a:off x="392760" y="1086480"/>
            <a:ext cx="8426880" cy="1373760"/>
          </a:xfrm>
          <a:prstGeom prst="rect">
            <a:avLst/>
          </a:prstGeom>
          <a:noFill/>
          <a:ln>
            <a:noFill/>
          </a:ln>
        </p:spPr>
        <p:style>
          <a:lnRef idx="0"/>
          <a:fillRef idx="0"/>
          <a:effectRef idx="0"/>
          <a:fontRef idx="minor"/>
        </p:style>
        <p:txBody>
          <a:bodyPr lIns="90000" rIns="90000" tIns="91440" bIns="91440">
            <a:normAutofit/>
          </a:bodyPr>
          <a:p>
            <a:pPr algn="just">
              <a:lnSpc>
                <a:spcPct val="100000"/>
              </a:lnSpc>
            </a:pPr>
            <a:r>
              <a:rPr b="0" lang="en-IN" sz="2100" spc="-1" strike="noStrike">
                <a:solidFill>
                  <a:srgbClr val="f3f3f3"/>
                </a:solidFill>
                <a:latin typeface="Arial"/>
                <a:ea typeface="Arial"/>
              </a:rPr>
              <a:t>A </a:t>
            </a:r>
            <a:r>
              <a:rPr b="1" lang="en-IN" sz="2100" spc="-1" strike="noStrike">
                <a:solidFill>
                  <a:srgbClr val="f3f3f3"/>
                </a:solidFill>
                <a:latin typeface="Arial"/>
                <a:ea typeface="Arial"/>
              </a:rPr>
              <a:t>resistor</a:t>
            </a:r>
            <a:r>
              <a:rPr b="0" lang="en-IN" sz="2100" spc="-1" strike="noStrike">
                <a:solidFill>
                  <a:srgbClr val="f3f3f3"/>
                </a:solidFill>
                <a:latin typeface="Arial"/>
                <a:ea typeface="Arial"/>
              </a:rPr>
              <a:t> is a</a:t>
            </a:r>
            <a:r>
              <a:rPr b="0" lang="en-IN" sz="2100" spc="-1" strike="noStrike" u="sng">
                <a:solidFill>
                  <a:srgbClr val="f06292"/>
                </a:solidFill>
                <a:uFillTx/>
                <a:latin typeface="Arial"/>
                <a:ea typeface="Arial"/>
                <a:hlinkClick r:id="rId1"/>
              </a:rPr>
              <a:t> passive</a:t>
            </a:r>
            <a:r>
              <a:rPr b="0" lang="en-IN" sz="2100" spc="-1" strike="noStrike" u="sng">
                <a:solidFill>
                  <a:srgbClr val="f06292"/>
                </a:solidFill>
                <a:uFillTx/>
                <a:latin typeface="Arial"/>
                <a:ea typeface="Arial"/>
                <a:hlinkClick r:id="rId2"/>
              </a:rPr>
              <a:t> two-terminal</a:t>
            </a:r>
            <a:r>
              <a:rPr b="0" lang="en-IN" sz="2100" spc="-1" strike="noStrike" u="sng">
                <a:solidFill>
                  <a:srgbClr val="f06292"/>
                </a:solidFill>
                <a:uFillTx/>
                <a:latin typeface="Arial"/>
                <a:ea typeface="Arial"/>
                <a:hlinkClick r:id="rId3"/>
              </a:rPr>
              <a:t> electrical component</a:t>
            </a:r>
            <a:r>
              <a:rPr b="0" lang="en-IN" sz="2100" spc="-1" strike="noStrike">
                <a:solidFill>
                  <a:srgbClr val="f3f3f3"/>
                </a:solidFill>
                <a:latin typeface="Arial"/>
                <a:ea typeface="Arial"/>
              </a:rPr>
              <a:t> that implements</a:t>
            </a:r>
            <a:r>
              <a:rPr b="0" lang="en-IN" sz="2100" spc="-1" strike="noStrike" u="sng">
                <a:solidFill>
                  <a:srgbClr val="f06292"/>
                </a:solidFill>
                <a:uFillTx/>
                <a:latin typeface="Arial"/>
                <a:ea typeface="Arial"/>
                <a:hlinkClick r:id="rId4"/>
              </a:rPr>
              <a:t> electrical resistance</a:t>
            </a:r>
            <a:r>
              <a:rPr b="0" lang="en-IN" sz="2100" spc="-1" strike="noStrike">
                <a:solidFill>
                  <a:srgbClr val="f3f3f3"/>
                </a:solidFill>
                <a:latin typeface="Arial"/>
                <a:ea typeface="Arial"/>
              </a:rPr>
              <a:t> as a circuit element. In electronic circuits, resistors are used to reduce current flow.</a:t>
            </a:r>
            <a:endParaRPr b="0" lang="en-IN" sz="2100" spc="-1" strike="noStrike">
              <a:latin typeface="Arial"/>
            </a:endParaRPr>
          </a:p>
        </p:txBody>
      </p:sp>
      <p:pic>
        <p:nvPicPr>
          <p:cNvPr id="127" name="Google Shape;192;p30" descr=""/>
          <p:cNvPicPr/>
          <p:nvPr/>
        </p:nvPicPr>
        <p:blipFill>
          <a:blip r:embed="rId5"/>
          <a:stretch/>
        </p:blipFill>
        <p:spPr>
          <a:xfrm>
            <a:off x="2573640" y="2460600"/>
            <a:ext cx="4837320" cy="2377440"/>
          </a:xfrm>
          <a:prstGeom prst="rect">
            <a:avLst/>
          </a:prstGeom>
          <a:ln>
            <a:noFill/>
          </a:ln>
        </p:spPr>
      </p:pic>
    </p:spTree>
  </p:cSld>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0">
                                  <p:stCondLst>
                                    <p:cond delay="0"/>
                                  </p:stCondLst>
                                  <p:childTnLst>
                                    <p:set>
                                      <p:cBhvr>
                                        <p:cTn id="40" dur="1" fill="hold">
                                          <p:stCondLst>
                                            <p:cond delay="0"/>
                                          </p:stCondLst>
                                        </p:cTn>
                                        <p:tgtEl>
                                          <p:spTgt spid="127"/>
                                        </p:tgtEl>
                                        <p:attrNameLst>
                                          <p:attrName>style.visibility</p:attrName>
                                        </p:attrNameLst>
                                      </p:cBhvr>
                                      <p:to>
                                        <p:strVal val="visible"/>
                                      </p:to>
                                    </p:set>
                                    <p:animEffect filter="fade" transition="in">
                                      <p:cBhvr additive="repl">
                                        <p:cTn id="41" dur="1000"/>
                                        <p:tgtEl>
                                          <p:spTgt spid="12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92240" y="73800"/>
            <a:ext cx="8221320" cy="838080"/>
          </a:xfrm>
          <a:prstGeom prst="rect">
            <a:avLst/>
          </a:prstGeom>
          <a:noFill/>
          <a:ln>
            <a:noFill/>
          </a:ln>
        </p:spPr>
        <p:style>
          <a:lnRef idx="0"/>
          <a:fillRef idx="0"/>
          <a:effectRef idx="0"/>
          <a:fontRef idx="minor"/>
        </p:style>
        <p:txBody>
          <a:bodyPr lIns="90000" rIns="90000" tIns="91440" bIns="91440" anchor="b">
            <a:normAutofit/>
          </a:bodyPr>
          <a:p>
            <a:pPr>
              <a:lnSpc>
                <a:spcPct val="100000"/>
              </a:lnSpc>
            </a:pPr>
            <a:r>
              <a:rPr b="1" lang="en-IN" sz="3000" spc="-1" strike="noStrike">
                <a:solidFill>
                  <a:srgbClr val="ff9900"/>
                </a:solidFill>
                <a:latin typeface="Roboto"/>
                <a:ea typeface="Roboto"/>
              </a:rPr>
              <a:t>Working:</a:t>
            </a:r>
            <a:endParaRPr b="0" lang="en-IN" sz="3000" spc="-1" strike="noStrike">
              <a:latin typeface="Arial"/>
            </a:endParaRPr>
          </a:p>
        </p:txBody>
      </p:sp>
      <p:sp>
        <p:nvSpPr>
          <p:cNvPr id="129" name="CustomShape 2"/>
          <p:cNvSpPr/>
          <p:nvPr/>
        </p:nvSpPr>
        <p:spPr>
          <a:xfrm>
            <a:off x="192240" y="1033920"/>
            <a:ext cx="8627040" cy="3938760"/>
          </a:xfrm>
          <a:prstGeom prst="rect">
            <a:avLst/>
          </a:prstGeom>
          <a:noFill/>
          <a:ln>
            <a:noFill/>
          </a:ln>
        </p:spPr>
        <p:style>
          <a:lnRef idx="0"/>
          <a:fillRef idx="0"/>
          <a:effectRef idx="0"/>
          <a:fontRef idx="minor"/>
        </p:style>
      </p:sp>
      <p:pic>
        <p:nvPicPr>
          <p:cNvPr id="130" name="Google Shape;199;p31" descr=""/>
          <p:cNvPicPr/>
          <p:nvPr/>
        </p:nvPicPr>
        <p:blipFill>
          <a:blip r:embed="rId1"/>
          <a:stretch/>
        </p:blipFill>
        <p:spPr>
          <a:xfrm>
            <a:off x="321840" y="1033920"/>
            <a:ext cx="8728920" cy="3938760"/>
          </a:xfrm>
          <a:prstGeom prst="rect">
            <a:avLst/>
          </a:prstGeom>
          <a:ln>
            <a:noFill/>
          </a:ln>
        </p:spPr>
      </p:pic>
    </p:spTree>
  </p:cSld>
  <p:timing>
    <p:tnLst>
      <p:par>
        <p:cTn id="42" dur="indefinite" restart="never" nodeType="tmRoot">
          <p:childTnLst>
            <p:seq>
              <p:cTn id="43"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27240" y="353520"/>
            <a:ext cx="8161560" cy="614160"/>
          </a:xfrm>
          <a:prstGeom prst="rect">
            <a:avLst/>
          </a:prstGeom>
          <a:noFill/>
          <a:ln>
            <a:noFill/>
          </a:ln>
        </p:spPr>
        <p:style>
          <a:lnRef idx="0"/>
          <a:fillRef idx="0"/>
          <a:effectRef idx="0"/>
          <a:fontRef idx="minor"/>
        </p:style>
        <p:txBody>
          <a:bodyPr lIns="90000" rIns="90000" tIns="91440" bIns="91440" anchor="b"/>
          <a:p>
            <a:pPr>
              <a:lnSpc>
                <a:spcPct val="100000"/>
              </a:lnSpc>
            </a:pPr>
            <a:r>
              <a:rPr b="1" lang="en-IN" sz="3280" spc="-1" strike="noStrike">
                <a:solidFill>
                  <a:srgbClr val="ff9900"/>
                </a:solidFill>
                <a:latin typeface="Times New Roman"/>
                <a:ea typeface="Times New Roman"/>
              </a:rPr>
              <a:t>Contents</a:t>
            </a:r>
            <a:endParaRPr b="0" lang="en-IN" sz="3280" spc="-1" strike="noStrike">
              <a:latin typeface="Arial"/>
            </a:endParaRPr>
          </a:p>
        </p:txBody>
      </p:sp>
      <p:sp>
        <p:nvSpPr>
          <p:cNvPr id="91" name="CustomShape 2"/>
          <p:cNvSpPr/>
          <p:nvPr/>
        </p:nvSpPr>
        <p:spPr>
          <a:xfrm>
            <a:off x="576000" y="1108080"/>
            <a:ext cx="7991280" cy="3480840"/>
          </a:xfrm>
          <a:prstGeom prst="rect">
            <a:avLst/>
          </a:prstGeom>
          <a:noFill/>
          <a:ln>
            <a:noFill/>
          </a:ln>
        </p:spPr>
        <p:style>
          <a:lnRef idx="0"/>
          <a:fillRef idx="0"/>
          <a:effectRef idx="0"/>
          <a:fontRef idx="minor"/>
        </p:style>
        <p:txBody>
          <a:bodyPr lIns="90000" rIns="90000" tIns="91440" bIns="91440"/>
          <a:p>
            <a:pPr marL="457200" indent="-361080">
              <a:lnSpc>
                <a:spcPct val="90000"/>
              </a:lnSpc>
              <a:buClr>
                <a:srgbClr val="ffffff"/>
              </a:buClr>
              <a:buFont typeface="Roboto"/>
              <a:buChar char="★"/>
            </a:pPr>
            <a:r>
              <a:rPr b="0" lang="en-IN" sz="2100" spc="-1" strike="noStrike">
                <a:solidFill>
                  <a:srgbClr val="ffffff"/>
                </a:solidFill>
                <a:latin typeface="Roboto"/>
                <a:ea typeface="Roboto"/>
              </a:rPr>
              <a:t>Abstract</a:t>
            </a:r>
            <a:endParaRPr b="0" lang="en-IN" sz="2100" spc="-1" strike="noStrike">
              <a:latin typeface="Arial"/>
            </a:endParaRPr>
          </a:p>
          <a:p>
            <a:pPr marL="457200" indent="-361080">
              <a:lnSpc>
                <a:spcPct val="90000"/>
              </a:lnSpc>
              <a:buClr>
                <a:srgbClr val="ffffff"/>
              </a:buClr>
              <a:buFont typeface="Roboto"/>
              <a:buChar char="★"/>
            </a:pPr>
            <a:r>
              <a:rPr b="0" lang="en-IN" sz="2100" spc="-1" strike="noStrike">
                <a:solidFill>
                  <a:srgbClr val="ffffff"/>
                </a:solidFill>
                <a:latin typeface="Roboto"/>
                <a:ea typeface="Roboto"/>
              </a:rPr>
              <a:t>Introduction</a:t>
            </a:r>
            <a:endParaRPr b="0" lang="en-IN" sz="2100" spc="-1" strike="noStrike">
              <a:latin typeface="Arial"/>
            </a:endParaRPr>
          </a:p>
          <a:p>
            <a:pPr marL="457200" indent="-361080">
              <a:lnSpc>
                <a:spcPct val="90000"/>
              </a:lnSpc>
              <a:buClr>
                <a:srgbClr val="ffffff"/>
              </a:buClr>
              <a:buFont typeface="Roboto"/>
              <a:buChar char="★"/>
            </a:pPr>
            <a:r>
              <a:rPr b="0" lang="en-IN" sz="2100" spc="-1" strike="noStrike">
                <a:solidFill>
                  <a:srgbClr val="ffffff"/>
                </a:solidFill>
                <a:latin typeface="Roboto"/>
                <a:ea typeface="Roboto"/>
              </a:rPr>
              <a:t>Block Diagram</a:t>
            </a:r>
            <a:endParaRPr b="0" lang="en-IN" sz="2100" spc="-1" strike="noStrike">
              <a:latin typeface="Arial"/>
            </a:endParaRPr>
          </a:p>
          <a:p>
            <a:pPr marL="457200" indent="-361080">
              <a:lnSpc>
                <a:spcPct val="90000"/>
              </a:lnSpc>
              <a:buClr>
                <a:srgbClr val="ffffff"/>
              </a:buClr>
              <a:buFont typeface="Roboto"/>
              <a:buChar char="★"/>
            </a:pPr>
            <a:r>
              <a:rPr b="0" lang="en-IN" sz="2100" spc="-1" strike="noStrike">
                <a:solidFill>
                  <a:srgbClr val="ffffff"/>
                </a:solidFill>
                <a:latin typeface="Roboto"/>
                <a:ea typeface="Roboto"/>
              </a:rPr>
              <a:t>Overview of the components</a:t>
            </a:r>
            <a:endParaRPr b="0" lang="en-IN" sz="2100" spc="-1" strike="noStrike">
              <a:latin typeface="Arial"/>
            </a:endParaRPr>
          </a:p>
          <a:p>
            <a:pPr marL="457200" indent="-361080">
              <a:lnSpc>
                <a:spcPct val="90000"/>
              </a:lnSpc>
              <a:buClr>
                <a:srgbClr val="ffffff"/>
              </a:buClr>
              <a:buFont typeface="Roboto"/>
              <a:buChar char="★"/>
            </a:pPr>
            <a:r>
              <a:rPr b="0" lang="en-IN" sz="2100" spc="-1" strike="noStrike">
                <a:solidFill>
                  <a:srgbClr val="ffffff"/>
                </a:solidFill>
                <a:latin typeface="Roboto"/>
                <a:ea typeface="Roboto"/>
              </a:rPr>
              <a:t>Working</a:t>
            </a:r>
            <a:endParaRPr b="0" lang="en-IN" sz="2100" spc="-1" strike="noStrike">
              <a:latin typeface="Arial"/>
            </a:endParaRPr>
          </a:p>
          <a:p>
            <a:pPr marL="457200" indent="-361080">
              <a:lnSpc>
                <a:spcPct val="90000"/>
              </a:lnSpc>
              <a:buClr>
                <a:srgbClr val="ffffff"/>
              </a:buClr>
              <a:buFont typeface="Roboto"/>
              <a:buChar char="★"/>
            </a:pPr>
            <a:r>
              <a:rPr b="0" lang="en-IN" sz="2100" spc="-1" strike="noStrike">
                <a:solidFill>
                  <a:srgbClr val="ffffff"/>
                </a:solidFill>
                <a:latin typeface="Roboto"/>
                <a:ea typeface="Roboto"/>
              </a:rPr>
              <a:t>Advantages</a:t>
            </a:r>
            <a:endParaRPr b="0" lang="en-IN" sz="2100" spc="-1" strike="noStrike">
              <a:latin typeface="Arial"/>
            </a:endParaRPr>
          </a:p>
          <a:p>
            <a:pPr marL="457200" indent="-361080">
              <a:lnSpc>
                <a:spcPct val="90000"/>
              </a:lnSpc>
              <a:buClr>
                <a:srgbClr val="ffffff"/>
              </a:buClr>
              <a:buFont typeface="Roboto"/>
              <a:buChar char="★"/>
            </a:pPr>
            <a:r>
              <a:rPr b="0" lang="en-IN" sz="2100" spc="-1" strike="noStrike">
                <a:solidFill>
                  <a:srgbClr val="ffffff"/>
                </a:solidFill>
                <a:latin typeface="Roboto"/>
                <a:ea typeface="Roboto"/>
              </a:rPr>
              <a:t>Disadvantages</a:t>
            </a:r>
            <a:endParaRPr b="0" lang="en-IN" sz="2100" spc="-1" strike="noStrike">
              <a:latin typeface="Arial"/>
            </a:endParaRPr>
          </a:p>
          <a:p>
            <a:pPr marL="457200" indent="-361080">
              <a:lnSpc>
                <a:spcPct val="90000"/>
              </a:lnSpc>
              <a:buClr>
                <a:srgbClr val="ffffff"/>
              </a:buClr>
              <a:buFont typeface="Roboto"/>
              <a:buChar char="★"/>
            </a:pPr>
            <a:r>
              <a:rPr b="0" lang="en-IN" sz="2100" spc="-1" strike="noStrike">
                <a:solidFill>
                  <a:srgbClr val="ffffff"/>
                </a:solidFill>
                <a:latin typeface="Roboto"/>
                <a:ea typeface="Roboto"/>
              </a:rPr>
              <a:t>Applications</a:t>
            </a:r>
            <a:endParaRPr b="0" lang="en-IN" sz="2100" spc="-1" strike="noStrike">
              <a:latin typeface="Arial"/>
            </a:endParaRPr>
          </a:p>
          <a:p>
            <a:pPr marL="457200" indent="-361080">
              <a:lnSpc>
                <a:spcPct val="90000"/>
              </a:lnSpc>
              <a:buClr>
                <a:srgbClr val="ffffff"/>
              </a:buClr>
              <a:buFont typeface="Roboto"/>
              <a:buChar char="★"/>
            </a:pPr>
            <a:r>
              <a:rPr b="0" lang="en-IN" sz="2100" spc="-1" strike="noStrike">
                <a:solidFill>
                  <a:srgbClr val="ffffff"/>
                </a:solidFill>
                <a:latin typeface="Roboto"/>
                <a:ea typeface="Roboto"/>
              </a:rPr>
              <a:t>Simulation</a:t>
            </a:r>
            <a:endParaRPr b="0" lang="en-IN" sz="2100" spc="-1" strike="noStrike">
              <a:latin typeface="Arial"/>
            </a:endParaRPr>
          </a:p>
          <a:p>
            <a:pPr marL="457200" indent="-361080">
              <a:lnSpc>
                <a:spcPct val="90000"/>
              </a:lnSpc>
              <a:buClr>
                <a:srgbClr val="ffffff"/>
              </a:buClr>
              <a:buFont typeface="Roboto"/>
              <a:buChar char="★"/>
            </a:pPr>
            <a:r>
              <a:rPr b="0" lang="en-IN" sz="2100" spc="-1" strike="noStrike">
                <a:solidFill>
                  <a:srgbClr val="ffffff"/>
                </a:solidFill>
                <a:latin typeface="Roboto"/>
                <a:ea typeface="Roboto"/>
              </a:rPr>
              <a:t>Conclusion</a:t>
            </a:r>
            <a:endParaRPr b="0" lang="en-IN" sz="2100" spc="-1" strike="noStrike">
              <a:latin typeface="Arial"/>
            </a:endParaRPr>
          </a:p>
          <a:p>
            <a:pPr marL="457200" indent="-361080">
              <a:lnSpc>
                <a:spcPct val="90000"/>
              </a:lnSpc>
              <a:buClr>
                <a:srgbClr val="ffffff"/>
              </a:buClr>
              <a:buFont typeface="Roboto"/>
              <a:buChar char="★"/>
            </a:pPr>
            <a:r>
              <a:rPr b="0" lang="en-IN" sz="2100" spc="-1" strike="noStrike">
                <a:solidFill>
                  <a:srgbClr val="ffffff"/>
                </a:solidFill>
                <a:latin typeface="Roboto"/>
                <a:ea typeface="Roboto"/>
              </a:rPr>
              <a:t>Reference</a:t>
            </a:r>
            <a:endParaRPr b="0" lang="en-IN" sz="21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92240" y="86760"/>
            <a:ext cx="8221320" cy="432360"/>
          </a:xfrm>
          <a:prstGeom prst="rect">
            <a:avLst/>
          </a:prstGeom>
          <a:noFill/>
          <a:ln>
            <a:noFill/>
          </a:ln>
        </p:spPr>
        <p:style>
          <a:lnRef idx="0"/>
          <a:fillRef idx="0"/>
          <a:effectRef idx="0"/>
          <a:fontRef idx="minor"/>
        </p:style>
        <p:txBody>
          <a:bodyPr lIns="90000" rIns="90000" tIns="91440" bIns="91440" anchor="b"/>
          <a:p>
            <a:pPr>
              <a:lnSpc>
                <a:spcPct val="100000"/>
              </a:lnSpc>
            </a:pPr>
            <a:r>
              <a:rPr b="1" lang="en-IN" sz="2400" spc="-1" strike="noStrike">
                <a:solidFill>
                  <a:srgbClr val="ff9900"/>
                </a:solidFill>
                <a:latin typeface="Roboto"/>
                <a:ea typeface="Roboto"/>
              </a:rPr>
              <a:t>Advantages:</a:t>
            </a:r>
            <a:endParaRPr b="0" lang="en-IN" sz="2400" spc="-1" strike="noStrike">
              <a:latin typeface="Arial"/>
            </a:endParaRPr>
          </a:p>
        </p:txBody>
      </p:sp>
      <p:sp>
        <p:nvSpPr>
          <p:cNvPr id="132" name="CustomShape 2"/>
          <p:cNvSpPr/>
          <p:nvPr/>
        </p:nvSpPr>
        <p:spPr>
          <a:xfrm>
            <a:off x="192240" y="602280"/>
            <a:ext cx="8824320" cy="3402360"/>
          </a:xfrm>
          <a:prstGeom prst="rect">
            <a:avLst/>
          </a:prstGeom>
          <a:noFill/>
          <a:ln>
            <a:noFill/>
          </a:ln>
        </p:spPr>
        <p:style>
          <a:lnRef idx="0"/>
          <a:fillRef idx="0"/>
          <a:effectRef idx="0"/>
          <a:fontRef idx="minor"/>
        </p:style>
        <p:txBody>
          <a:bodyPr lIns="90000" rIns="90000" tIns="91440" bIns="91440">
            <a:normAutofit/>
          </a:bodyPr>
          <a:p>
            <a:pPr marL="457200" indent="-367560">
              <a:lnSpc>
                <a:spcPct val="100000"/>
              </a:lnSpc>
              <a:buClr>
                <a:srgbClr val="ffffff"/>
              </a:buClr>
              <a:buFont typeface="Roboto"/>
              <a:buChar char="●"/>
            </a:pPr>
            <a:r>
              <a:rPr b="0" lang="en-IN" sz="2100" spc="-1" strike="noStrike">
                <a:solidFill>
                  <a:srgbClr val="ffffff"/>
                </a:solidFill>
                <a:latin typeface="Roboto"/>
                <a:ea typeface="Roboto"/>
              </a:rPr>
              <a:t> </a:t>
            </a:r>
            <a:r>
              <a:rPr b="0" lang="en-IN" sz="2100" spc="-1" strike="noStrike">
                <a:solidFill>
                  <a:srgbClr val="ffffff"/>
                </a:solidFill>
                <a:latin typeface="Roboto"/>
                <a:ea typeface="Roboto"/>
              </a:rPr>
              <a:t>There is high parking efficiency.</a:t>
            </a:r>
            <a:endParaRPr b="0" lang="en-IN" sz="2100" spc="-1" strike="noStrike">
              <a:latin typeface="Arial"/>
            </a:endParaRPr>
          </a:p>
          <a:p>
            <a:pPr marL="457200" indent="-367560">
              <a:lnSpc>
                <a:spcPct val="100000"/>
              </a:lnSpc>
              <a:buClr>
                <a:srgbClr val="ffffff"/>
              </a:buClr>
              <a:buFont typeface="Roboto"/>
              <a:buChar char="●"/>
            </a:pPr>
            <a:r>
              <a:rPr b="0" lang="en-IN" sz="2100" spc="-1" strike="noStrike">
                <a:solidFill>
                  <a:srgbClr val="ffffff"/>
                </a:solidFill>
                <a:latin typeface="Roboto"/>
                <a:ea typeface="Roboto"/>
              </a:rPr>
              <a:t> </a:t>
            </a:r>
            <a:r>
              <a:rPr b="0" lang="en-IN" sz="2100" spc="-1" strike="noStrike">
                <a:solidFill>
                  <a:srgbClr val="ffffff"/>
                </a:solidFill>
                <a:latin typeface="Roboto"/>
                <a:ea typeface="Roboto"/>
              </a:rPr>
              <a:t>Emissions are greatly brought down and reduced.</a:t>
            </a:r>
            <a:endParaRPr b="0" lang="en-IN" sz="2100" spc="-1" strike="noStrike">
              <a:latin typeface="Arial"/>
            </a:endParaRPr>
          </a:p>
          <a:p>
            <a:pPr marL="457200" indent="-367560">
              <a:lnSpc>
                <a:spcPct val="100000"/>
              </a:lnSpc>
              <a:buClr>
                <a:srgbClr val="ffffff"/>
              </a:buClr>
              <a:buFont typeface="Roboto"/>
              <a:buChar char="●"/>
            </a:pPr>
            <a:r>
              <a:rPr b="0" lang="en-IN" sz="2100" spc="-1" strike="noStrike">
                <a:solidFill>
                  <a:srgbClr val="ffffff"/>
                </a:solidFill>
                <a:latin typeface="Roboto"/>
                <a:ea typeface="Roboto"/>
              </a:rPr>
              <a:t> </a:t>
            </a:r>
            <a:r>
              <a:rPr b="0" lang="en-IN" sz="2100" spc="-1" strike="noStrike">
                <a:solidFill>
                  <a:srgbClr val="ffffff"/>
                </a:solidFill>
                <a:latin typeface="Roboto"/>
                <a:ea typeface="Roboto"/>
              </a:rPr>
              <a:t>There is a greater sense of security .</a:t>
            </a:r>
            <a:endParaRPr b="0" lang="en-IN" sz="2100" spc="-1" strike="noStrike">
              <a:latin typeface="Arial"/>
            </a:endParaRPr>
          </a:p>
          <a:p>
            <a:pPr marL="457200" indent="-367560">
              <a:lnSpc>
                <a:spcPct val="100000"/>
              </a:lnSpc>
              <a:buClr>
                <a:srgbClr val="ffffff"/>
              </a:buClr>
              <a:buFont typeface="Roboto"/>
              <a:buChar char="●"/>
            </a:pPr>
            <a:r>
              <a:rPr b="0" lang="en-IN" sz="2100" spc="-1" strike="noStrike">
                <a:solidFill>
                  <a:srgbClr val="ffffff"/>
                </a:solidFill>
                <a:latin typeface="Roboto"/>
                <a:ea typeface="Roboto"/>
              </a:rPr>
              <a:t> </a:t>
            </a:r>
            <a:r>
              <a:rPr b="0" lang="en-IN" sz="2100" spc="-1" strike="noStrike">
                <a:solidFill>
                  <a:srgbClr val="ffffff"/>
                </a:solidFill>
                <a:latin typeface="Roboto"/>
                <a:ea typeface="Roboto"/>
              </a:rPr>
              <a:t>There is a minimal staff requirement.</a:t>
            </a:r>
            <a:endParaRPr b="0" lang="en-IN" sz="2100" spc="-1" strike="noStrike">
              <a:latin typeface="Arial"/>
            </a:endParaRPr>
          </a:p>
          <a:p>
            <a:pPr marL="457200" indent="-367560">
              <a:lnSpc>
                <a:spcPct val="100000"/>
              </a:lnSpc>
              <a:buClr>
                <a:srgbClr val="ffffff"/>
              </a:buClr>
              <a:buFont typeface="Roboto"/>
              <a:buChar char="●"/>
            </a:pPr>
            <a:r>
              <a:rPr b="0" lang="en-IN" sz="2100" spc="-1" strike="noStrike">
                <a:solidFill>
                  <a:srgbClr val="ffffff"/>
                </a:solidFill>
                <a:latin typeface="Roboto"/>
                <a:ea typeface="Roboto"/>
              </a:rPr>
              <a:t> </a:t>
            </a:r>
            <a:r>
              <a:rPr b="0" lang="en-IN" sz="2100" spc="-1" strike="noStrike">
                <a:solidFill>
                  <a:srgbClr val="ffffff"/>
                </a:solidFill>
                <a:latin typeface="Roboto"/>
                <a:ea typeface="Roboto"/>
              </a:rPr>
              <a:t>There are less chances of traffic.</a:t>
            </a:r>
            <a:endParaRPr b="0" lang="en-IN" sz="2100" spc="-1" strike="noStrike">
              <a:latin typeface="Arial"/>
            </a:endParaRPr>
          </a:p>
        </p:txBody>
      </p:sp>
    </p:spTree>
  </p:cSld>
  <p:timing>
    <p:tnLst>
      <p:par>
        <p:cTn id="44" dur="indefinite" restart="never" nodeType="tmRoot">
          <p:childTnLst>
            <p:seq>
              <p:cTn id="45"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0" y="-104760"/>
            <a:ext cx="8221320" cy="663120"/>
          </a:xfrm>
          <a:prstGeom prst="rect">
            <a:avLst/>
          </a:prstGeom>
          <a:noFill/>
          <a:ln>
            <a:noFill/>
          </a:ln>
        </p:spPr>
        <p:style>
          <a:lnRef idx="0"/>
          <a:fillRef idx="0"/>
          <a:effectRef idx="0"/>
          <a:fontRef idx="minor"/>
        </p:style>
        <p:txBody>
          <a:bodyPr lIns="90000" rIns="90000" tIns="91440" bIns="91440" anchor="b">
            <a:normAutofit/>
          </a:bodyPr>
          <a:p>
            <a:pPr>
              <a:lnSpc>
                <a:spcPct val="100000"/>
              </a:lnSpc>
            </a:pPr>
            <a:r>
              <a:rPr b="1" lang="en-IN" sz="2500" spc="-1" strike="noStrike">
                <a:solidFill>
                  <a:srgbClr val="ff9900"/>
                </a:solidFill>
                <a:latin typeface="Roboto"/>
                <a:ea typeface="Roboto"/>
              </a:rPr>
              <a:t>Disadvantages</a:t>
            </a:r>
            <a:r>
              <a:rPr b="0" lang="en-IN" sz="2500" spc="-1" strike="noStrike">
                <a:solidFill>
                  <a:srgbClr val="ff9900"/>
                </a:solidFill>
                <a:latin typeface="Roboto"/>
                <a:ea typeface="Roboto"/>
              </a:rPr>
              <a:t>:</a:t>
            </a:r>
            <a:endParaRPr b="0" lang="en-IN" sz="2500" spc="-1" strike="noStrike">
              <a:latin typeface="Arial"/>
            </a:endParaRPr>
          </a:p>
        </p:txBody>
      </p:sp>
      <p:sp>
        <p:nvSpPr>
          <p:cNvPr id="134" name="CustomShape 2"/>
          <p:cNvSpPr/>
          <p:nvPr/>
        </p:nvSpPr>
        <p:spPr>
          <a:xfrm>
            <a:off x="144000" y="720000"/>
            <a:ext cx="9082080" cy="3821040"/>
          </a:xfrm>
          <a:prstGeom prst="rect">
            <a:avLst/>
          </a:prstGeom>
          <a:noFill/>
          <a:ln>
            <a:noFill/>
          </a:ln>
        </p:spPr>
        <p:style>
          <a:lnRef idx="0"/>
          <a:fillRef idx="0"/>
          <a:effectRef idx="0"/>
          <a:fontRef idx="minor"/>
        </p:style>
        <p:txBody>
          <a:bodyPr lIns="90000" rIns="90000" tIns="91440" bIns="91440">
            <a:normAutofit/>
          </a:bodyPr>
          <a:p>
            <a:pPr marL="457200" indent="-386640">
              <a:lnSpc>
                <a:spcPct val="100000"/>
              </a:lnSpc>
              <a:buClr>
                <a:srgbClr val="ffffff"/>
              </a:buClr>
              <a:buFont typeface="Arial"/>
              <a:buChar char="●"/>
            </a:pPr>
            <a:r>
              <a:rPr b="0" lang="en-IN" sz="1100" spc="-1" strike="noStrike">
                <a:solidFill>
                  <a:srgbClr val="000000"/>
                </a:solidFill>
                <a:latin typeface="Arial"/>
                <a:ea typeface="Arial"/>
              </a:rPr>
              <a:t> </a:t>
            </a:r>
            <a:r>
              <a:rPr b="0" lang="en-IN" sz="2400" spc="-1" strike="noStrike">
                <a:solidFill>
                  <a:srgbClr val="ffffff"/>
                </a:solidFill>
                <a:latin typeface="Arial"/>
                <a:ea typeface="Arial"/>
              </a:rPr>
              <a:t>The high cost of construction or installation</a:t>
            </a:r>
            <a:endParaRPr b="0" lang="en-IN" sz="2400" spc="-1" strike="noStrike">
              <a:latin typeface="Arial"/>
            </a:endParaRPr>
          </a:p>
          <a:p>
            <a:pPr marL="457200" indent="-386640">
              <a:lnSpc>
                <a:spcPct val="100000"/>
              </a:lnSpc>
              <a:buClr>
                <a:srgbClr val="ffffff"/>
              </a:buClr>
              <a:buFont typeface="Arial"/>
              <a:buChar char="●"/>
            </a:pPr>
            <a:r>
              <a:rPr b="0" lang="en-IN" sz="2400" spc="-1" strike="noStrike">
                <a:solidFill>
                  <a:srgbClr val="ffffff"/>
                </a:solidFill>
                <a:latin typeface="Arial"/>
                <a:ea typeface="Arial"/>
              </a:rPr>
              <a:t> </a:t>
            </a:r>
            <a:r>
              <a:rPr b="0" lang="en-IN" sz="2400" spc="-1" strike="noStrike">
                <a:solidFill>
                  <a:srgbClr val="ffffff"/>
                </a:solidFill>
                <a:latin typeface="Arial"/>
                <a:ea typeface="Arial"/>
              </a:rPr>
              <a:t>Regular maintenance</a:t>
            </a:r>
            <a:endParaRPr b="0" lang="en-IN" sz="2400" spc="-1" strike="noStrike">
              <a:latin typeface="Arial"/>
            </a:endParaRPr>
          </a:p>
          <a:p>
            <a:pPr marL="457200" indent="-386640">
              <a:lnSpc>
                <a:spcPct val="100000"/>
              </a:lnSpc>
              <a:buClr>
                <a:srgbClr val="ffffff"/>
              </a:buClr>
              <a:buFont typeface="Arial"/>
              <a:buChar char="●"/>
            </a:pPr>
            <a:r>
              <a:rPr b="0" lang="en-IN" sz="2400" spc="-1" strike="noStrike">
                <a:solidFill>
                  <a:srgbClr val="ffffff"/>
                </a:solidFill>
                <a:latin typeface="Arial"/>
                <a:ea typeface="Arial"/>
              </a:rPr>
              <a:t> </a:t>
            </a:r>
            <a:r>
              <a:rPr b="0" lang="en-IN" sz="2400" spc="-1" strike="noStrike">
                <a:solidFill>
                  <a:srgbClr val="ffffff"/>
                </a:solidFill>
                <a:latin typeface="Arial"/>
                <a:ea typeface="Arial"/>
              </a:rPr>
              <a:t>Breakdown</a:t>
            </a:r>
            <a:endParaRPr b="0" lang="en-IN" sz="2400" spc="-1" strike="noStrike">
              <a:latin typeface="Arial"/>
            </a:endParaRPr>
          </a:p>
          <a:p>
            <a:pPr>
              <a:lnSpc>
                <a:spcPct val="100000"/>
              </a:lnSpc>
            </a:pPr>
            <a:endParaRPr b="0" lang="en-IN" sz="2400" spc="-1" strike="noStrike">
              <a:latin typeface="Arial"/>
            </a:endParaRPr>
          </a:p>
        </p:txBody>
      </p:sp>
    </p:spTree>
  </p:cSld>
  <p:timing>
    <p:tnLst>
      <p:par>
        <p:cTn id="46" dur="indefinite" restart="never" nodeType="tmRoot">
          <p:childTnLst>
            <p:seq>
              <p:cTn id="47"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60800" y="170640"/>
            <a:ext cx="8221320" cy="660600"/>
          </a:xfrm>
          <a:prstGeom prst="rect">
            <a:avLst/>
          </a:prstGeom>
          <a:noFill/>
          <a:ln>
            <a:noFill/>
          </a:ln>
        </p:spPr>
        <p:style>
          <a:lnRef idx="0"/>
          <a:fillRef idx="0"/>
          <a:effectRef idx="0"/>
          <a:fontRef idx="minor"/>
        </p:style>
        <p:txBody>
          <a:bodyPr lIns="90000" rIns="90000" tIns="91440" bIns="91440" anchor="b">
            <a:normAutofit/>
          </a:bodyPr>
          <a:p>
            <a:pPr>
              <a:lnSpc>
                <a:spcPct val="100000"/>
              </a:lnSpc>
            </a:pPr>
            <a:r>
              <a:rPr b="1" lang="en-IN" sz="2800" spc="-1" strike="noStrike">
                <a:solidFill>
                  <a:srgbClr val="ff9900"/>
                </a:solidFill>
                <a:latin typeface="Roboto"/>
                <a:ea typeface="Roboto"/>
              </a:rPr>
              <a:t>Simulation:</a:t>
            </a:r>
            <a:endParaRPr b="0" lang="en-IN" sz="2800" spc="-1" strike="noStrike">
              <a:latin typeface="Arial"/>
            </a:endParaRPr>
          </a:p>
        </p:txBody>
      </p:sp>
      <p:sp>
        <p:nvSpPr>
          <p:cNvPr id="136" name="CustomShape 2"/>
          <p:cNvSpPr/>
          <p:nvPr/>
        </p:nvSpPr>
        <p:spPr>
          <a:xfrm>
            <a:off x="597960" y="1060200"/>
            <a:ext cx="8221320" cy="3781800"/>
          </a:xfrm>
          <a:prstGeom prst="rect">
            <a:avLst/>
          </a:prstGeom>
          <a:noFill/>
          <a:ln>
            <a:noFill/>
          </a:ln>
        </p:spPr>
        <p:style>
          <a:lnRef idx="0"/>
          <a:fillRef idx="0"/>
          <a:effectRef idx="0"/>
          <a:fontRef idx="minor"/>
        </p:style>
      </p:sp>
      <p:pic>
        <p:nvPicPr>
          <p:cNvPr id="137" name="Google Shape;218;p34" descr=""/>
          <p:cNvPicPr/>
          <p:nvPr/>
        </p:nvPicPr>
        <p:blipFill>
          <a:blip r:embed="rId1"/>
          <a:stretch/>
        </p:blipFill>
        <p:spPr>
          <a:xfrm>
            <a:off x="685800" y="978120"/>
            <a:ext cx="7996680" cy="4018320"/>
          </a:xfrm>
          <a:prstGeom prst="rect">
            <a:avLst/>
          </a:prstGeom>
          <a:ln>
            <a:noFill/>
          </a:ln>
        </p:spPr>
      </p:pic>
    </p:spTree>
  </p:cSld>
  <p:timing>
    <p:tnLst>
      <p:par>
        <p:cTn id="48" dur="indefinite" restart="never" nodeType="tmRoot">
          <p:childTnLst>
            <p:seq>
              <p:cTn id="49"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13760" y="73800"/>
            <a:ext cx="8221320" cy="838080"/>
          </a:xfrm>
          <a:prstGeom prst="rect">
            <a:avLst/>
          </a:prstGeom>
          <a:noFill/>
          <a:ln>
            <a:noFill/>
          </a:ln>
        </p:spPr>
        <p:style>
          <a:lnRef idx="0"/>
          <a:fillRef idx="0"/>
          <a:effectRef idx="0"/>
          <a:fontRef idx="minor"/>
        </p:style>
        <p:txBody>
          <a:bodyPr lIns="90000" rIns="90000" tIns="91440" bIns="91440" anchor="b">
            <a:normAutofit/>
          </a:bodyPr>
          <a:p>
            <a:pPr>
              <a:lnSpc>
                <a:spcPct val="100000"/>
              </a:lnSpc>
            </a:pPr>
            <a:r>
              <a:rPr b="1" lang="en-IN" sz="3000" spc="-1" strike="noStrike">
                <a:solidFill>
                  <a:srgbClr val="ff9900"/>
                </a:solidFill>
                <a:latin typeface="Roboto"/>
                <a:ea typeface="Roboto"/>
              </a:rPr>
              <a:t>Conclusion:</a:t>
            </a:r>
            <a:endParaRPr b="0" lang="en-IN" sz="3000" spc="-1" strike="noStrike">
              <a:latin typeface="Arial"/>
            </a:endParaRPr>
          </a:p>
        </p:txBody>
      </p:sp>
      <p:sp>
        <p:nvSpPr>
          <p:cNvPr id="139" name="CustomShape 2"/>
          <p:cNvSpPr/>
          <p:nvPr/>
        </p:nvSpPr>
        <p:spPr>
          <a:xfrm>
            <a:off x="405720" y="994680"/>
            <a:ext cx="8413560" cy="4003920"/>
          </a:xfrm>
          <a:prstGeom prst="rect">
            <a:avLst/>
          </a:prstGeom>
          <a:noFill/>
          <a:ln>
            <a:noFill/>
          </a:ln>
        </p:spPr>
        <p:style>
          <a:lnRef idx="0"/>
          <a:fillRef idx="0"/>
          <a:effectRef idx="0"/>
          <a:fontRef idx="minor"/>
        </p:style>
        <p:txBody>
          <a:bodyPr lIns="90000" rIns="90000" tIns="91440" bIns="91440">
            <a:normAutofit/>
          </a:bodyPr>
          <a:p>
            <a:pPr algn="just">
              <a:lnSpc>
                <a:spcPct val="100000"/>
              </a:lnSpc>
            </a:pPr>
            <a:r>
              <a:rPr b="0" lang="en-IN" sz="2100" spc="-1" strike="noStrike">
                <a:solidFill>
                  <a:srgbClr val="ffffff"/>
                </a:solidFill>
                <a:latin typeface="Roboto"/>
                <a:ea typeface="Roboto"/>
              </a:rPr>
              <a:t>The various types of smart parking system and has been presented.With the study on all the sensor technologies used in detecting vehicles,which are one of the most crucial parts of the smart parking system, the pros and cons of each sensor technologies can be analyzed.</a:t>
            </a:r>
            <a:endParaRPr b="0" lang="en-IN" sz="2100" spc="-1" strike="noStrike">
              <a:latin typeface="Arial"/>
            </a:endParaRPr>
          </a:p>
        </p:txBody>
      </p:sp>
    </p:spTree>
  </p:cSld>
  <p:timing>
    <p:tnLst>
      <p:par>
        <p:cTn id="50" dur="indefinite" restart="never" nodeType="tmRoot">
          <p:childTnLst>
            <p:seq>
              <p:cTn id="51"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92240" y="86760"/>
            <a:ext cx="8221320" cy="838080"/>
          </a:xfrm>
          <a:prstGeom prst="rect">
            <a:avLst/>
          </a:prstGeom>
          <a:noFill/>
          <a:ln>
            <a:noFill/>
          </a:ln>
        </p:spPr>
        <p:style>
          <a:lnRef idx="0"/>
          <a:fillRef idx="0"/>
          <a:effectRef idx="0"/>
          <a:fontRef idx="minor"/>
        </p:style>
        <p:txBody>
          <a:bodyPr lIns="90000" rIns="90000" tIns="91440" bIns="91440" anchor="b">
            <a:normAutofit/>
          </a:bodyPr>
          <a:p>
            <a:pPr>
              <a:lnSpc>
                <a:spcPct val="100000"/>
              </a:lnSpc>
            </a:pPr>
            <a:r>
              <a:rPr b="1" lang="en-IN" sz="3000" spc="-1" strike="noStrike">
                <a:solidFill>
                  <a:srgbClr val="ff9900"/>
                </a:solidFill>
                <a:latin typeface="Roboto"/>
                <a:ea typeface="Roboto"/>
              </a:rPr>
              <a:t>Reference:</a:t>
            </a:r>
            <a:endParaRPr b="0" lang="en-IN" sz="3000" spc="-1" strike="noStrike">
              <a:latin typeface="Arial"/>
            </a:endParaRPr>
          </a:p>
        </p:txBody>
      </p:sp>
      <p:sp>
        <p:nvSpPr>
          <p:cNvPr id="141" name="CustomShape 2"/>
          <p:cNvSpPr/>
          <p:nvPr/>
        </p:nvSpPr>
        <p:spPr>
          <a:xfrm>
            <a:off x="597960" y="1033920"/>
            <a:ext cx="8221320" cy="3650760"/>
          </a:xfrm>
          <a:prstGeom prst="rect">
            <a:avLst/>
          </a:prstGeom>
          <a:noFill/>
          <a:ln>
            <a:noFill/>
          </a:ln>
        </p:spPr>
        <p:style>
          <a:lnRef idx="0"/>
          <a:fillRef idx="0"/>
          <a:effectRef idx="0"/>
          <a:fontRef idx="minor"/>
        </p:style>
        <p:txBody>
          <a:bodyPr lIns="90000" rIns="90000" tIns="91440" bIns="91440">
            <a:normAutofit/>
          </a:bodyPr>
          <a:p>
            <a:pPr marL="457200" indent="-374040" algn="just">
              <a:lnSpc>
                <a:spcPct val="100000"/>
              </a:lnSpc>
              <a:buClr>
                <a:srgbClr val="ffffff"/>
              </a:buClr>
              <a:buFont typeface="Roboto"/>
              <a:buChar char="●"/>
            </a:pPr>
            <a:r>
              <a:rPr b="0" lang="en-IN" sz="2300" spc="-1" strike="noStrike">
                <a:solidFill>
                  <a:srgbClr val="ffffff"/>
                </a:solidFill>
                <a:latin typeface="Roboto"/>
                <a:ea typeface="Roboto"/>
              </a:rPr>
              <a:t>A Research Report of the school of Mathematical and Computer Science Of Heriot Watt University</a:t>
            </a:r>
            <a:endParaRPr b="0" lang="en-IN" sz="2300" spc="-1" strike="noStrike">
              <a:latin typeface="Arial"/>
            </a:endParaRPr>
          </a:p>
          <a:p>
            <a:pPr marL="457200" indent="-374040" algn="just">
              <a:lnSpc>
                <a:spcPct val="100000"/>
              </a:lnSpc>
              <a:buClr>
                <a:srgbClr val="ffffff"/>
              </a:buClr>
              <a:buFont typeface="Roboto"/>
              <a:buChar char="●"/>
            </a:pPr>
            <a:r>
              <a:rPr b="0" lang="en-IN" sz="2300" spc="-1" strike="noStrike">
                <a:solidFill>
                  <a:srgbClr val="ffffff"/>
                </a:solidFill>
                <a:latin typeface="Roboto"/>
                <a:ea typeface="Roboto"/>
              </a:rPr>
              <a:t>https://create.arduino.cc/projecthub/embeddedlab786/au-tomatic-car-parking-system-95a9dc.</a:t>
            </a:r>
            <a:endParaRPr b="0" lang="en-IN" sz="2300" spc="-1" strike="noStrike">
              <a:latin typeface="Arial"/>
            </a:endParaRPr>
          </a:p>
          <a:p>
            <a:pPr marL="457200" indent="-374040" algn="just">
              <a:lnSpc>
                <a:spcPct val="100000"/>
              </a:lnSpc>
              <a:buClr>
                <a:srgbClr val="ffffff"/>
              </a:buClr>
              <a:buFont typeface="Roboto"/>
              <a:buChar char="●"/>
            </a:pPr>
            <a:r>
              <a:rPr b="0" lang="en-IN" sz="2300" spc="-1" strike="noStrike">
                <a:solidFill>
                  <a:srgbClr val="ffffff"/>
                </a:solidFill>
                <a:latin typeface="Roboto"/>
                <a:ea typeface="Roboto"/>
              </a:rPr>
              <a:t>International Journal of Research Publication and Reviews Vol (2) Issue (8) (2021) Page 721-724</a:t>
            </a:r>
            <a:endParaRPr b="0" lang="en-IN" sz="2300" spc="-1" strike="noStrike">
              <a:latin typeface="Arial"/>
            </a:endParaRPr>
          </a:p>
        </p:txBody>
      </p:sp>
    </p:spTree>
  </p:cSld>
  <p:timing>
    <p:tnLst>
      <p:par>
        <p:cTn id="52" dur="indefinite" restart="never" nodeType="tmRoot">
          <p:childTnLst>
            <p:seq>
              <p:cTn id="53"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97960" y="231480"/>
            <a:ext cx="8221320" cy="4618800"/>
          </a:xfrm>
          <a:prstGeom prst="rect">
            <a:avLst/>
          </a:prstGeom>
          <a:noFill/>
          <a:ln>
            <a:noFill/>
          </a:ln>
        </p:spPr>
        <p:style>
          <a:lnRef idx="0"/>
          <a:fillRef idx="0"/>
          <a:effectRef idx="0"/>
          <a:fontRef idx="minor"/>
        </p:style>
      </p:sp>
      <p:pic>
        <p:nvPicPr>
          <p:cNvPr id="143" name="Google Shape;236;p37" descr=""/>
          <p:cNvPicPr/>
          <p:nvPr/>
        </p:nvPicPr>
        <p:blipFill>
          <a:blip r:embed="rId1"/>
          <a:stretch/>
        </p:blipFill>
        <p:spPr>
          <a:xfrm>
            <a:off x="597960" y="231480"/>
            <a:ext cx="8164800" cy="4691880"/>
          </a:xfrm>
          <a:prstGeom prst="rect">
            <a:avLst/>
          </a:prstGeom>
          <a:ln>
            <a:noFill/>
          </a:ln>
        </p:spPr>
      </p:pic>
    </p:spTree>
  </p:cSld>
  <p:timing>
    <p:tnLst>
      <p:par>
        <p:cTn id="54" dur="indefinite" restart="never" nodeType="tmRoot">
          <p:childTnLst>
            <p:seq>
              <p:cTn id="55"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78120" y="392760"/>
            <a:ext cx="2486520" cy="771480"/>
          </a:xfrm>
          <a:prstGeom prst="rect">
            <a:avLst/>
          </a:prstGeom>
          <a:noFill/>
          <a:ln>
            <a:noFill/>
          </a:ln>
        </p:spPr>
        <p:style>
          <a:lnRef idx="0"/>
          <a:fillRef idx="0"/>
          <a:effectRef idx="0"/>
          <a:fontRef idx="minor"/>
        </p:style>
        <p:txBody>
          <a:bodyPr lIns="90000" rIns="90000" tIns="91440" bIns="91440" anchor="b">
            <a:normAutofit/>
          </a:bodyPr>
          <a:p>
            <a:pPr>
              <a:lnSpc>
                <a:spcPct val="100000"/>
              </a:lnSpc>
            </a:pPr>
            <a:r>
              <a:rPr b="1" lang="en-IN" sz="3280" spc="-1" strike="noStrike">
                <a:solidFill>
                  <a:srgbClr val="e69138"/>
                </a:solidFill>
                <a:latin typeface="Roboto"/>
                <a:ea typeface="Roboto"/>
              </a:rPr>
              <a:t>Abstract:</a:t>
            </a:r>
            <a:endParaRPr b="0" lang="en-IN" sz="3280" spc="-1" strike="noStrike">
              <a:latin typeface="Arial"/>
            </a:endParaRPr>
          </a:p>
        </p:txBody>
      </p:sp>
      <p:sp>
        <p:nvSpPr>
          <p:cNvPr id="93" name="CustomShape 2"/>
          <p:cNvSpPr/>
          <p:nvPr/>
        </p:nvSpPr>
        <p:spPr>
          <a:xfrm>
            <a:off x="78120" y="1273680"/>
            <a:ext cx="8925840" cy="3764520"/>
          </a:xfrm>
          <a:prstGeom prst="rect">
            <a:avLst/>
          </a:prstGeom>
          <a:noFill/>
          <a:ln>
            <a:noFill/>
          </a:ln>
        </p:spPr>
        <p:style>
          <a:lnRef idx="0"/>
          <a:fillRef idx="0"/>
          <a:effectRef idx="0"/>
          <a:fontRef idx="minor"/>
        </p:style>
        <p:txBody>
          <a:bodyPr lIns="90000" rIns="90000" tIns="91440" bIns="91440">
            <a:normAutofit/>
          </a:bodyPr>
          <a:p>
            <a:pPr marL="216000" indent="-216000" algn="just">
              <a:lnSpc>
                <a:spcPct val="100000"/>
              </a:lnSpc>
              <a:buClr>
                <a:srgbClr val="ffffff"/>
              </a:buClr>
              <a:buSzPct val="45000"/>
              <a:buFont typeface="Wingdings" charset="2"/>
              <a:buChar char=""/>
            </a:pPr>
            <a:endParaRPr b="0" lang="en-IN" sz="1800" spc="-1" strike="noStrike">
              <a:latin typeface="Arial"/>
            </a:endParaRPr>
          </a:p>
          <a:p>
            <a:pPr marL="216000" indent="-216000" algn="just">
              <a:lnSpc>
                <a:spcPct val="100000"/>
              </a:lnSpc>
              <a:buBlip>
                <a:blip r:embed="rId1"/>
              </a:buBlip>
            </a:pPr>
            <a:r>
              <a:rPr b="0" lang="en-IN" sz="2000" spc="-1" strike="noStrike">
                <a:solidFill>
                  <a:srgbClr val="ffffff"/>
                </a:solidFill>
                <a:latin typeface="Arial"/>
                <a:ea typeface="Arial"/>
              </a:rPr>
              <a:t>The system automatically detects whether the parking slot is empty or not. </a:t>
            </a:r>
            <a:endParaRPr b="0" lang="en-IN" sz="2000" spc="-1" strike="noStrike">
              <a:latin typeface="Arial"/>
            </a:endParaRPr>
          </a:p>
          <a:p>
            <a:pPr marL="216000" indent="-216000" algn="just">
              <a:lnSpc>
                <a:spcPct val="100000"/>
              </a:lnSpc>
              <a:buClr>
                <a:srgbClr val="ffffff"/>
              </a:buClr>
              <a:buSzPct val="45000"/>
              <a:buFont typeface="Wingdings" charset="2"/>
              <a:buChar char=""/>
            </a:pPr>
            <a:r>
              <a:rPr b="0" lang="en-IN" sz="2000" spc="-1" strike="noStrike">
                <a:solidFill>
                  <a:srgbClr val="ffffff"/>
                </a:solidFill>
                <a:latin typeface="Arial"/>
                <a:ea typeface="Arial"/>
              </a:rPr>
              <a:t>If the slot is empty in the </a:t>
            </a:r>
            <a:r>
              <a:rPr b="1" lang="en-IN" sz="2000" spc="-1" strike="noStrike">
                <a:solidFill>
                  <a:srgbClr val="ffffff"/>
                </a:solidFill>
                <a:latin typeface="Arial"/>
                <a:ea typeface="Arial"/>
              </a:rPr>
              <a:t>automated car parking</a:t>
            </a:r>
            <a:r>
              <a:rPr b="0" lang="en-IN" sz="2000" spc="-1" strike="noStrike">
                <a:solidFill>
                  <a:srgbClr val="ffffff"/>
                </a:solidFill>
                <a:latin typeface="Arial"/>
                <a:ea typeface="Arial"/>
              </a:rPr>
              <a:t> the new vehicles are allowed to enter else the entrance is blocked by the servo barrier in case the parking is full. </a:t>
            </a:r>
            <a:endParaRPr b="0" lang="en-IN" sz="2000" spc="-1" strike="noStrike">
              <a:latin typeface="Arial"/>
            </a:endParaRPr>
          </a:p>
          <a:p>
            <a:pPr marL="216000" indent="-216000" algn="just">
              <a:lnSpc>
                <a:spcPct val="100000"/>
              </a:lnSpc>
              <a:buClr>
                <a:srgbClr val="ffffff"/>
              </a:buClr>
              <a:buSzPct val="45000"/>
              <a:buFont typeface="Wingdings" charset="2"/>
              <a:buChar char=""/>
            </a:pPr>
            <a:r>
              <a:rPr b="0" lang="en-IN" sz="2000" spc="-1" strike="noStrike">
                <a:solidFill>
                  <a:srgbClr val="ffffff"/>
                </a:solidFill>
                <a:latin typeface="Arial"/>
                <a:ea typeface="Arial"/>
              </a:rPr>
              <a:t>The visitors can see the status for the availability of the free space outside the parking on a 16×2 LCD. </a:t>
            </a:r>
            <a:endParaRPr b="0" lang="en-IN" sz="2000" spc="-1" strike="noStrike">
              <a:latin typeface="Arial"/>
            </a:endParaRPr>
          </a:p>
          <a:p>
            <a:pPr marL="216000" indent="-216000" algn="just">
              <a:lnSpc>
                <a:spcPct val="100000"/>
              </a:lnSpc>
              <a:buClr>
                <a:srgbClr val="ffffff"/>
              </a:buClr>
              <a:buSzPct val="45000"/>
              <a:buFont typeface="Wingdings" charset="2"/>
              <a:buChar char=""/>
            </a:pPr>
            <a:r>
              <a:rPr b="0" lang="en-IN" sz="2000" spc="-1" strike="noStrike">
                <a:solidFill>
                  <a:srgbClr val="ffffff"/>
                </a:solidFill>
                <a:latin typeface="Arial"/>
                <a:ea typeface="Arial"/>
              </a:rPr>
              <a:t>They can also see on the LCD that how many parking slots are free. The data keeps updating as the vehicles move in and out of the parking.</a:t>
            </a: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40040" y="122040"/>
            <a:ext cx="7489440" cy="779400"/>
          </a:xfrm>
          <a:prstGeom prst="rect">
            <a:avLst/>
          </a:prstGeom>
          <a:noFill/>
          <a:ln>
            <a:noFill/>
          </a:ln>
        </p:spPr>
        <p:style>
          <a:lnRef idx="0"/>
          <a:fillRef idx="0"/>
          <a:effectRef idx="0"/>
          <a:fontRef idx="minor"/>
        </p:style>
        <p:txBody>
          <a:bodyPr lIns="90000" rIns="90000" tIns="91440" bIns="91440" anchor="b"/>
          <a:p>
            <a:pPr>
              <a:lnSpc>
                <a:spcPct val="100000"/>
              </a:lnSpc>
            </a:pPr>
            <a:r>
              <a:rPr b="1" lang="en-IN" sz="3259" spc="-1" strike="noStrike">
                <a:solidFill>
                  <a:srgbClr val="ff9900"/>
                </a:solidFill>
                <a:latin typeface="Roboto"/>
                <a:ea typeface="Roboto"/>
              </a:rPr>
              <a:t>Introduction:</a:t>
            </a:r>
            <a:endParaRPr b="0" lang="en-IN" sz="3259" spc="-1" strike="noStrike">
              <a:latin typeface="Arial"/>
            </a:endParaRPr>
          </a:p>
        </p:txBody>
      </p:sp>
      <p:sp>
        <p:nvSpPr>
          <p:cNvPr id="95" name="CustomShape 2"/>
          <p:cNvSpPr/>
          <p:nvPr/>
        </p:nvSpPr>
        <p:spPr>
          <a:xfrm>
            <a:off x="140040" y="1109160"/>
            <a:ext cx="8688960" cy="3699720"/>
          </a:xfrm>
          <a:prstGeom prst="rect">
            <a:avLst/>
          </a:prstGeom>
          <a:noFill/>
          <a:ln>
            <a:noFill/>
          </a:ln>
        </p:spPr>
        <p:style>
          <a:lnRef idx="0"/>
          <a:fillRef idx="0"/>
          <a:effectRef idx="0"/>
          <a:fontRef idx="minor"/>
        </p:style>
        <p:txBody>
          <a:bodyPr lIns="90000" rIns="90000" tIns="91440" bIns="91440"/>
          <a:p>
            <a:pPr marL="457200" indent="-354960" algn="just">
              <a:lnSpc>
                <a:spcPct val="100000"/>
              </a:lnSpc>
              <a:buClr>
                <a:srgbClr val="ffffff"/>
              </a:buClr>
              <a:buFont typeface="Arial"/>
              <a:buChar char="●"/>
            </a:pPr>
            <a:r>
              <a:rPr b="0" lang="en-IN" sz="2000" spc="-1" strike="noStrike">
                <a:solidFill>
                  <a:srgbClr val="ffffff"/>
                </a:solidFill>
                <a:latin typeface="Arial"/>
                <a:ea typeface="Arial"/>
              </a:rPr>
              <a:t>At Present,the number of vehicles has expanded, parking space in Indian cities has remained constant or reduced due to a growing population. </a:t>
            </a:r>
            <a:endParaRPr b="0" lang="en-IN" sz="2000" spc="-1" strike="noStrike">
              <a:latin typeface="Arial"/>
            </a:endParaRPr>
          </a:p>
          <a:p>
            <a:pPr marL="457200" indent="-354960" algn="just">
              <a:lnSpc>
                <a:spcPct val="100000"/>
              </a:lnSpc>
              <a:buClr>
                <a:srgbClr val="ffffff"/>
              </a:buClr>
              <a:buFont typeface="Arial"/>
              <a:buChar char="●"/>
            </a:pPr>
            <a:r>
              <a:rPr b="0" lang="en-IN" sz="2000" spc="-1" strike="noStrike">
                <a:solidFill>
                  <a:srgbClr val="ffffff"/>
                </a:solidFill>
                <a:latin typeface="Arial"/>
                <a:ea typeface="Arial"/>
              </a:rPr>
              <a:t>Especially when land is limited and expensive, like in metropolises, rising parking demand spaces puts immense pressure on it.</a:t>
            </a:r>
            <a:endParaRPr b="0" lang="en-IN" sz="2000" spc="-1" strike="noStrike">
              <a:latin typeface="Arial"/>
            </a:endParaRPr>
          </a:p>
          <a:p>
            <a:pPr algn="just">
              <a:lnSpc>
                <a:spcPct val="100000"/>
              </a:lnSpc>
            </a:pPr>
            <a:endParaRPr b="0" lang="en-IN" sz="2000" spc="-1" strike="noStrike">
              <a:latin typeface="Arial"/>
            </a:endParaRPr>
          </a:p>
          <a:p>
            <a:pPr algn="just">
              <a:lnSpc>
                <a:spcPct val="100000"/>
              </a:lnSpc>
            </a:pPr>
            <a:endParaRPr b="0" lang="en-IN" sz="2000" spc="-1" strike="noStrike">
              <a:latin typeface="Arial"/>
            </a:endParaRPr>
          </a:p>
          <a:p>
            <a:pPr marL="457200" indent="-354960" algn="just">
              <a:lnSpc>
                <a:spcPct val="100000"/>
              </a:lnSpc>
              <a:buClr>
                <a:srgbClr val="ffffff"/>
              </a:buClr>
              <a:buFont typeface="Arial"/>
              <a:buChar char="●"/>
            </a:pPr>
            <a:r>
              <a:rPr b="0" lang="en-IN" sz="2100" spc="-1" strike="noStrike">
                <a:solidFill>
                  <a:srgbClr val="ffffff"/>
                </a:solidFill>
                <a:latin typeface="Roboto"/>
                <a:ea typeface="Roboto"/>
              </a:rPr>
              <a:t>In this Arduino based automatic car parking system,the empty space in parking area is being monitored by the servomotor based on the number of vehicles entering and leaving the parking slot</a:t>
            </a:r>
            <a:endParaRPr b="0" lang="en-IN" sz="2100" spc="-1" strike="noStrike">
              <a:latin typeface="Arial"/>
            </a:endParaRPr>
          </a:p>
          <a:p>
            <a:pPr>
              <a:lnSpc>
                <a:spcPct val="100000"/>
              </a:lnSpc>
            </a:pPr>
            <a:endParaRPr b="0" lang="en-IN" sz="21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36240" y="78480"/>
            <a:ext cx="5578560" cy="522720"/>
          </a:xfrm>
          <a:prstGeom prst="rect">
            <a:avLst/>
          </a:prstGeom>
          <a:noFill/>
          <a:ln>
            <a:noFill/>
          </a:ln>
        </p:spPr>
        <p:style>
          <a:lnRef idx="0"/>
          <a:fillRef idx="0"/>
          <a:effectRef idx="0"/>
          <a:fontRef idx="minor"/>
        </p:style>
        <p:txBody>
          <a:bodyPr lIns="90000" rIns="90000" tIns="91440" bIns="91440" anchor="b"/>
          <a:p>
            <a:pPr>
              <a:lnSpc>
                <a:spcPct val="100000"/>
              </a:lnSpc>
            </a:pPr>
            <a:r>
              <a:rPr b="1" lang="en-IN" sz="2400" spc="-1" strike="noStrike">
                <a:solidFill>
                  <a:srgbClr val="ff9900"/>
                </a:solidFill>
                <a:latin typeface="Roboto"/>
                <a:ea typeface="Roboto"/>
              </a:rPr>
              <a:t>Block Diagram:</a:t>
            </a:r>
            <a:endParaRPr b="0" lang="en-IN" sz="2400" spc="-1" strike="noStrike">
              <a:latin typeface="Arial"/>
            </a:endParaRPr>
          </a:p>
        </p:txBody>
      </p:sp>
      <p:sp>
        <p:nvSpPr>
          <p:cNvPr id="97" name="CustomShape 2"/>
          <p:cNvSpPr/>
          <p:nvPr/>
        </p:nvSpPr>
        <p:spPr>
          <a:xfrm>
            <a:off x="597960" y="772200"/>
            <a:ext cx="8405640" cy="4200480"/>
          </a:xfrm>
          <a:prstGeom prst="rect">
            <a:avLst/>
          </a:prstGeom>
          <a:noFill/>
          <a:ln>
            <a:noFill/>
          </a:ln>
        </p:spPr>
        <p:style>
          <a:lnRef idx="0"/>
          <a:fillRef idx="0"/>
          <a:effectRef idx="0"/>
          <a:fontRef idx="minor"/>
        </p:style>
      </p:sp>
      <p:pic>
        <p:nvPicPr>
          <p:cNvPr id="98" name="Google Shape;111;p17" descr=""/>
          <p:cNvPicPr/>
          <p:nvPr/>
        </p:nvPicPr>
        <p:blipFill>
          <a:blip r:embed="rId1"/>
          <a:stretch/>
        </p:blipFill>
        <p:spPr>
          <a:xfrm>
            <a:off x="654840" y="772200"/>
            <a:ext cx="8074080" cy="40435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297440" y="720000"/>
            <a:ext cx="7038360" cy="3758400"/>
          </a:xfrm>
          <a:prstGeom prst="rect">
            <a:avLst/>
          </a:prstGeom>
          <a:noFill/>
          <a:ln>
            <a:noFill/>
          </a:ln>
        </p:spPr>
        <p:style>
          <a:lnRef idx="0"/>
          <a:fillRef idx="0"/>
          <a:effectRef idx="0"/>
          <a:fontRef idx="minor"/>
        </p:style>
        <p:txBody>
          <a:bodyPr lIns="90000" rIns="90000" tIns="91440" bIns="91440">
            <a:normAutofit/>
          </a:bodyPr>
          <a:p>
            <a:pPr>
              <a:lnSpc>
                <a:spcPct val="115000"/>
              </a:lnSpc>
              <a:spcBef>
                <a:spcPts val="1800"/>
              </a:spcBef>
            </a:pPr>
            <a:r>
              <a:rPr b="1" i="1" lang="en-IN" sz="3200" spc="-1" strike="noStrike">
                <a:solidFill>
                  <a:srgbClr val="ff9900"/>
                </a:solidFill>
                <a:latin typeface="Arial"/>
                <a:ea typeface="Arial"/>
              </a:rPr>
              <a:t>Components Used</a:t>
            </a:r>
            <a:endParaRPr b="0" lang="en-IN" sz="3200" spc="-1" strike="noStrike">
              <a:latin typeface="Arial"/>
            </a:endParaRPr>
          </a:p>
          <a:p>
            <a:pPr marL="457200" indent="-342360" algn="just">
              <a:lnSpc>
                <a:spcPct val="115000"/>
              </a:lnSpc>
              <a:spcBef>
                <a:spcPts val="1199"/>
              </a:spcBef>
              <a:buClr>
                <a:srgbClr val="f3f3f3"/>
              </a:buClr>
              <a:buFont typeface="Arial"/>
              <a:buChar char="●"/>
            </a:pPr>
            <a:r>
              <a:rPr b="1" i="1" lang="en-IN" sz="1800" spc="-1" strike="noStrike">
                <a:solidFill>
                  <a:srgbClr val="f3f3f3"/>
                </a:solidFill>
                <a:latin typeface="Arial"/>
                <a:ea typeface="Arial"/>
              </a:rPr>
              <a:t>Arduino </a:t>
            </a:r>
            <a:endParaRPr b="0" lang="en-IN" sz="1800" spc="-1" strike="noStrike">
              <a:latin typeface="Arial"/>
            </a:endParaRPr>
          </a:p>
          <a:p>
            <a:pPr marL="457200" indent="-342360" algn="just">
              <a:lnSpc>
                <a:spcPct val="115000"/>
              </a:lnSpc>
              <a:buClr>
                <a:srgbClr val="f3f3f3"/>
              </a:buClr>
              <a:buFont typeface="Arial"/>
              <a:buChar char="●"/>
            </a:pPr>
            <a:r>
              <a:rPr b="1" i="1" lang="en-IN" sz="1800" spc="-1" strike="noStrike">
                <a:solidFill>
                  <a:srgbClr val="f3f3f3"/>
                </a:solidFill>
                <a:latin typeface="Arial"/>
                <a:ea typeface="Arial"/>
              </a:rPr>
              <a:t>IR sensor</a:t>
            </a:r>
            <a:endParaRPr b="0" lang="en-IN" sz="1800" spc="-1" strike="noStrike">
              <a:latin typeface="Arial"/>
            </a:endParaRPr>
          </a:p>
          <a:p>
            <a:pPr marL="457200" indent="-342360" algn="just">
              <a:lnSpc>
                <a:spcPct val="115000"/>
              </a:lnSpc>
              <a:buClr>
                <a:srgbClr val="f3f3f3"/>
              </a:buClr>
              <a:buFont typeface="Arial"/>
              <a:buChar char="●"/>
            </a:pPr>
            <a:r>
              <a:rPr b="1" i="1" lang="en-IN" sz="1900" spc="-1" strike="noStrike">
                <a:solidFill>
                  <a:srgbClr val="f3f3f3"/>
                </a:solidFill>
                <a:latin typeface="Arial"/>
                <a:ea typeface="Arial"/>
              </a:rPr>
              <a:t>Proteus</a:t>
            </a:r>
            <a:endParaRPr b="0" lang="en-IN" sz="1900" spc="-1" strike="noStrike">
              <a:latin typeface="Arial"/>
            </a:endParaRPr>
          </a:p>
          <a:p>
            <a:pPr marL="457200" indent="-342360" algn="just">
              <a:lnSpc>
                <a:spcPct val="115000"/>
              </a:lnSpc>
              <a:buClr>
                <a:srgbClr val="f3f3f3"/>
              </a:buClr>
              <a:buFont typeface="Arial"/>
              <a:buChar char="●"/>
            </a:pPr>
            <a:r>
              <a:rPr b="1" i="1" lang="en-IN" sz="1800" spc="-1" strike="noStrike">
                <a:solidFill>
                  <a:srgbClr val="f3f3f3"/>
                </a:solidFill>
                <a:latin typeface="Arial"/>
                <a:ea typeface="Arial"/>
              </a:rPr>
              <a:t>Servo motor</a:t>
            </a:r>
            <a:endParaRPr b="0" lang="en-IN" sz="1800" spc="-1" strike="noStrike">
              <a:latin typeface="Arial"/>
            </a:endParaRPr>
          </a:p>
          <a:p>
            <a:pPr marL="457200" indent="-342360" algn="just">
              <a:lnSpc>
                <a:spcPct val="115000"/>
              </a:lnSpc>
              <a:buClr>
                <a:srgbClr val="f3f3f3"/>
              </a:buClr>
              <a:buFont typeface="Arial"/>
              <a:buChar char="●"/>
            </a:pPr>
            <a:r>
              <a:rPr b="1" i="1" lang="en-IN" sz="1800" spc="-1" strike="noStrike">
                <a:solidFill>
                  <a:srgbClr val="f3f3f3"/>
                </a:solidFill>
                <a:latin typeface="Arial"/>
                <a:ea typeface="Arial"/>
              </a:rPr>
              <a:t>Arduino IDE</a:t>
            </a:r>
            <a:endParaRPr b="0" lang="en-IN" sz="1800" spc="-1" strike="noStrike">
              <a:latin typeface="Arial"/>
            </a:endParaRPr>
          </a:p>
          <a:p>
            <a:pPr marL="457200" indent="-342360" algn="just">
              <a:lnSpc>
                <a:spcPct val="115000"/>
              </a:lnSpc>
              <a:buClr>
                <a:srgbClr val="f3f3f3"/>
              </a:buClr>
              <a:buFont typeface="Arial"/>
              <a:buChar char="●"/>
            </a:pPr>
            <a:r>
              <a:rPr b="1" i="1" lang="en-IN" sz="1800" spc="-1" strike="noStrike">
                <a:solidFill>
                  <a:srgbClr val="f3f3f3"/>
                </a:solidFill>
                <a:latin typeface="Arial"/>
                <a:ea typeface="Arial"/>
              </a:rPr>
              <a:t>16×2 LCD Display</a:t>
            </a:r>
            <a:endParaRPr b="0" lang="en-IN" sz="1800" spc="-1" strike="noStrike">
              <a:latin typeface="Arial"/>
            </a:endParaRPr>
          </a:p>
          <a:p>
            <a:pPr marL="457200" indent="-342360" algn="just">
              <a:lnSpc>
                <a:spcPct val="115000"/>
              </a:lnSpc>
              <a:buClr>
                <a:srgbClr val="f3f3f3"/>
              </a:buClr>
              <a:buFont typeface="Arial"/>
              <a:buChar char="●"/>
            </a:pPr>
            <a:r>
              <a:rPr b="1" i="1" lang="en-IN" sz="1800" spc="-1" strike="noStrike">
                <a:solidFill>
                  <a:srgbClr val="f3f3f3"/>
                </a:solidFill>
                <a:latin typeface="Arial"/>
                <a:ea typeface="Arial"/>
              </a:rPr>
              <a:t>Resistors-1k,10k</a:t>
            </a:r>
            <a:endParaRPr b="0" lang="en-IN" sz="1800" spc="-1" strike="noStrike">
              <a:latin typeface="Arial"/>
            </a:endParaRPr>
          </a:p>
          <a:p>
            <a:pPr marL="457200" indent="-342360" algn="just">
              <a:lnSpc>
                <a:spcPct val="115000"/>
              </a:lnSpc>
              <a:buClr>
                <a:srgbClr val="f3f3f3"/>
              </a:buClr>
              <a:buFont typeface="Arial"/>
              <a:buChar char="●"/>
            </a:pPr>
            <a:r>
              <a:rPr b="1" i="1" lang="en-IN" sz="1800" spc="-1" strike="noStrike">
                <a:solidFill>
                  <a:srgbClr val="f3f3f3"/>
                </a:solidFill>
                <a:latin typeface="Arial"/>
                <a:ea typeface="Arial"/>
              </a:rPr>
              <a:t>Power Supply-5v</a:t>
            </a:r>
            <a:endParaRPr b="0" lang="en-IN" sz="1800" spc="-1" strike="noStrike">
              <a:latin typeface="Arial"/>
            </a:endParaRPr>
          </a:p>
          <a:p>
            <a:pPr>
              <a:lnSpc>
                <a:spcPct val="115000"/>
              </a:lnSpc>
              <a:spcBef>
                <a:spcPts val="1199"/>
              </a:spcBef>
              <a:spcAft>
                <a:spcPts val="1199"/>
              </a:spcAft>
            </a:pP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88800" y="133920"/>
            <a:ext cx="7895160" cy="611280"/>
          </a:xfrm>
          <a:prstGeom prst="rect">
            <a:avLst/>
          </a:prstGeom>
          <a:noFill/>
          <a:ln>
            <a:noFill/>
          </a:ln>
        </p:spPr>
        <p:style>
          <a:lnRef idx="0"/>
          <a:fillRef idx="0"/>
          <a:effectRef idx="0"/>
          <a:fontRef idx="minor"/>
        </p:style>
        <p:txBody>
          <a:bodyPr lIns="90000" rIns="90000" tIns="91440" bIns="91440" anchor="b"/>
          <a:p>
            <a:pPr>
              <a:lnSpc>
                <a:spcPct val="100000"/>
              </a:lnSpc>
            </a:pPr>
            <a:r>
              <a:rPr b="1" lang="en-IN" sz="3209" spc="-1" strike="noStrike">
                <a:solidFill>
                  <a:srgbClr val="ff9900"/>
                </a:solidFill>
                <a:latin typeface="Roboto"/>
                <a:ea typeface="Roboto"/>
              </a:rPr>
              <a:t>ARDUINO:</a:t>
            </a:r>
            <a:endParaRPr b="0" lang="en-IN" sz="3209" spc="-1" strike="noStrike">
              <a:latin typeface="Arial"/>
            </a:endParaRPr>
          </a:p>
        </p:txBody>
      </p:sp>
      <p:sp>
        <p:nvSpPr>
          <p:cNvPr id="101" name="CustomShape 2"/>
          <p:cNvSpPr/>
          <p:nvPr/>
        </p:nvSpPr>
        <p:spPr>
          <a:xfrm>
            <a:off x="510480" y="811440"/>
            <a:ext cx="8414640" cy="4174560"/>
          </a:xfrm>
          <a:prstGeom prst="rect">
            <a:avLst/>
          </a:prstGeom>
          <a:noFill/>
          <a:ln>
            <a:noFill/>
          </a:ln>
        </p:spPr>
        <p:style>
          <a:lnRef idx="0"/>
          <a:fillRef idx="0"/>
          <a:effectRef idx="0"/>
          <a:fontRef idx="minor"/>
        </p:style>
      </p:sp>
      <p:pic>
        <p:nvPicPr>
          <p:cNvPr id="102" name="Google Shape;123;p19" descr=""/>
          <p:cNvPicPr/>
          <p:nvPr/>
        </p:nvPicPr>
        <p:blipFill>
          <a:blip r:embed="rId1"/>
          <a:stretch/>
        </p:blipFill>
        <p:spPr>
          <a:xfrm>
            <a:off x="615240" y="942480"/>
            <a:ext cx="8100720" cy="39672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87840" y="60840"/>
            <a:ext cx="8221320" cy="838080"/>
          </a:xfrm>
          <a:prstGeom prst="rect">
            <a:avLst/>
          </a:prstGeom>
          <a:noFill/>
          <a:ln>
            <a:noFill/>
          </a:ln>
        </p:spPr>
        <p:style>
          <a:lnRef idx="0"/>
          <a:fillRef idx="0"/>
          <a:effectRef idx="0"/>
          <a:fontRef idx="minor"/>
        </p:style>
        <p:txBody>
          <a:bodyPr lIns="90000" rIns="90000" tIns="91440" bIns="91440" anchor="b">
            <a:normAutofit/>
          </a:bodyPr>
          <a:p>
            <a:pPr>
              <a:lnSpc>
                <a:spcPct val="100000"/>
              </a:lnSpc>
            </a:pPr>
            <a:r>
              <a:rPr b="1" lang="en-IN" sz="2800" spc="-1" strike="noStrike">
                <a:solidFill>
                  <a:srgbClr val="ff9900"/>
                </a:solidFill>
                <a:latin typeface="Roboto"/>
                <a:ea typeface="Roboto"/>
              </a:rPr>
              <a:t>ARDUINO:</a:t>
            </a:r>
            <a:endParaRPr b="0" lang="en-IN" sz="2800" spc="-1" strike="noStrike">
              <a:latin typeface="Arial"/>
            </a:endParaRPr>
          </a:p>
        </p:txBody>
      </p:sp>
      <p:sp>
        <p:nvSpPr>
          <p:cNvPr id="104" name="CustomShape 2"/>
          <p:cNvSpPr/>
          <p:nvPr/>
        </p:nvSpPr>
        <p:spPr>
          <a:xfrm>
            <a:off x="300960" y="1033920"/>
            <a:ext cx="8518320" cy="3637800"/>
          </a:xfrm>
          <a:prstGeom prst="rect">
            <a:avLst/>
          </a:prstGeom>
          <a:noFill/>
          <a:ln>
            <a:noFill/>
          </a:ln>
        </p:spPr>
        <p:style>
          <a:lnRef idx="0"/>
          <a:fillRef idx="0"/>
          <a:effectRef idx="0"/>
          <a:fontRef idx="minor"/>
        </p:style>
        <p:txBody>
          <a:bodyPr lIns="90000" rIns="90000" tIns="91440" bIns="91440">
            <a:normAutofit/>
          </a:bodyPr>
          <a:p>
            <a:pPr marL="457200" indent="-354960" algn="just">
              <a:lnSpc>
                <a:spcPct val="100000"/>
              </a:lnSpc>
              <a:buClr>
                <a:srgbClr val="ffffff"/>
              </a:buClr>
              <a:buFont typeface="Times New Roman"/>
              <a:buChar char="●"/>
            </a:pPr>
            <a:r>
              <a:rPr b="0" lang="en-IN" sz="2000" spc="-1" strike="noStrike">
                <a:solidFill>
                  <a:srgbClr val="ffffff"/>
                </a:solidFill>
                <a:latin typeface="Times New Roman"/>
                <a:ea typeface="Times New Roman"/>
              </a:rPr>
              <a:t>The arduino Uno is an open source microcontroller board based on the Microchip ATmega328p microcontroller and developed by arduino.cc</a:t>
            </a:r>
            <a:endParaRPr b="0" lang="en-IN" sz="2000" spc="-1" strike="noStrike">
              <a:latin typeface="Arial"/>
            </a:endParaRPr>
          </a:p>
          <a:p>
            <a:pPr marL="914400" algn="just">
              <a:lnSpc>
                <a:spcPct val="100000"/>
              </a:lnSpc>
            </a:pPr>
            <a:endParaRPr b="0" lang="en-IN" sz="2000" spc="-1" strike="noStrike">
              <a:latin typeface="Arial"/>
            </a:endParaRPr>
          </a:p>
          <a:p>
            <a:pPr marL="457200" indent="-354960" algn="just">
              <a:lnSpc>
                <a:spcPct val="100000"/>
              </a:lnSpc>
              <a:buClr>
                <a:srgbClr val="ffffff"/>
              </a:buClr>
              <a:buFont typeface="Times New Roman"/>
              <a:buChar char="●"/>
            </a:pPr>
            <a:r>
              <a:rPr b="0" lang="en-IN" sz="2000" spc="-1" strike="noStrike">
                <a:solidFill>
                  <a:srgbClr val="ffffff"/>
                </a:solidFill>
                <a:latin typeface="Times New Roman"/>
                <a:ea typeface="Times New Roman"/>
              </a:rPr>
              <a:t>We can control arduino board functions by sending a set of instructions to the microcontroller on the board via Arduino IDE.</a:t>
            </a:r>
            <a:endParaRPr b="0" lang="en-IN" sz="2000" spc="-1" strike="noStrike">
              <a:latin typeface="Arial"/>
            </a:endParaRPr>
          </a:p>
          <a:p>
            <a:pPr marL="914400" algn="just">
              <a:lnSpc>
                <a:spcPct val="100000"/>
              </a:lnSpc>
            </a:pPr>
            <a:endParaRPr b="0" lang="en-IN" sz="2000" spc="-1" strike="noStrike">
              <a:latin typeface="Arial"/>
            </a:endParaRPr>
          </a:p>
          <a:p>
            <a:pPr marL="457200" indent="-354960" algn="just">
              <a:lnSpc>
                <a:spcPct val="100000"/>
              </a:lnSpc>
              <a:buClr>
                <a:srgbClr val="ffffff"/>
              </a:buClr>
              <a:buFont typeface="Times New Roman"/>
              <a:buChar char="●"/>
            </a:pPr>
            <a:r>
              <a:rPr b="0" lang="en-IN" sz="2000" spc="-1" strike="noStrike">
                <a:solidFill>
                  <a:srgbClr val="ffffff"/>
                </a:solidFill>
                <a:latin typeface="Times New Roman"/>
                <a:ea typeface="Times New Roman"/>
              </a:rPr>
              <a:t>Arduino boards are able to read analog or digital input signals from different sensors and turns it into an output.</a:t>
            </a:r>
            <a:endParaRPr b="0" lang="en-IN" sz="2000" spc="-1" strike="noStrike">
              <a:latin typeface="Arial"/>
            </a:endParaRPr>
          </a:p>
          <a:p>
            <a:pPr marL="914400" algn="just">
              <a:lnSpc>
                <a:spcPct val="100000"/>
              </a:lnSpc>
            </a:pPr>
            <a:endParaRPr b="0" lang="en-IN"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27080" y="60840"/>
            <a:ext cx="8221320" cy="684360"/>
          </a:xfrm>
          <a:prstGeom prst="rect">
            <a:avLst/>
          </a:prstGeom>
          <a:noFill/>
          <a:ln>
            <a:noFill/>
          </a:ln>
        </p:spPr>
        <p:style>
          <a:lnRef idx="0"/>
          <a:fillRef idx="0"/>
          <a:effectRef idx="0"/>
          <a:fontRef idx="minor"/>
        </p:style>
        <p:txBody>
          <a:bodyPr lIns="90000" rIns="90000" tIns="91440" bIns="91440" anchor="b">
            <a:normAutofit/>
          </a:bodyPr>
          <a:p>
            <a:pPr>
              <a:lnSpc>
                <a:spcPct val="100000"/>
              </a:lnSpc>
            </a:pPr>
            <a:r>
              <a:rPr b="1" lang="en-IN" sz="2800" spc="-1" strike="noStrike">
                <a:solidFill>
                  <a:srgbClr val="ff9900"/>
                </a:solidFill>
                <a:latin typeface="Roboto"/>
                <a:ea typeface="Roboto"/>
              </a:rPr>
              <a:t>Features of Arduino Uno Board:</a:t>
            </a:r>
            <a:endParaRPr b="0" lang="en-IN" sz="2800" spc="-1" strike="noStrike">
              <a:latin typeface="Arial"/>
            </a:endParaRPr>
          </a:p>
        </p:txBody>
      </p:sp>
      <p:sp>
        <p:nvSpPr>
          <p:cNvPr id="106" name="CustomShape 2"/>
          <p:cNvSpPr/>
          <p:nvPr/>
        </p:nvSpPr>
        <p:spPr>
          <a:xfrm>
            <a:off x="323280" y="1413360"/>
            <a:ext cx="8221320" cy="2486160"/>
          </a:xfrm>
          <a:prstGeom prst="rect">
            <a:avLst/>
          </a:prstGeom>
          <a:noFill/>
          <a:ln>
            <a:noFill/>
          </a:ln>
        </p:spPr>
        <p:style>
          <a:lnRef idx="0"/>
          <a:fillRef idx="0"/>
          <a:effectRef idx="0"/>
          <a:fontRef idx="minor"/>
        </p:style>
        <p:txBody>
          <a:bodyPr lIns="90000" rIns="90000" tIns="91440" bIns="91440">
            <a:normAutofit/>
          </a:bodyPr>
          <a:p>
            <a:pPr marL="457200" indent="-361080" algn="just">
              <a:lnSpc>
                <a:spcPct val="100000"/>
              </a:lnSpc>
              <a:buClr>
                <a:srgbClr val="ffffff"/>
              </a:buClr>
              <a:buFont typeface="Roboto"/>
              <a:buChar char="●"/>
            </a:pPr>
            <a:r>
              <a:rPr b="0" lang="en-IN" sz="2100" spc="-1" strike="noStrike">
                <a:solidFill>
                  <a:srgbClr val="ffffff"/>
                </a:solidFill>
                <a:latin typeface="Roboto"/>
                <a:ea typeface="Roboto"/>
              </a:rPr>
              <a:t>Operating Voltage=5v.</a:t>
            </a:r>
            <a:endParaRPr b="0" lang="en-IN" sz="2100" spc="-1" strike="noStrike">
              <a:latin typeface="Arial"/>
            </a:endParaRPr>
          </a:p>
          <a:p>
            <a:pPr marL="457200" indent="-361080" algn="just">
              <a:lnSpc>
                <a:spcPct val="100000"/>
              </a:lnSpc>
              <a:buClr>
                <a:srgbClr val="ffffff"/>
              </a:buClr>
              <a:buFont typeface="Roboto"/>
              <a:buChar char="●"/>
            </a:pPr>
            <a:r>
              <a:rPr b="0" lang="en-IN" sz="2100" spc="-1" strike="noStrike">
                <a:solidFill>
                  <a:srgbClr val="ffffff"/>
                </a:solidFill>
                <a:latin typeface="Roboto"/>
                <a:ea typeface="Roboto"/>
              </a:rPr>
              <a:t>Input Voltage ranges from 6v to 20v.</a:t>
            </a:r>
            <a:endParaRPr b="0" lang="en-IN" sz="2100" spc="-1" strike="noStrike">
              <a:latin typeface="Arial"/>
            </a:endParaRPr>
          </a:p>
          <a:p>
            <a:pPr marL="457200" indent="-361080" algn="just">
              <a:lnSpc>
                <a:spcPct val="100000"/>
              </a:lnSpc>
              <a:buClr>
                <a:srgbClr val="ffffff"/>
              </a:buClr>
              <a:buFont typeface="Roboto"/>
              <a:buChar char="●"/>
            </a:pPr>
            <a:r>
              <a:rPr b="0" lang="en-IN" sz="2100" spc="-1" strike="noStrike">
                <a:solidFill>
                  <a:srgbClr val="ffffff"/>
                </a:solidFill>
                <a:latin typeface="Roboto"/>
                <a:ea typeface="Roboto"/>
              </a:rPr>
              <a:t>14 Digital I/O pins.</a:t>
            </a:r>
            <a:endParaRPr b="0" lang="en-IN" sz="2100" spc="-1" strike="noStrike">
              <a:latin typeface="Arial"/>
            </a:endParaRPr>
          </a:p>
          <a:p>
            <a:pPr marL="457200" indent="-361080" algn="just">
              <a:lnSpc>
                <a:spcPct val="100000"/>
              </a:lnSpc>
              <a:buClr>
                <a:srgbClr val="ffffff"/>
              </a:buClr>
              <a:buFont typeface="Roboto"/>
              <a:buChar char="●"/>
            </a:pPr>
            <a:r>
              <a:rPr b="0" lang="en-IN" sz="2100" spc="-1" strike="noStrike">
                <a:solidFill>
                  <a:srgbClr val="ffffff"/>
                </a:solidFill>
                <a:latin typeface="Roboto"/>
                <a:ea typeface="Roboto"/>
              </a:rPr>
              <a:t>6 Analog input pins</a:t>
            </a:r>
            <a:endParaRPr b="0" lang="en-IN" sz="2100" spc="-1" strike="noStrike">
              <a:latin typeface="Arial"/>
            </a:endParaRPr>
          </a:p>
          <a:p>
            <a:pPr marL="457200" indent="-361080" algn="just">
              <a:lnSpc>
                <a:spcPct val="100000"/>
              </a:lnSpc>
              <a:buClr>
                <a:srgbClr val="ffffff"/>
              </a:buClr>
              <a:buFont typeface="Roboto"/>
              <a:buChar char="●"/>
            </a:pPr>
            <a:r>
              <a:rPr b="0" lang="en-IN" sz="2100" spc="-1" strike="noStrike">
                <a:solidFill>
                  <a:srgbClr val="ffffff"/>
                </a:solidFill>
                <a:latin typeface="Roboto"/>
                <a:ea typeface="Roboto"/>
              </a:rPr>
              <a:t>Flash memory is 32 KB.</a:t>
            </a:r>
            <a:endParaRPr b="0" lang="en-IN" sz="2100" spc="-1" strike="noStrike">
              <a:latin typeface="Arial"/>
            </a:endParaRPr>
          </a:p>
          <a:p>
            <a:pPr marL="457200" indent="-361080" algn="just">
              <a:lnSpc>
                <a:spcPct val="100000"/>
              </a:lnSpc>
              <a:buClr>
                <a:srgbClr val="ffffff"/>
              </a:buClr>
              <a:buFont typeface="Roboto"/>
              <a:buChar char="●"/>
            </a:pPr>
            <a:r>
              <a:rPr b="0" lang="en-IN" sz="2100" spc="-1" strike="noStrike">
                <a:solidFill>
                  <a:srgbClr val="ffffff"/>
                </a:solidFill>
                <a:latin typeface="Roboto"/>
                <a:ea typeface="Roboto"/>
              </a:rPr>
              <a:t>SRAM is 2KB.</a:t>
            </a:r>
            <a:endParaRPr b="0" lang="en-IN" sz="2100" spc="-1" strike="noStrike">
              <a:latin typeface="Arial"/>
            </a:endParaRPr>
          </a:p>
          <a:p>
            <a:pPr marL="457200" indent="-361080" algn="just">
              <a:lnSpc>
                <a:spcPct val="100000"/>
              </a:lnSpc>
              <a:buClr>
                <a:srgbClr val="ffffff"/>
              </a:buClr>
              <a:buFont typeface="Roboto"/>
              <a:buChar char="●"/>
            </a:pPr>
            <a:r>
              <a:rPr b="0" lang="en-IN" sz="2100" spc="-1" strike="noStrike">
                <a:solidFill>
                  <a:srgbClr val="ffffff"/>
                </a:solidFill>
                <a:latin typeface="Roboto"/>
                <a:ea typeface="Roboto"/>
              </a:rPr>
              <a:t>Clock speed is 16 MHZ. </a:t>
            </a:r>
            <a:endParaRPr b="0" lang="en-IN" sz="21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2022-09-22T16:53:31Z</dcterms:modified>
  <cp:revision>7</cp:revision>
  <dc:subject/>
  <dc:title/>
</cp:coreProperties>
</file>