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sldIdLst>
    <p:sldId id="256" r:id="rId2"/>
    <p:sldId id="257" r:id="rId3"/>
    <p:sldId id="261" r:id="rId4"/>
    <p:sldId id="258" r:id="rId5"/>
    <p:sldId id="262" r:id="rId6"/>
    <p:sldId id="263" r:id="rId7"/>
    <p:sldId id="264" r:id="rId8"/>
    <p:sldId id="259" r:id="rId9"/>
    <p:sldId id="260"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60"/>
  </p:normalViewPr>
  <p:slideViewPr>
    <p:cSldViewPr snapToGrid="0">
      <p:cViewPr varScale="1">
        <p:scale>
          <a:sx n="37" d="100"/>
          <a:sy n="37" d="100"/>
        </p:scale>
        <p:origin x="56" y="5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7/15/2024</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661304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7/15/2024</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08690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7/15/2024</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612857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7/15/2024</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753709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7/15/2024</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7417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7/15/2024</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33668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7/15/2024</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972722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7/15/2024</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079020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7/15/2024</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503740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7/15/2024</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05593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7/15/2024</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406343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7/15/2024</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957882488"/>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38" r:id="rId6"/>
    <p:sldLayoutId id="2147483834" r:id="rId7"/>
    <p:sldLayoutId id="2147483835" r:id="rId8"/>
    <p:sldLayoutId id="2147483836" r:id="rId9"/>
    <p:sldLayoutId id="2147483837" r:id="rId10"/>
    <p:sldLayoutId id="2147483839"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C88933B-CFB2-4662-9CA9-2C1E08385B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909EEE1-52DB-4A86-AFCE-CCE904184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A671B5-7F59-AA54-A4F6-9540306DE086}"/>
              </a:ext>
            </a:extLst>
          </p:cNvPr>
          <p:cNvSpPr>
            <a:spLocks noGrp="1"/>
          </p:cNvSpPr>
          <p:nvPr>
            <p:ph type="ctrTitle"/>
          </p:nvPr>
        </p:nvSpPr>
        <p:spPr>
          <a:xfrm>
            <a:off x="5058506" y="275972"/>
            <a:ext cx="6935872" cy="3922755"/>
          </a:xfrm>
        </p:spPr>
        <p:txBody>
          <a:bodyPr>
            <a:normAutofit/>
          </a:bodyPr>
          <a:lstStyle/>
          <a:p>
            <a:pPr algn="r"/>
            <a:r>
              <a:rPr lang="en-US" sz="5100" dirty="0">
                <a:latin typeface="Times New Roman" panose="02020603050405020304" pitchFamily="18" charset="0"/>
                <a:cs typeface="Times New Roman" panose="02020603050405020304" pitchFamily="18" charset="0"/>
              </a:rPr>
              <a:t>Inventory Optimization and Sustainability Analysis </a:t>
            </a:r>
            <a:endParaRPr lang="en-IN" sz="51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F16F8CF-CB7F-DD06-FA1B-88CDB6F640AF}"/>
              </a:ext>
            </a:extLst>
          </p:cNvPr>
          <p:cNvSpPr>
            <a:spLocks noGrp="1"/>
          </p:cNvSpPr>
          <p:nvPr>
            <p:ph type="subTitle" idx="1"/>
          </p:nvPr>
        </p:nvSpPr>
        <p:spPr>
          <a:xfrm>
            <a:off x="5836427" y="4584977"/>
            <a:ext cx="6157951" cy="943386"/>
          </a:xfrm>
        </p:spPr>
        <p:txBody>
          <a:bodyPr>
            <a:normAutofit/>
          </a:bodyPr>
          <a:lstStyle/>
          <a:p>
            <a:pPr algn="r"/>
            <a:r>
              <a:rPr lang="en-US" dirty="0">
                <a:latin typeface="Times New Roman" panose="02020603050405020304" pitchFamily="18" charset="0"/>
                <a:cs typeface="Times New Roman" panose="02020603050405020304" pitchFamily="18" charset="0"/>
              </a:rPr>
              <a:t>-Mannat Arora</a:t>
            </a:r>
            <a:endParaRPr lang="en-IN" dirty="0">
              <a:latin typeface="Times New Roman" panose="02020603050405020304" pitchFamily="18" charset="0"/>
              <a:cs typeface="Times New Roman" panose="02020603050405020304" pitchFamily="18" charset="0"/>
            </a:endParaRPr>
          </a:p>
        </p:txBody>
      </p:sp>
      <p:cxnSp>
        <p:nvCxnSpPr>
          <p:cNvPr id="27" name="Straight Connector 26">
            <a:extLst>
              <a:ext uri="{FF2B5EF4-FFF2-40B4-BE49-F238E27FC236}">
                <a16:creationId xmlns:a16="http://schemas.microsoft.com/office/drawing/2014/main" id="{326FE4BA-3BD1-4AB3-A3EB-39FF16D964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BD85EF3-E980-4EF9-BF91-C0540D302A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a:endCxn id="15" idx="2"/>
          </p:cNvCxnSpPr>
          <p:nvPr>
            <p:extLst>
              <p:ext uri="{386F3935-93C4-4BCD-93E2-E3B085C9AB24}">
                <p16:designElem xmlns:p16="http://schemas.microsoft.com/office/powerpoint/2015/main" val="1"/>
              </p:ext>
            </p:extLst>
          </p:nvPr>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6581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F1D8699-067D-4768-9F87-3E302B379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B544F4-C2C3-DCDE-32C1-239797B3D110}"/>
              </a:ext>
            </a:extLst>
          </p:cNvPr>
          <p:cNvSpPr>
            <a:spLocks noGrp="1"/>
          </p:cNvSpPr>
          <p:nvPr>
            <p:ph type="title"/>
          </p:nvPr>
        </p:nvSpPr>
        <p:spPr>
          <a:xfrm>
            <a:off x="1129553" y="533401"/>
            <a:ext cx="8695167" cy="1677894"/>
          </a:xfrm>
        </p:spPr>
        <p:txBody>
          <a:bodyPr>
            <a:normAutofit/>
          </a:bodyPr>
          <a:lstStyle/>
          <a:p>
            <a:r>
              <a:rPr lang="en-US" dirty="0">
                <a:latin typeface="Times New Roman" panose="02020603050405020304" pitchFamily="18" charset="0"/>
                <a:cs typeface="Times New Roman" panose="02020603050405020304" pitchFamily="18" charset="0"/>
              </a:rPr>
              <a:t>Summary </a:t>
            </a:r>
            <a:endParaRPr lang="en-IN"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E8A66062-E0FE-4EE7-9840-EC05B87AC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4358640" cy="5334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DE40FDC-88ED-944F-A221-D675E4B29078}"/>
              </a:ext>
            </a:extLst>
          </p:cNvPr>
          <p:cNvSpPr>
            <a:spLocks noGrp="1"/>
          </p:cNvSpPr>
          <p:nvPr>
            <p:ph idx="1"/>
          </p:nvPr>
        </p:nvSpPr>
        <p:spPr>
          <a:xfrm>
            <a:off x="1129554" y="2211294"/>
            <a:ext cx="9299688" cy="3869766"/>
          </a:xfrm>
        </p:spPr>
        <p:txBody>
          <a:bodyPr anchor="ctr">
            <a:normAutofit/>
          </a:bodyPr>
          <a:lstStyle/>
          <a:p>
            <a:pPr>
              <a:lnSpc>
                <a:spcPct val="90000"/>
              </a:lnSpc>
            </a:pPr>
            <a:r>
              <a:rPr lang="en-US" sz="2000" dirty="0">
                <a:latin typeface="Times New Roman" panose="02020603050405020304" pitchFamily="18" charset="0"/>
                <a:cs typeface="Times New Roman" panose="02020603050405020304" pitchFamily="18" charset="0"/>
              </a:rPr>
              <a:t>The code integrates sales, procurement, and inventory data to:</a:t>
            </a:r>
          </a:p>
          <a:p>
            <a:pPr>
              <a:lnSpc>
                <a:spcPct val="90000"/>
              </a:lnSpc>
            </a:pPr>
            <a:r>
              <a:rPr lang="en-US" sz="2000" dirty="0">
                <a:latin typeface="Times New Roman" panose="02020603050405020304" pitchFamily="18" charset="0"/>
                <a:cs typeface="Times New Roman" panose="02020603050405020304" pitchFamily="18" charset="0"/>
              </a:rPr>
              <a:t>Monitor and analyze sales trends.</a:t>
            </a:r>
          </a:p>
          <a:p>
            <a:pPr>
              <a:lnSpc>
                <a:spcPct val="90000"/>
              </a:lnSpc>
            </a:pPr>
            <a:r>
              <a:rPr lang="en-US" sz="2000" dirty="0">
                <a:latin typeface="Times New Roman" panose="02020603050405020304" pitchFamily="18" charset="0"/>
                <a:cs typeface="Times New Roman" panose="02020603050405020304" pitchFamily="18" charset="0"/>
              </a:rPr>
              <a:t>Identify top-performing and emerging products.</a:t>
            </a:r>
          </a:p>
          <a:p>
            <a:pPr>
              <a:lnSpc>
                <a:spcPct val="90000"/>
              </a:lnSpc>
            </a:pPr>
            <a:r>
              <a:rPr lang="en-US" sz="2000" dirty="0">
                <a:latin typeface="Times New Roman" panose="02020603050405020304" pitchFamily="18" charset="0"/>
                <a:cs typeface="Times New Roman" panose="02020603050405020304" pitchFamily="18" charset="0"/>
              </a:rPr>
              <a:t>Flag inventory challenges such as zero stock levels and niche demand.</a:t>
            </a:r>
          </a:p>
          <a:p>
            <a:pPr>
              <a:lnSpc>
                <a:spcPct val="90000"/>
              </a:lnSpc>
            </a:pPr>
            <a:r>
              <a:rPr lang="en-US" sz="2000" dirty="0">
                <a:latin typeface="Times New Roman" panose="02020603050405020304" pitchFamily="18" charset="0"/>
                <a:cs typeface="Times New Roman" panose="02020603050405020304" pitchFamily="18" charset="0"/>
              </a:rPr>
              <a:t>Provide insights into vendor performance and operational metrics.</a:t>
            </a:r>
          </a:p>
          <a:p>
            <a:pPr>
              <a:lnSpc>
                <a:spcPct val="90000"/>
              </a:lnSpc>
            </a:pPr>
            <a:r>
              <a:rPr lang="en-US" sz="2000" dirty="0">
                <a:latin typeface="Times New Roman" panose="02020603050405020304" pitchFamily="18" charset="0"/>
                <a:cs typeface="Times New Roman" panose="02020603050405020304" pitchFamily="18" charset="0"/>
              </a:rPr>
              <a:t>Recommend stocking strategies and adjustments based on sales velocity and safety stock levels.</a:t>
            </a:r>
          </a:p>
          <a:p>
            <a:pPr>
              <a:lnSpc>
                <a:spcPct val="90000"/>
              </a:lnSpc>
            </a:pPr>
            <a:r>
              <a:rPr lang="en-US" sz="2000" dirty="0">
                <a:latin typeface="Times New Roman" panose="02020603050405020304" pitchFamily="18" charset="0"/>
                <a:cs typeface="Times New Roman" panose="02020603050405020304" pitchFamily="18" charset="0"/>
              </a:rPr>
              <a:t>This comprehensive approach ensures that inventory levels are optimized to minimize waste, support efficient purchasing strategies, and sustain a balanced inventory management system that responds dynamically to demand fluctuations.</a:t>
            </a:r>
            <a:endParaRPr lang="en-IN" sz="2000" dirty="0">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7A364443-B44B-44C9-B8C4-AED23CB621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0633"/>
            <a:ext cx="1398104" cy="4450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3087726-EFA7-48B6-8527-80902BB55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282519" y="-10633"/>
            <a:ext cx="1909481" cy="50547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84CA14D-52DC-4F3C-A1CE-235B99A179A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02400" y="0"/>
            <a:ext cx="5689600" cy="163342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5718313"/>
            <a:ext cx="5357757" cy="115032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5950BAB-F521-4A52-A263-D105789771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779565" y="6033977"/>
            <a:ext cx="3412435" cy="83465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6364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F1D8699-067D-4768-9F87-3E302B379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E8A66062-E0FE-4EE7-9840-EC05B87AC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4358640" cy="5334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48BD979-26A6-C46A-9912-A974642DE8DF}"/>
              </a:ext>
            </a:extLst>
          </p:cNvPr>
          <p:cNvSpPr>
            <a:spLocks noGrp="1"/>
          </p:cNvSpPr>
          <p:nvPr>
            <p:ph idx="1"/>
          </p:nvPr>
        </p:nvSpPr>
        <p:spPr>
          <a:xfrm>
            <a:off x="1190468" y="1403900"/>
            <a:ext cx="9299688" cy="3869766"/>
          </a:xfrm>
        </p:spPr>
        <p:txBody>
          <a:bodyPr anchor="ctr">
            <a:normAutofit/>
          </a:bodyPr>
          <a:lstStyle/>
          <a:p>
            <a:pPr marL="0" indent="0" algn="ctr">
              <a:buNone/>
            </a:pPr>
            <a:r>
              <a:rPr lang="en-US" sz="8000" dirty="0">
                <a:latin typeface="Times New Roman" panose="02020603050405020304" pitchFamily="18" charset="0"/>
                <a:cs typeface="Times New Roman" panose="02020603050405020304" pitchFamily="18" charset="0"/>
              </a:rPr>
              <a:t>Thank you !</a:t>
            </a:r>
            <a:endParaRPr lang="en-IN" sz="8000" dirty="0">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7A364443-B44B-44C9-B8C4-AED23CB621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0633"/>
            <a:ext cx="1398104" cy="4450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3087726-EFA7-48B6-8527-80902BB55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282519" y="-10633"/>
            <a:ext cx="1909481" cy="50547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84CA14D-52DC-4F3C-A1CE-235B99A179A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02400" y="0"/>
            <a:ext cx="5689600" cy="163342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5718313"/>
            <a:ext cx="5357757" cy="115032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5950BAB-F521-4A52-A263-D105789771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779565" y="6033977"/>
            <a:ext cx="3412435" cy="83465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5803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F1D8699-067D-4768-9F87-3E302B379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227E35-6E7F-9586-53AA-07DCD5954696}"/>
              </a:ext>
            </a:extLst>
          </p:cNvPr>
          <p:cNvSpPr>
            <a:spLocks noGrp="1"/>
          </p:cNvSpPr>
          <p:nvPr>
            <p:ph type="title"/>
          </p:nvPr>
        </p:nvSpPr>
        <p:spPr>
          <a:xfrm>
            <a:off x="1129552" y="584791"/>
            <a:ext cx="9932896" cy="1148665"/>
          </a:xfrm>
        </p:spPr>
        <p:txBody>
          <a:bodyPr>
            <a:normAutofit/>
          </a:bodyPr>
          <a:lstStyle/>
          <a:p>
            <a:r>
              <a:rPr lang="en-US" dirty="0">
                <a:latin typeface="Times New Roman" panose="02020603050405020304" pitchFamily="18" charset="0"/>
                <a:cs typeface="Times New Roman" panose="02020603050405020304" pitchFamily="18" charset="0"/>
              </a:rPr>
              <a:t>Objective </a:t>
            </a:r>
            <a:endParaRPr lang="en-IN"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E8A66062-E0FE-4EE7-9840-EC05B87AC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A364443-B44B-44C9-B8C4-AED23CB621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9745"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1313983"/>
            <a:ext cx="1769035" cy="69557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5950BAB-F521-4A52-A263-D105789771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85530"/>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3087726-EFA7-48B6-8527-80902BB55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14436"/>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E972B62-9819-493C-A305-2C04A2D432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0"/>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C271D4F-9FFD-4337-03DD-BBB37E0D7CB7}"/>
              </a:ext>
            </a:extLst>
          </p:cNvPr>
          <p:cNvSpPr>
            <a:spLocks noGrp="1"/>
          </p:cNvSpPr>
          <p:nvPr>
            <p:ph idx="1"/>
          </p:nvPr>
        </p:nvSpPr>
        <p:spPr>
          <a:xfrm>
            <a:off x="1129552" y="2623302"/>
            <a:ext cx="9932896" cy="3553660"/>
          </a:xfrm>
        </p:spPr>
        <p:txBody>
          <a:bodyPr anchor="ctr">
            <a:normAutofit/>
          </a:bodyPr>
          <a:lstStyle/>
          <a:p>
            <a:pPr fontAlgn="base">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a:p>
            <a:pPr fontAlgn="base">
              <a:buFont typeface="Arial" panose="020B0604020202020204" pitchFamily="34" charset="0"/>
              <a:buChar char="•"/>
            </a:pPr>
            <a:r>
              <a:rPr lang="en-US" b="0" i="0">
                <a:effectLst/>
                <a:latin typeface="Times New Roman" panose="02020603050405020304" pitchFamily="18" charset="0"/>
                <a:cs typeface="Times New Roman" panose="02020603050405020304" pitchFamily="18" charset="0"/>
              </a:rPr>
              <a:t>Minimize waste by optimizing inventory levels.</a:t>
            </a:r>
          </a:p>
          <a:p>
            <a:pPr fontAlgn="base">
              <a:buFont typeface="Arial" panose="020B0604020202020204" pitchFamily="34" charset="0"/>
              <a:buChar char="•"/>
            </a:pPr>
            <a:r>
              <a:rPr lang="en-US" b="0" i="0">
                <a:effectLst/>
                <a:latin typeface="Times New Roman" panose="02020603050405020304" pitchFamily="18" charset="0"/>
                <a:cs typeface="Times New Roman" panose="02020603050405020304" pitchFamily="18" charset="0"/>
              </a:rPr>
              <a:t>Identify the most efficient purchasing strategies based on sales, procurement, and inventory data.</a:t>
            </a:r>
          </a:p>
          <a:p>
            <a:pPr fontAlgn="base">
              <a:buFont typeface="Arial" panose="020B0604020202020204" pitchFamily="34" charset="0"/>
              <a:buChar char="•"/>
            </a:pPr>
            <a:r>
              <a:rPr lang="en-US" b="0" i="0">
                <a:effectLst/>
                <a:latin typeface="Times New Roman" panose="02020603050405020304" pitchFamily="18" charset="0"/>
                <a:cs typeface="Times New Roman" panose="02020603050405020304" pitchFamily="18" charset="0"/>
              </a:rPr>
              <a:t>Evaluate product sales performance to formulate a sustainable inventory management approach.</a:t>
            </a:r>
          </a:p>
          <a:p>
            <a:pPr marL="0" indent="0">
              <a:buNone/>
            </a:pPr>
            <a:br>
              <a:rPr lang="en-US" dirty="0"/>
            </a:br>
            <a:endParaRPr lang="en-IN" dirty="0"/>
          </a:p>
        </p:txBody>
      </p:sp>
    </p:spTree>
    <p:extLst>
      <p:ext uri="{BB962C8B-B14F-4D97-AF65-F5344CB8AC3E}">
        <p14:creationId xmlns:p14="http://schemas.microsoft.com/office/powerpoint/2010/main" val="4044228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B8092E2-D77A-4CE6-BB2D-626978445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02CD835-4B0F-45D6-9B85-B049A1005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67C8A7-967B-75E0-AEBC-94AA95E12F03}"/>
              </a:ext>
            </a:extLst>
          </p:cNvPr>
          <p:cNvSpPr>
            <a:spLocks noGrp="1"/>
          </p:cNvSpPr>
          <p:nvPr>
            <p:ph type="title"/>
          </p:nvPr>
        </p:nvSpPr>
        <p:spPr>
          <a:xfrm>
            <a:off x="1129553" y="511309"/>
            <a:ext cx="9577116" cy="1221957"/>
          </a:xfrm>
        </p:spPr>
        <p:txBody>
          <a:bodyPr anchor="ctr">
            <a:normAutofit/>
          </a:bodyPr>
          <a:lstStyle/>
          <a:p>
            <a:r>
              <a:rPr lang="en-US">
                <a:latin typeface="Times New Roman" panose="02020603050405020304" pitchFamily="18" charset="0"/>
                <a:cs typeface="Times New Roman" panose="02020603050405020304" pitchFamily="18" charset="0"/>
              </a:rPr>
              <a:t>Methodology</a:t>
            </a:r>
            <a:endParaRPr lang="en-IN">
              <a:latin typeface="Times New Roman" panose="02020603050405020304" pitchFamily="18"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7971A1EC-5980-40B2-973F-0D3D6630DB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0049A56-C4C2-4C0F-9F4F-D0E34391D9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78117"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D02BE56-7EB5-4E62-B6E2-1C49E470A9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1299548"/>
            <a:ext cx="1769035" cy="69557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D0FE83D-0F88-4CFD-EB1F-A92DB1FCCD0B}"/>
              </a:ext>
            </a:extLst>
          </p:cNvPr>
          <p:cNvSpPr>
            <a:spLocks noGrp="1"/>
          </p:cNvSpPr>
          <p:nvPr>
            <p:ph idx="1"/>
          </p:nvPr>
        </p:nvSpPr>
        <p:spPr>
          <a:xfrm>
            <a:off x="363574" y="2198416"/>
            <a:ext cx="11469837" cy="4436876"/>
          </a:xfrm>
        </p:spPr>
        <p:txBody>
          <a:bodyPr anchor="ctr">
            <a:normAutofit fontScale="25000" lnSpcReduction="20000"/>
          </a:bodyPr>
          <a:lstStyle/>
          <a:p>
            <a:pPr marL="0" indent="0" fontAlgn="base">
              <a:lnSpc>
                <a:spcPct val="90000"/>
              </a:lnSpc>
              <a:buNone/>
            </a:pPr>
            <a:r>
              <a:rPr lang="en-US" sz="5600" b="1" i="0" dirty="0">
                <a:effectLst/>
                <a:highlight>
                  <a:srgbClr val="FFFFFF"/>
                </a:highlight>
                <a:latin typeface="Times New Roman" panose="02020603050405020304" pitchFamily="18" charset="0"/>
                <a:cs typeface="Times New Roman" panose="02020603050405020304" pitchFamily="18" charset="0"/>
              </a:rPr>
              <a:t>1. Data Preprocessing:</a:t>
            </a:r>
            <a:endParaRPr lang="en-US" sz="5600" b="0" i="0" dirty="0">
              <a:effectLst/>
              <a:highlight>
                <a:srgbClr val="FFFFFF"/>
              </a:highlight>
              <a:latin typeface="Times New Roman" panose="02020603050405020304" pitchFamily="18" charset="0"/>
              <a:cs typeface="Times New Roman" panose="02020603050405020304" pitchFamily="18" charset="0"/>
            </a:endParaRPr>
          </a:p>
          <a:p>
            <a:pPr fontAlgn="base">
              <a:lnSpc>
                <a:spcPct val="90000"/>
              </a:lnSpc>
              <a:buFont typeface="Arial" panose="020B0604020202020204" pitchFamily="34" charset="0"/>
              <a:buChar char="•"/>
            </a:pPr>
            <a:r>
              <a:rPr lang="en-US" sz="5600" b="0" i="0" dirty="0">
                <a:effectLst/>
                <a:highlight>
                  <a:srgbClr val="FFFFFF"/>
                </a:highlight>
                <a:latin typeface="Times New Roman" panose="02020603050405020304" pitchFamily="18" charset="0"/>
                <a:cs typeface="Times New Roman" panose="02020603050405020304" pitchFamily="18" charset="0"/>
              </a:rPr>
              <a:t>Consolidate all CSV files into a unified master dataset.</a:t>
            </a:r>
          </a:p>
          <a:p>
            <a:pPr fontAlgn="base">
              <a:lnSpc>
                <a:spcPct val="90000"/>
              </a:lnSpc>
              <a:buFont typeface="Arial" panose="020B0604020202020204" pitchFamily="34" charset="0"/>
              <a:buChar char="•"/>
            </a:pPr>
            <a:r>
              <a:rPr lang="en-US" sz="5600" b="0" i="0" dirty="0">
                <a:effectLst/>
                <a:highlight>
                  <a:srgbClr val="FFFFFF"/>
                </a:highlight>
                <a:latin typeface="Times New Roman" panose="02020603050405020304" pitchFamily="18" charset="0"/>
                <a:cs typeface="Times New Roman" panose="02020603050405020304" pitchFamily="18" charset="0"/>
              </a:rPr>
              <a:t>Screen for any missing or erroneous entries.</a:t>
            </a:r>
          </a:p>
          <a:p>
            <a:pPr fontAlgn="base">
              <a:lnSpc>
                <a:spcPct val="90000"/>
              </a:lnSpc>
              <a:buFont typeface="Arial" panose="020B0604020202020204" pitchFamily="34" charset="0"/>
              <a:buChar char="•"/>
            </a:pPr>
            <a:r>
              <a:rPr lang="en-US" sz="5600" b="0" i="0" dirty="0">
                <a:effectLst/>
                <a:highlight>
                  <a:srgbClr val="FFFFFF"/>
                </a:highlight>
                <a:latin typeface="Times New Roman" panose="02020603050405020304" pitchFamily="18" charset="0"/>
                <a:cs typeface="Times New Roman" panose="02020603050405020304" pitchFamily="18" charset="0"/>
              </a:rPr>
              <a:t>Standardize date formats for consistent time series analysis.</a:t>
            </a:r>
          </a:p>
          <a:p>
            <a:pPr marL="0" indent="0" fontAlgn="base">
              <a:lnSpc>
                <a:spcPct val="90000"/>
              </a:lnSpc>
              <a:buNone/>
            </a:pPr>
            <a:r>
              <a:rPr lang="en-US" sz="5600" b="1" i="0" dirty="0">
                <a:effectLst/>
                <a:highlight>
                  <a:srgbClr val="FFFFFF"/>
                </a:highlight>
                <a:latin typeface="Times New Roman" panose="02020603050405020304" pitchFamily="18" charset="0"/>
                <a:cs typeface="Times New Roman" panose="02020603050405020304" pitchFamily="18" charset="0"/>
              </a:rPr>
              <a:t>2. Inventory Analysis:</a:t>
            </a:r>
            <a:endParaRPr lang="en-US" sz="5600" b="0" i="0" dirty="0">
              <a:effectLst/>
              <a:highlight>
                <a:srgbClr val="FFFFFF"/>
              </a:highlight>
              <a:latin typeface="Times New Roman" panose="02020603050405020304" pitchFamily="18" charset="0"/>
              <a:cs typeface="Times New Roman" panose="02020603050405020304" pitchFamily="18" charset="0"/>
            </a:endParaRPr>
          </a:p>
          <a:p>
            <a:pPr fontAlgn="base">
              <a:lnSpc>
                <a:spcPct val="90000"/>
              </a:lnSpc>
              <a:buFont typeface="Arial" panose="020B0604020202020204" pitchFamily="34" charset="0"/>
              <a:buChar char="•"/>
            </a:pPr>
            <a:r>
              <a:rPr lang="en-US" sz="5600" b="0" i="0" dirty="0">
                <a:effectLst/>
                <a:highlight>
                  <a:srgbClr val="FFFFFF"/>
                </a:highlight>
                <a:latin typeface="Times New Roman" panose="02020603050405020304" pitchFamily="18" charset="0"/>
                <a:cs typeface="Times New Roman" panose="02020603050405020304" pitchFamily="18" charset="0"/>
              </a:rPr>
              <a:t>Assess inventory status at the year's start and end using BegInvFINAL12312016.csv and EndInvFINAL12312016.csv.</a:t>
            </a:r>
          </a:p>
          <a:p>
            <a:pPr fontAlgn="base">
              <a:lnSpc>
                <a:spcPct val="90000"/>
              </a:lnSpc>
              <a:buFont typeface="Arial" panose="020B0604020202020204" pitchFamily="34" charset="0"/>
              <a:buChar char="•"/>
            </a:pPr>
            <a:r>
              <a:rPr lang="en-US" sz="5600" b="0" i="0" dirty="0">
                <a:effectLst/>
                <a:highlight>
                  <a:srgbClr val="FFFFFF"/>
                </a:highlight>
                <a:latin typeface="Times New Roman" panose="02020603050405020304" pitchFamily="18" charset="0"/>
                <a:cs typeface="Times New Roman" panose="02020603050405020304" pitchFamily="18" charset="0"/>
              </a:rPr>
              <a:t>Pinpoint products with the highest and lowest inventory presence.</a:t>
            </a:r>
          </a:p>
          <a:p>
            <a:pPr marL="0" indent="0" fontAlgn="base">
              <a:lnSpc>
                <a:spcPct val="90000"/>
              </a:lnSpc>
              <a:buNone/>
            </a:pPr>
            <a:r>
              <a:rPr lang="en-US" sz="5600" b="1" i="0" dirty="0">
                <a:effectLst/>
                <a:highlight>
                  <a:srgbClr val="FFFFFF"/>
                </a:highlight>
                <a:latin typeface="Times New Roman" panose="02020603050405020304" pitchFamily="18" charset="0"/>
                <a:cs typeface="Times New Roman" panose="02020603050405020304" pitchFamily="18" charset="0"/>
              </a:rPr>
              <a:t>3. Sales Analysis:</a:t>
            </a:r>
            <a:endParaRPr lang="en-US" sz="5600" b="0" i="0" dirty="0">
              <a:effectLst/>
              <a:highlight>
                <a:srgbClr val="FFFFFF"/>
              </a:highlight>
              <a:latin typeface="Times New Roman" panose="02020603050405020304" pitchFamily="18" charset="0"/>
              <a:cs typeface="Times New Roman" panose="02020603050405020304" pitchFamily="18" charset="0"/>
            </a:endParaRPr>
          </a:p>
          <a:p>
            <a:pPr fontAlgn="base">
              <a:lnSpc>
                <a:spcPct val="90000"/>
              </a:lnSpc>
              <a:buFont typeface="Arial" panose="020B0604020202020204" pitchFamily="34" charset="0"/>
              <a:buChar char="•"/>
            </a:pPr>
            <a:r>
              <a:rPr lang="en-US" sz="5600" b="0" i="0" dirty="0">
                <a:effectLst/>
                <a:highlight>
                  <a:srgbClr val="FFFFFF"/>
                </a:highlight>
                <a:latin typeface="Times New Roman" panose="02020603050405020304" pitchFamily="18" charset="0"/>
                <a:cs typeface="Times New Roman" panose="02020603050405020304" pitchFamily="18" charset="0"/>
              </a:rPr>
              <a:t>Examine SalesFINAL12312016.csv to identify bestsellers and products with sluggish sales.</a:t>
            </a:r>
          </a:p>
          <a:p>
            <a:pPr fontAlgn="base">
              <a:lnSpc>
                <a:spcPct val="90000"/>
              </a:lnSpc>
              <a:buFont typeface="Arial" panose="020B0604020202020204" pitchFamily="34" charset="0"/>
              <a:buChar char="•"/>
            </a:pPr>
            <a:r>
              <a:rPr lang="en-US" sz="5600" b="0" i="0" dirty="0">
                <a:effectLst/>
                <a:highlight>
                  <a:srgbClr val="FFFFFF"/>
                </a:highlight>
                <a:latin typeface="Times New Roman" panose="02020603050405020304" pitchFamily="18" charset="0"/>
                <a:cs typeface="Times New Roman" panose="02020603050405020304" pitchFamily="18" charset="0"/>
              </a:rPr>
              <a:t>Analyze sales trends over time, considering variables such as sales quantity, sales price, and date.</a:t>
            </a:r>
          </a:p>
          <a:p>
            <a:pPr marL="0" indent="0" fontAlgn="base">
              <a:lnSpc>
                <a:spcPct val="90000"/>
              </a:lnSpc>
              <a:buNone/>
            </a:pPr>
            <a:r>
              <a:rPr lang="en-US" sz="5600" b="1" i="0" dirty="0">
                <a:effectLst/>
                <a:highlight>
                  <a:srgbClr val="FFFFFF"/>
                </a:highlight>
                <a:latin typeface="Times New Roman" panose="02020603050405020304" pitchFamily="18" charset="0"/>
                <a:cs typeface="Times New Roman" panose="02020603050405020304" pitchFamily="18" charset="0"/>
              </a:rPr>
              <a:t>4. Purchasing Analysis:</a:t>
            </a:r>
            <a:endParaRPr lang="en-US" sz="5600" b="0" i="0" dirty="0">
              <a:effectLst/>
              <a:highlight>
                <a:srgbClr val="FFFFFF"/>
              </a:highlight>
              <a:latin typeface="Times New Roman" panose="02020603050405020304" pitchFamily="18" charset="0"/>
              <a:cs typeface="Times New Roman" panose="02020603050405020304" pitchFamily="18" charset="0"/>
            </a:endParaRPr>
          </a:p>
          <a:p>
            <a:pPr fontAlgn="base">
              <a:lnSpc>
                <a:spcPct val="90000"/>
              </a:lnSpc>
              <a:buFont typeface="Arial" panose="020B0604020202020204" pitchFamily="34" charset="0"/>
              <a:buChar char="•"/>
            </a:pPr>
            <a:r>
              <a:rPr lang="en-US" sz="5600" b="0" i="0" dirty="0">
                <a:effectLst/>
                <a:highlight>
                  <a:srgbClr val="FFFFFF"/>
                </a:highlight>
                <a:latin typeface="Times New Roman" panose="02020603050405020304" pitchFamily="18" charset="0"/>
                <a:cs typeface="Times New Roman" panose="02020603050405020304" pitchFamily="18" charset="0"/>
              </a:rPr>
              <a:t>Evaluate procurement activities using PurchasesFINAL12312016.csv and InvoicePurchases12312016.csv.</a:t>
            </a:r>
          </a:p>
          <a:p>
            <a:pPr fontAlgn="base">
              <a:lnSpc>
                <a:spcPct val="90000"/>
              </a:lnSpc>
              <a:buFont typeface="Arial" panose="020B0604020202020204" pitchFamily="34" charset="0"/>
              <a:buChar char="•"/>
            </a:pPr>
            <a:r>
              <a:rPr lang="en-US" sz="5600" b="0" i="0" dirty="0">
                <a:effectLst/>
                <a:highlight>
                  <a:srgbClr val="FFFFFF"/>
                </a:highlight>
                <a:latin typeface="Times New Roman" panose="02020603050405020304" pitchFamily="18" charset="0"/>
                <a:cs typeface="Times New Roman" panose="02020603050405020304" pitchFamily="18" charset="0"/>
              </a:rPr>
              <a:t>Investigate purchase volumes from different suppliers, procurement costs, and supply chain processes.</a:t>
            </a:r>
          </a:p>
          <a:p>
            <a:pPr marL="0" indent="0" fontAlgn="base">
              <a:lnSpc>
                <a:spcPct val="90000"/>
              </a:lnSpc>
              <a:buNone/>
            </a:pPr>
            <a:r>
              <a:rPr lang="en-US" sz="5600" b="1" i="0" dirty="0">
                <a:effectLst/>
                <a:highlight>
                  <a:srgbClr val="FFFFFF"/>
                </a:highlight>
                <a:latin typeface="Times New Roman" panose="02020603050405020304" pitchFamily="18" charset="0"/>
                <a:cs typeface="Times New Roman" panose="02020603050405020304" pitchFamily="18" charset="0"/>
              </a:rPr>
              <a:t>5. Optimal Stock Level Calculation:</a:t>
            </a:r>
            <a:endParaRPr lang="en-US" sz="5600" b="0" i="0" dirty="0">
              <a:effectLst/>
              <a:highlight>
                <a:srgbClr val="FFFFFF"/>
              </a:highlight>
              <a:latin typeface="Times New Roman" panose="02020603050405020304" pitchFamily="18" charset="0"/>
              <a:cs typeface="Times New Roman" panose="02020603050405020304" pitchFamily="18" charset="0"/>
            </a:endParaRPr>
          </a:p>
          <a:p>
            <a:pPr fontAlgn="base">
              <a:lnSpc>
                <a:spcPct val="90000"/>
              </a:lnSpc>
              <a:buFont typeface="Arial" panose="020B0604020202020204" pitchFamily="34" charset="0"/>
              <a:buChar char="•"/>
            </a:pPr>
            <a:r>
              <a:rPr lang="en-US" sz="5600" b="0" i="0" dirty="0">
                <a:effectLst/>
                <a:highlight>
                  <a:srgbClr val="FFFFFF"/>
                </a:highlight>
                <a:latin typeface="Times New Roman" panose="02020603050405020304" pitchFamily="18" charset="0"/>
                <a:cs typeface="Times New Roman" panose="02020603050405020304" pitchFamily="18" charset="0"/>
              </a:rPr>
              <a:t>Determine the optimal stock level for each product by leveraging sales, procurement, and inventory data.</a:t>
            </a:r>
          </a:p>
          <a:p>
            <a:pPr fontAlgn="base">
              <a:lnSpc>
                <a:spcPct val="90000"/>
              </a:lnSpc>
              <a:buFont typeface="Arial" panose="020B0604020202020204" pitchFamily="34" charset="0"/>
              <a:buChar char="•"/>
            </a:pPr>
            <a:r>
              <a:rPr lang="en-US" sz="5600" b="0" i="0" dirty="0">
                <a:effectLst/>
                <a:highlight>
                  <a:srgbClr val="FFFFFF"/>
                </a:highlight>
                <a:latin typeface="Times New Roman" panose="02020603050405020304" pitchFamily="18" charset="0"/>
                <a:cs typeface="Times New Roman" panose="02020603050405020304" pitchFamily="18" charset="0"/>
              </a:rPr>
              <a:t>Propose stock levels tailored to the sales velocity of products and supply lead times.</a:t>
            </a:r>
          </a:p>
          <a:p>
            <a:pPr>
              <a:lnSpc>
                <a:spcPct val="90000"/>
              </a:lnSpc>
            </a:pPr>
            <a:endParaRPr lang="en-IN" sz="800" dirty="0"/>
          </a:p>
        </p:txBody>
      </p:sp>
      <p:cxnSp>
        <p:nvCxnSpPr>
          <p:cNvPr id="30" name="Straight Connector 29">
            <a:extLst>
              <a:ext uri="{FF2B5EF4-FFF2-40B4-BE49-F238E27FC236}">
                <a16:creationId xmlns:a16="http://schemas.microsoft.com/office/drawing/2014/main" id="{C4595B06-EDA5-4E45-BED4-7891E7E0CD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71094"/>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9C9A5D-F572-476A-99A9-700077150B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0"/>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9592DA5-68A4-46A6-90EA-F0304FF8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14436"/>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8131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8A0114F-C964-5384-1F9E-06A651849C41}"/>
              </a:ext>
            </a:extLst>
          </p:cNvPr>
          <p:cNvPicPr>
            <a:picLocks noGrp="1" noChangeAspect="1"/>
          </p:cNvPicPr>
          <p:nvPr>
            <p:ph idx="1"/>
          </p:nvPr>
        </p:nvPicPr>
        <p:blipFill>
          <a:blip r:embed="rId2"/>
          <a:stretch>
            <a:fillRect/>
          </a:stretch>
        </p:blipFill>
        <p:spPr>
          <a:xfrm>
            <a:off x="276455" y="384761"/>
            <a:ext cx="5048509" cy="2844946"/>
          </a:xfrm>
        </p:spPr>
      </p:pic>
      <p:pic>
        <p:nvPicPr>
          <p:cNvPr id="7" name="Picture 6">
            <a:extLst>
              <a:ext uri="{FF2B5EF4-FFF2-40B4-BE49-F238E27FC236}">
                <a16:creationId xmlns:a16="http://schemas.microsoft.com/office/drawing/2014/main" id="{63CA52A4-7EBE-74F2-912E-C7FD75F38ABD}"/>
              </a:ext>
            </a:extLst>
          </p:cNvPr>
          <p:cNvPicPr>
            <a:picLocks noChangeAspect="1"/>
          </p:cNvPicPr>
          <p:nvPr/>
        </p:nvPicPr>
        <p:blipFill>
          <a:blip r:embed="rId3"/>
          <a:stretch>
            <a:fillRect/>
          </a:stretch>
        </p:blipFill>
        <p:spPr>
          <a:xfrm>
            <a:off x="6096000" y="384761"/>
            <a:ext cx="5473981" cy="2730640"/>
          </a:xfrm>
          <a:prstGeom prst="rect">
            <a:avLst/>
          </a:prstGeom>
        </p:spPr>
      </p:pic>
      <p:pic>
        <p:nvPicPr>
          <p:cNvPr id="10" name="Picture 9">
            <a:extLst>
              <a:ext uri="{FF2B5EF4-FFF2-40B4-BE49-F238E27FC236}">
                <a16:creationId xmlns:a16="http://schemas.microsoft.com/office/drawing/2014/main" id="{C7AFBE2F-3760-617C-FEA2-FE8D6C0312D3}"/>
              </a:ext>
            </a:extLst>
          </p:cNvPr>
          <p:cNvPicPr>
            <a:picLocks noChangeAspect="1"/>
          </p:cNvPicPr>
          <p:nvPr/>
        </p:nvPicPr>
        <p:blipFill>
          <a:blip r:embed="rId4"/>
          <a:stretch>
            <a:fillRect/>
          </a:stretch>
        </p:blipFill>
        <p:spPr>
          <a:xfrm>
            <a:off x="431509" y="3753218"/>
            <a:ext cx="5664491" cy="2540131"/>
          </a:xfrm>
          <a:prstGeom prst="rect">
            <a:avLst/>
          </a:prstGeom>
        </p:spPr>
      </p:pic>
      <p:pic>
        <p:nvPicPr>
          <p:cNvPr id="13" name="Picture 12">
            <a:extLst>
              <a:ext uri="{FF2B5EF4-FFF2-40B4-BE49-F238E27FC236}">
                <a16:creationId xmlns:a16="http://schemas.microsoft.com/office/drawing/2014/main" id="{4EE744B7-F201-0178-3A80-6B558552C372}"/>
              </a:ext>
            </a:extLst>
          </p:cNvPr>
          <p:cNvPicPr>
            <a:picLocks noChangeAspect="1"/>
          </p:cNvPicPr>
          <p:nvPr/>
        </p:nvPicPr>
        <p:blipFill>
          <a:blip r:embed="rId5"/>
          <a:stretch>
            <a:fillRect/>
          </a:stretch>
        </p:blipFill>
        <p:spPr>
          <a:xfrm>
            <a:off x="5896973" y="3628294"/>
            <a:ext cx="5435879" cy="3033795"/>
          </a:xfrm>
          <a:prstGeom prst="rect">
            <a:avLst/>
          </a:prstGeom>
        </p:spPr>
      </p:pic>
    </p:spTree>
    <p:extLst>
      <p:ext uri="{BB962C8B-B14F-4D97-AF65-F5344CB8AC3E}">
        <p14:creationId xmlns:p14="http://schemas.microsoft.com/office/powerpoint/2010/main" val="3998897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8222250-799A-4AD0-9BD1-BE6EB7A06A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B770432A-C0A6-4D4F-AE2C-705049DAB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6244921" y="-5976"/>
            <a:ext cx="5947079" cy="6874927"/>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677452 w 4584879"/>
              <a:gd name="connsiteY2" fmla="*/ 6853025 h 6863976"/>
              <a:gd name="connsiteX3" fmla="*/ 0 w 4584879"/>
              <a:gd name="connsiteY3" fmla="*/ 6863976 h 6863976"/>
              <a:gd name="connsiteX4" fmla="*/ 0 w 4584879"/>
              <a:gd name="connsiteY4" fmla="*/ 0 h 6863976"/>
              <a:gd name="connsiteX0" fmla="*/ 0 w 4584879"/>
              <a:gd name="connsiteY0" fmla="*/ 0 h 6874927"/>
              <a:gd name="connsiteX1" fmla="*/ 4584879 w 4584879"/>
              <a:gd name="connsiteY1" fmla="*/ 0 h 6874927"/>
              <a:gd name="connsiteX2" fmla="*/ 3693787 w 4584879"/>
              <a:gd name="connsiteY2" fmla="*/ 6874927 h 6874927"/>
              <a:gd name="connsiteX3" fmla="*/ 0 w 4584879"/>
              <a:gd name="connsiteY3" fmla="*/ 6863976 h 6874927"/>
              <a:gd name="connsiteX4" fmla="*/ 0 w 4584879"/>
              <a:gd name="connsiteY4" fmla="*/ 0 h 6874927"/>
              <a:gd name="connsiteX0" fmla="*/ 0 w 4584879"/>
              <a:gd name="connsiteY0" fmla="*/ 0 h 6874927"/>
              <a:gd name="connsiteX1" fmla="*/ 4584879 w 4584879"/>
              <a:gd name="connsiteY1" fmla="*/ 0 h 6874927"/>
              <a:gd name="connsiteX2" fmla="*/ 3842978 w 4584879"/>
              <a:gd name="connsiteY2" fmla="*/ 6874927 h 6874927"/>
              <a:gd name="connsiteX3" fmla="*/ 0 w 4584879"/>
              <a:gd name="connsiteY3" fmla="*/ 6863976 h 6874927"/>
              <a:gd name="connsiteX4" fmla="*/ 0 w 4584879"/>
              <a:gd name="connsiteY4" fmla="*/ 0 h 6874927"/>
              <a:gd name="connsiteX0" fmla="*/ 0 w 4435688"/>
              <a:gd name="connsiteY0" fmla="*/ 0 h 6874927"/>
              <a:gd name="connsiteX1" fmla="*/ 4435688 w 4435688"/>
              <a:gd name="connsiteY1" fmla="*/ 4763 h 6874927"/>
              <a:gd name="connsiteX2" fmla="*/ 3842978 w 4435688"/>
              <a:gd name="connsiteY2" fmla="*/ 6874927 h 6874927"/>
              <a:gd name="connsiteX3" fmla="*/ 0 w 4435688"/>
              <a:gd name="connsiteY3" fmla="*/ 6863976 h 6874927"/>
              <a:gd name="connsiteX4" fmla="*/ 0 w 4435688"/>
              <a:gd name="connsiteY4" fmla="*/ 0 h 687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5688" h="6874927">
                <a:moveTo>
                  <a:pt x="0" y="0"/>
                </a:moveTo>
                <a:lnTo>
                  <a:pt x="4435688" y="4763"/>
                </a:lnTo>
                <a:lnTo>
                  <a:pt x="3842978" y="6874927"/>
                </a:lnTo>
                <a:lnTo>
                  <a:pt x="0" y="6863976"/>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22E506C-2D9E-D043-32CE-CD46585FBB6D}"/>
              </a:ext>
            </a:extLst>
          </p:cNvPr>
          <p:cNvSpPr>
            <a:spLocks noGrp="1"/>
          </p:cNvSpPr>
          <p:nvPr>
            <p:ph type="title"/>
          </p:nvPr>
        </p:nvSpPr>
        <p:spPr>
          <a:xfrm>
            <a:off x="7218705" y="542926"/>
            <a:ext cx="4439894" cy="1668143"/>
          </a:xfrm>
        </p:spPr>
        <p:txBody>
          <a:bodyPr vert="horz" lIns="91440" tIns="45720" rIns="91440" bIns="45720" rtlCol="0" anchor="ctr">
            <a:normAutofit/>
          </a:bodyPr>
          <a:lstStyle/>
          <a:p>
            <a:r>
              <a:rPr lang="en-US"/>
              <a:t>Output Data</a:t>
            </a:r>
          </a:p>
        </p:txBody>
      </p:sp>
      <p:pic>
        <p:nvPicPr>
          <p:cNvPr id="5" name="Content Placeholder 4" descr="A graph with different colored bars&#10;&#10;Description automatically generated">
            <a:extLst>
              <a:ext uri="{FF2B5EF4-FFF2-40B4-BE49-F238E27FC236}">
                <a16:creationId xmlns:a16="http://schemas.microsoft.com/office/drawing/2014/main" id="{68185A09-D364-1352-47EA-CFA0B6420716}"/>
              </a:ext>
            </a:extLst>
          </p:cNvPr>
          <p:cNvPicPr>
            <a:picLocks noGrp="1" noChangeAspect="1"/>
          </p:cNvPicPr>
          <p:nvPr>
            <p:ph idx="1"/>
          </p:nvPr>
        </p:nvPicPr>
        <p:blipFill>
          <a:blip r:embed="rId2"/>
          <a:stretch>
            <a:fillRect/>
          </a:stretch>
        </p:blipFill>
        <p:spPr>
          <a:xfrm>
            <a:off x="100024" y="1673524"/>
            <a:ext cx="6868063" cy="4113531"/>
          </a:xfrm>
          <a:prstGeom prst="rect">
            <a:avLst/>
          </a:prstGeom>
        </p:spPr>
      </p:pic>
      <p:cxnSp>
        <p:nvCxnSpPr>
          <p:cNvPr id="15" name="Straight Connector 14">
            <a:extLst>
              <a:ext uri="{FF2B5EF4-FFF2-40B4-BE49-F238E27FC236}">
                <a16:creationId xmlns:a16="http://schemas.microsoft.com/office/drawing/2014/main" id="{78FBE787-8B1D-40E5-8468-6F665BB5D7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43268" y="0"/>
            <a:ext cx="488370" cy="68804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7D729F3-1B21-7C3F-DDAD-B517E1D75B1D}"/>
              </a:ext>
            </a:extLst>
          </p:cNvPr>
          <p:cNvSpPr txBox="1"/>
          <p:nvPr/>
        </p:nvSpPr>
        <p:spPr>
          <a:xfrm>
            <a:off x="7218706" y="2211069"/>
            <a:ext cx="4439894" cy="4113531"/>
          </a:xfrm>
          <a:prstGeom prst="rect">
            <a:avLst/>
          </a:prstGeom>
        </p:spPr>
        <p:txBody>
          <a:bodyPr vert="horz" lIns="91440" tIns="45720" rIns="91440" bIns="45720" rtlCol="0">
            <a:normAutofit fontScale="92500" lnSpcReduction="10000"/>
          </a:bodyPr>
          <a:lstStyle/>
          <a:p>
            <a:pPr indent="-228600">
              <a:lnSpc>
                <a:spcPct val="90000"/>
              </a:lnSpc>
              <a:spcAft>
                <a:spcPts val="600"/>
              </a:spcAft>
              <a:buSzPct val="80000"/>
              <a:buFont typeface="Arial" panose="020B0604020202020204" pitchFamily="34" charset="0"/>
              <a:buChar char="•"/>
            </a:pPr>
            <a:r>
              <a:rPr lang="en-US" sz="1400" dirty="0">
                <a:solidFill>
                  <a:schemeClr val="tx2"/>
                </a:solidFill>
                <a:latin typeface="Times New Roman" panose="02020603050405020304" pitchFamily="18" charset="0"/>
                <a:cs typeface="Times New Roman" panose="02020603050405020304" pitchFamily="18" charset="0"/>
              </a:rPr>
              <a:t>The bar graph displays the top 10 products that need to be reordered based on inventory data. The products are sorted by the quantity that needs to be ordered, which is determined by the difference between the recommended stock levels and the current stock on hand. If the current stock is below the recommended level, the product appears on the list with the quantity to order represented on the x-axis.</a:t>
            </a:r>
          </a:p>
          <a:p>
            <a:pPr>
              <a:lnSpc>
                <a:spcPct val="90000"/>
              </a:lnSpc>
              <a:spcAft>
                <a:spcPts val="600"/>
              </a:spcAft>
              <a:buSzPct val="80000"/>
            </a:pPr>
            <a:r>
              <a:rPr lang="en-US" sz="1400" dirty="0">
                <a:solidFill>
                  <a:schemeClr val="tx2"/>
                </a:solidFill>
                <a:latin typeface="Times New Roman" panose="02020603050405020304" pitchFamily="18" charset="0"/>
                <a:cs typeface="Times New Roman" panose="02020603050405020304" pitchFamily="18" charset="0"/>
              </a:rPr>
              <a:t>From the graph, we can observe the following:</a:t>
            </a:r>
          </a:p>
          <a:p>
            <a:pPr indent="-228600">
              <a:lnSpc>
                <a:spcPct val="90000"/>
              </a:lnSpc>
              <a:spcAft>
                <a:spcPts val="600"/>
              </a:spcAft>
              <a:buSzPct val="80000"/>
              <a:buFont typeface="Arial" panose="020B0604020202020204" pitchFamily="34" charset="0"/>
              <a:buChar char="•"/>
            </a:pPr>
            <a:endParaRPr lang="en-US" sz="1400" dirty="0">
              <a:solidFill>
                <a:schemeClr val="tx2"/>
              </a:solidFill>
              <a:latin typeface="Times New Roman" panose="02020603050405020304" pitchFamily="18" charset="0"/>
              <a:cs typeface="Times New Roman" panose="02020603050405020304" pitchFamily="18" charset="0"/>
            </a:endParaRPr>
          </a:p>
          <a:p>
            <a:pPr indent="-228600">
              <a:lnSpc>
                <a:spcPct val="90000"/>
              </a:lnSpc>
              <a:spcAft>
                <a:spcPts val="600"/>
              </a:spcAft>
              <a:buSzPct val="80000"/>
              <a:buFont typeface="Arial" panose="020B0604020202020204" pitchFamily="34" charset="0"/>
              <a:buChar char="•"/>
            </a:pPr>
            <a:r>
              <a:rPr lang="en-US" sz="1400" dirty="0">
                <a:solidFill>
                  <a:schemeClr val="tx2"/>
                </a:solidFill>
                <a:latin typeface="Times New Roman" panose="02020603050405020304" pitchFamily="18" charset="0"/>
                <a:cs typeface="Times New Roman" panose="02020603050405020304" pitchFamily="18" charset="0"/>
              </a:rPr>
              <a:t>The product "Josh Cellars Cab </a:t>
            </a:r>
            <a:r>
              <a:rPr lang="en-US" sz="1400" dirty="0" err="1">
                <a:solidFill>
                  <a:schemeClr val="tx2"/>
                </a:solidFill>
                <a:latin typeface="Times New Roman" panose="02020603050405020304" pitchFamily="18" charset="0"/>
                <a:cs typeface="Times New Roman" panose="02020603050405020304" pitchFamily="18" charset="0"/>
              </a:rPr>
              <a:t>Svgn</a:t>
            </a:r>
            <a:r>
              <a:rPr lang="en-US" sz="1400" dirty="0">
                <a:solidFill>
                  <a:schemeClr val="tx2"/>
                </a:solidFill>
                <a:latin typeface="Times New Roman" panose="02020603050405020304" pitchFamily="18" charset="0"/>
                <a:cs typeface="Times New Roman" panose="02020603050405020304" pitchFamily="18" charset="0"/>
              </a:rPr>
              <a:t> Sonoma" has the highest quantity to reorder, approaching the 800-unit mark.</a:t>
            </a:r>
          </a:p>
          <a:p>
            <a:pPr indent="-228600">
              <a:lnSpc>
                <a:spcPct val="90000"/>
              </a:lnSpc>
              <a:spcAft>
                <a:spcPts val="600"/>
              </a:spcAft>
              <a:buSzPct val="80000"/>
              <a:buFont typeface="Arial" panose="020B0604020202020204" pitchFamily="34" charset="0"/>
              <a:buChar char="•"/>
            </a:pPr>
            <a:r>
              <a:rPr lang="en-US" sz="1400" dirty="0">
                <a:solidFill>
                  <a:schemeClr val="tx2"/>
                </a:solidFill>
                <a:latin typeface="Times New Roman" panose="02020603050405020304" pitchFamily="18" charset="0"/>
                <a:cs typeface="Times New Roman" panose="02020603050405020304" pitchFamily="18" charset="0"/>
              </a:rPr>
              <a:t>"Bacardi Superior Rum Trav" and "Jim Beam Traveler" follow next with slightly less quantity to order, both near or above the 600-unit mark.</a:t>
            </a:r>
          </a:p>
          <a:p>
            <a:pPr indent="-228600">
              <a:lnSpc>
                <a:spcPct val="90000"/>
              </a:lnSpc>
              <a:spcAft>
                <a:spcPts val="600"/>
              </a:spcAft>
              <a:buSzPct val="80000"/>
              <a:buFont typeface="Arial" panose="020B0604020202020204" pitchFamily="34" charset="0"/>
              <a:buChar char="•"/>
            </a:pPr>
            <a:r>
              <a:rPr lang="en-US" sz="1400" dirty="0">
                <a:solidFill>
                  <a:schemeClr val="tx2"/>
                </a:solidFill>
                <a:latin typeface="Times New Roman" panose="02020603050405020304" pitchFamily="18" charset="0"/>
                <a:cs typeface="Times New Roman" panose="02020603050405020304" pitchFamily="18" charset="0"/>
              </a:rPr>
              <a:t>Other products like "Baileys Espresso Creme" and "</a:t>
            </a:r>
            <a:r>
              <a:rPr lang="en-US" sz="1400" dirty="0" err="1">
                <a:solidFill>
                  <a:schemeClr val="tx2"/>
                </a:solidFill>
                <a:latin typeface="Times New Roman" panose="02020603050405020304" pitchFamily="18" charset="0"/>
                <a:cs typeface="Times New Roman" panose="02020603050405020304" pitchFamily="18" charset="0"/>
              </a:rPr>
              <a:t>Sebastiani</a:t>
            </a:r>
            <a:r>
              <a:rPr lang="en-US" sz="1400" dirty="0">
                <a:solidFill>
                  <a:schemeClr val="tx2"/>
                </a:solidFill>
                <a:latin typeface="Times New Roman" panose="02020603050405020304" pitchFamily="18" charset="0"/>
                <a:cs typeface="Times New Roman" panose="02020603050405020304" pitchFamily="18" charset="0"/>
              </a:rPr>
              <a:t> </a:t>
            </a:r>
            <a:r>
              <a:rPr lang="en-US" sz="1400" dirty="0" err="1">
                <a:solidFill>
                  <a:schemeClr val="tx2"/>
                </a:solidFill>
                <a:latin typeface="Times New Roman" panose="02020603050405020304" pitchFamily="18" charset="0"/>
                <a:cs typeface="Times New Roman" panose="02020603050405020304" pitchFamily="18" charset="0"/>
              </a:rPr>
              <a:t>Znfdl</a:t>
            </a:r>
            <a:r>
              <a:rPr lang="en-US" sz="1400" dirty="0">
                <a:solidFill>
                  <a:schemeClr val="tx2"/>
                </a:solidFill>
                <a:latin typeface="Times New Roman" panose="02020603050405020304" pitchFamily="18" charset="0"/>
                <a:cs typeface="Times New Roman" panose="02020603050405020304" pitchFamily="18" charset="0"/>
              </a:rPr>
              <a:t> Sonoma </a:t>
            </a:r>
            <a:r>
              <a:rPr lang="en-US" sz="1400" dirty="0" err="1">
                <a:solidFill>
                  <a:schemeClr val="tx2"/>
                </a:solidFill>
                <a:latin typeface="Times New Roman" panose="02020603050405020304" pitchFamily="18" charset="0"/>
                <a:cs typeface="Times New Roman" panose="02020603050405020304" pitchFamily="18" charset="0"/>
              </a:rPr>
              <a:t>Cnty</a:t>
            </a:r>
            <a:r>
              <a:rPr lang="en-US" sz="1400" dirty="0">
                <a:solidFill>
                  <a:schemeClr val="tx2"/>
                </a:solidFill>
                <a:latin typeface="Times New Roman" panose="02020603050405020304" pitchFamily="18" charset="0"/>
                <a:cs typeface="Times New Roman" panose="02020603050405020304" pitchFamily="18" charset="0"/>
              </a:rPr>
              <a:t>" are in the middle range with quantities to order around 400 units.</a:t>
            </a:r>
          </a:p>
          <a:p>
            <a:pPr indent="-228600">
              <a:lnSpc>
                <a:spcPct val="90000"/>
              </a:lnSpc>
              <a:spcAft>
                <a:spcPts val="600"/>
              </a:spcAft>
              <a:buSzPct val="80000"/>
              <a:buFont typeface="Arial" panose="020B0604020202020204" pitchFamily="34" charset="0"/>
              <a:buChar char="•"/>
            </a:pPr>
            <a:r>
              <a:rPr lang="en-US" sz="1400" dirty="0">
                <a:solidFill>
                  <a:schemeClr val="tx2"/>
                </a:solidFill>
                <a:latin typeface="Times New Roman" panose="02020603050405020304" pitchFamily="18" charset="0"/>
                <a:cs typeface="Times New Roman" panose="02020603050405020304" pitchFamily="18" charset="0"/>
              </a:rPr>
              <a:t>The product with the least quantity to reorder among the top 10 is "Serpent's Bite Cider Whiskey," which is just below the 200-unit mark</a:t>
            </a:r>
            <a:r>
              <a:rPr lang="en-US" sz="1100" dirty="0">
                <a:solidFill>
                  <a:schemeClr val="tx2"/>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52166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8222250-799A-4AD0-9BD1-BE6EB7A06A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770432A-C0A6-4D4F-AE2C-705049DAB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6244921" y="-5976"/>
            <a:ext cx="5947079" cy="6874927"/>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677452 w 4584879"/>
              <a:gd name="connsiteY2" fmla="*/ 6853025 h 6863976"/>
              <a:gd name="connsiteX3" fmla="*/ 0 w 4584879"/>
              <a:gd name="connsiteY3" fmla="*/ 6863976 h 6863976"/>
              <a:gd name="connsiteX4" fmla="*/ 0 w 4584879"/>
              <a:gd name="connsiteY4" fmla="*/ 0 h 6863976"/>
              <a:gd name="connsiteX0" fmla="*/ 0 w 4584879"/>
              <a:gd name="connsiteY0" fmla="*/ 0 h 6874927"/>
              <a:gd name="connsiteX1" fmla="*/ 4584879 w 4584879"/>
              <a:gd name="connsiteY1" fmla="*/ 0 h 6874927"/>
              <a:gd name="connsiteX2" fmla="*/ 3693787 w 4584879"/>
              <a:gd name="connsiteY2" fmla="*/ 6874927 h 6874927"/>
              <a:gd name="connsiteX3" fmla="*/ 0 w 4584879"/>
              <a:gd name="connsiteY3" fmla="*/ 6863976 h 6874927"/>
              <a:gd name="connsiteX4" fmla="*/ 0 w 4584879"/>
              <a:gd name="connsiteY4" fmla="*/ 0 h 6874927"/>
              <a:gd name="connsiteX0" fmla="*/ 0 w 4584879"/>
              <a:gd name="connsiteY0" fmla="*/ 0 h 6874927"/>
              <a:gd name="connsiteX1" fmla="*/ 4584879 w 4584879"/>
              <a:gd name="connsiteY1" fmla="*/ 0 h 6874927"/>
              <a:gd name="connsiteX2" fmla="*/ 3842978 w 4584879"/>
              <a:gd name="connsiteY2" fmla="*/ 6874927 h 6874927"/>
              <a:gd name="connsiteX3" fmla="*/ 0 w 4584879"/>
              <a:gd name="connsiteY3" fmla="*/ 6863976 h 6874927"/>
              <a:gd name="connsiteX4" fmla="*/ 0 w 4584879"/>
              <a:gd name="connsiteY4" fmla="*/ 0 h 6874927"/>
              <a:gd name="connsiteX0" fmla="*/ 0 w 4435688"/>
              <a:gd name="connsiteY0" fmla="*/ 0 h 6874927"/>
              <a:gd name="connsiteX1" fmla="*/ 4435688 w 4435688"/>
              <a:gd name="connsiteY1" fmla="*/ 4763 h 6874927"/>
              <a:gd name="connsiteX2" fmla="*/ 3842978 w 4435688"/>
              <a:gd name="connsiteY2" fmla="*/ 6874927 h 6874927"/>
              <a:gd name="connsiteX3" fmla="*/ 0 w 4435688"/>
              <a:gd name="connsiteY3" fmla="*/ 6863976 h 6874927"/>
              <a:gd name="connsiteX4" fmla="*/ 0 w 4435688"/>
              <a:gd name="connsiteY4" fmla="*/ 0 h 687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5688" h="6874927">
                <a:moveTo>
                  <a:pt x="0" y="0"/>
                </a:moveTo>
                <a:lnTo>
                  <a:pt x="4435688" y="4763"/>
                </a:lnTo>
                <a:lnTo>
                  <a:pt x="3842978" y="6874927"/>
                </a:lnTo>
                <a:lnTo>
                  <a:pt x="0" y="6863976"/>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980DEF11-F688-F0AA-A839-26C21B861F91}"/>
              </a:ext>
            </a:extLst>
          </p:cNvPr>
          <p:cNvPicPr>
            <a:picLocks noGrp="1" noChangeAspect="1"/>
          </p:cNvPicPr>
          <p:nvPr>
            <p:ph idx="1"/>
          </p:nvPr>
        </p:nvPicPr>
        <p:blipFill>
          <a:blip r:embed="rId2"/>
          <a:stretch>
            <a:fillRect/>
          </a:stretch>
        </p:blipFill>
        <p:spPr>
          <a:xfrm>
            <a:off x="533400" y="1801871"/>
            <a:ext cx="5270053" cy="3254257"/>
          </a:xfrm>
          <a:prstGeom prst="rect">
            <a:avLst/>
          </a:prstGeom>
        </p:spPr>
      </p:pic>
      <p:cxnSp>
        <p:nvCxnSpPr>
          <p:cNvPr id="17" name="Straight Connector 16">
            <a:extLst>
              <a:ext uri="{FF2B5EF4-FFF2-40B4-BE49-F238E27FC236}">
                <a16:creationId xmlns:a16="http://schemas.microsoft.com/office/drawing/2014/main" id="{78FBE787-8B1D-40E5-8468-6F665BB5D7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43268" y="0"/>
            <a:ext cx="488370" cy="68804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4C24A39-00AF-FEF5-0BFD-0A739E25139F}"/>
              </a:ext>
            </a:extLst>
          </p:cNvPr>
          <p:cNvSpPr txBox="1"/>
          <p:nvPr/>
        </p:nvSpPr>
        <p:spPr>
          <a:xfrm>
            <a:off x="7218706" y="2211070"/>
            <a:ext cx="4439894" cy="2230302"/>
          </a:xfrm>
          <a:prstGeom prst="rect">
            <a:avLst/>
          </a:prstGeom>
        </p:spPr>
        <p:txBody>
          <a:bodyPr vert="horz" lIns="91440" tIns="45720" rIns="91440" bIns="45720" rtlCol="0">
            <a:normAutofit/>
          </a:bodyPr>
          <a:lstStyle/>
          <a:p>
            <a:pPr indent="-228600">
              <a:spcAft>
                <a:spcPts val="600"/>
              </a:spcAft>
              <a:buSzPct val="80000"/>
              <a:buFont typeface="Arial" panose="020B0604020202020204" pitchFamily="34" charset="0"/>
              <a:buChar char="•"/>
            </a:pPr>
            <a:r>
              <a:rPr lang="en-US" dirty="0">
                <a:solidFill>
                  <a:schemeClr val="tx2"/>
                </a:solidFill>
                <a:latin typeface="Times New Roman" panose="02020603050405020304" pitchFamily="18" charset="0"/>
                <a:cs typeface="Times New Roman" panose="02020603050405020304" pitchFamily="18" charset="0"/>
              </a:rPr>
              <a:t>The graph titled "Top 10 Products (by Order Quantity): Current vs Recommended Stock Levels" shows that for all top-selling 10 products, the current stock (blue) is below the recommended stock levels (orange), indicating a need for restocking to meet the suggested inventory.</a:t>
            </a:r>
          </a:p>
          <a:p>
            <a:pPr indent="-228600">
              <a:spcAft>
                <a:spcPts val="600"/>
              </a:spcAft>
              <a:buSzPct val="80000"/>
              <a:buFont typeface="Arial" panose="020B0604020202020204" pitchFamily="34" charset="0"/>
              <a:buChar char="•"/>
            </a:pPr>
            <a:endParaRPr lang="en-US" dirty="0">
              <a:solidFill>
                <a:schemeClr val="tx2"/>
              </a:solidFill>
            </a:endParaRPr>
          </a:p>
        </p:txBody>
      </p:sp>
      <p:sp>
        <p:nvSpPr>
          <p:cNvPr id="6" name="TextBox 5">
            <a:extLst>
              <a:ext uri="{FF2B5EF4-FFF2-40B4-BE49-F238E27FC236}">
                <a16:creationId xmlns:a16="http://schemas.microsoft.com/office/drawing/2014/main" id="{3BA94FA4-2CDA-A281-B0F7-9E7F64FEA9E7}"/>
              </a:ext>
            </a:extLst>
          </p:cNvPr>
          <p:cNvSpPr txBox="1"/>
          <p:nvPr/>
        </p:nvSpPr>
        <p:spPr>
          <a:xfrm>
            <a:off x="9078685" y="7685314"/>
            <a:ext cx="184731" cy="369332"/>
          </a:xfrm>
          <a:prstGeom prst="rect">
            <a:avLst/>
          </a:prstGeom>
          <a:noFill/>
        </p:spPr>
        <p:txBody>
          <a:bodyPr wrap="none" rtlCol="0">
            <a:spAutoFit/>
          </a:bodyPr>
          <a:lstStyle/>
          <a:p>
            <a:endParaRPr lang="en-IN" dirty="0"/>
          </a:p>
        </p:txBody>
      </p:sp>
    </p:spTree>
    <p:extLst>
      <p:ext uri="{BB962C8B-B14F-4D97-AF65-F5344CB8AC3E}">
        <p14:creationId xmlns:p14="http://schemas.microsoft.com/office/powerpoint/2010/main" val="3715136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8222250-799A-4AD0-9BD1-BE6EB7A06A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B770432A-C0A6-4D4F-AE2C-705049DAB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6244921" y="-5976"/>
            <a:ext cx="5947079" cy="6874927"/>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677452 w 4584879"/>
              <a:gd name="connsiteY2" fmla="*/ 6853025 h 6863976"/>
              <a:gd name="connsiteX3" fmla="*/ 0 w 4584879"/>
              <a:gd name="connsiteY3" fmla="*/ 6863976 h 6863976"/>
              <a:gd name="connsiteX4" fmla="*/ 0 w 4584879"/>
              <a:gd name="connsiteY4" fmla="*/ 0 h 6863976"/>
              <a:gd name="connsiteX0" fmla="*/ 0 w 4584879"/>
              <a:gd name="connsiteY0" fmla="*/ 0 h 6874927"/>
              <a:gd name="connsiteX1" fmla="*/ 4584879 w 4584879"/>
              <a:gd name="connsiteY1" fmla="*/ 0 h 6874927"/>
              <a:gd name="connsiteX2" fmla="*/ 3693787 w 4584879"/>
              <a:gd name="connsiteY2" fmla="*/ 6874927 h 6874927"/>
              <a:gd name="connsiteX3" fmla="*/ 0 w 4584879"/>
              <a:gd name="connsiteY3" fmla="*/ 6863976 h 6874927"/>
              <a:gd name="connsiteX4" fmla="*/ 0 w 4584879"/>
              <a:gd name="connsiteY4" fmla="*/ 0 h 6874927"/>
              <a:gd name="connsiteX0" fmla="*/ 0 w 4584879"/>
              <a:gd name="connsiteY0" fmla="*/ 0 h 6874927"/>
              <a:gd name="connsiteX1" fmla="*/ 4584879 w 4584879"/>
              <a:gd name="connsiteY1" fmla="*/ 0 h 6874927"/>
              <a:gd name="connsiteX2" fmla="*/ 3842978 w 4584879"/>
              <a:gd name="connsiteY2" fmla="*/ 6874927 h 6874927"/>
              <a:gd name="connsiteX3" fmla="*/ 0 w 4584879"/>
              <a:gd name="connsiteY3" fmla="*/ 6863976 h 6874927"/>
              <a:gd name="connsiteX4" fmla="*/ 0 w 4584879"/>
              <a:gd name="connsiteY4" fmla="*/ 0 h 6874927"/>
              <a:gd name="connsiteX0" fmla="*/ 0 w 4435688"/>
              <a:gd name="connsiteY0" fmla="*/ 0 h 6874927"/>
              <a:gd name="connsiteX1" fmla="*/ 4435688 w 4435688"/>
              <a:gd name="connsiteY1" fmla="*/ 4763 h 6874927"/>
              <a:gd name="connsiteX2" fmla="*/ 3842978 w 4435688"/>
              <a:gd name="connsiteY2" fmla="*/ 6874927 h 6874927"/>
              <a:gd name="connsiteX3" fmla="*/ 0 w 4435688"/>
              <a:gd name="connsiteY3" fmla="*/ 6863976 h 6874927"/>
              <a:gd name="connsiteX4" fmla="*/ 0 w 4435688"/>
              <a:gd name="connsiteY4" fmla="*/ 0 h 687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5688" h="6874927">
                <a:moveTo>
                  <a:pt x="0" y="0"/>
                </a:moveTo>
                <a:lnTo>
                  <a:pt x="4435688" y="4763"/>
                </a:lnTo>
                <a:lnTo>
                  <a:pt x="3842978" y="6874927"/>
                </a:lnTo>
                <a:lnTo>
                  <a:pt x="0" y="6863976"/>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A graph of blue and red bars&#10;&#10;Description automatically generated">
            <a:extLst>
              <a:ext uri="{FF2B5EF4-FFF2-40B4-BE49-F238E27FC236}">
                <a16:creationId xmlns:a16="http://schemas.microsoft.com/office/drawing/2014/main" id="{5BEBBFE9-C9E4-69D6-A387-8222EAF7D114}"/>
              </a:ext>
            </a:extLst>
          </p:cNvPr>
          <p:cNvPicPr>
            <a:picLocks noGrp="1" noChangeAspect="1"/>
          </p:cNvPicPr>
          <p:nvPr>
            <p:ph idx="1"/>
          </p:nvPr>
        </p:nvPicPr>
        <p:blipFill>
          <a:blip r:embed="rId2"/>
          <a:stretch>
            <a:fillRect/>
          </a:stretch>
        </p:blipFill>
        <p:spPr>
          <a:xfrm>
            <a:off x="533400" y="1788697"/>
            <a:ext cx="5270053" cy="3280606"/>
          </a:xfrm>
          <a:prstGeom prst="rect">
            <a:avLst/>
          </a:prstGeom>
        </p:spPr>
      </p:pic>
      <p:cxnSp>
        <p:nvCxnSpPr>
          <p:cNvPr id="15" name="Straight Connector 14">
            <a:extLst>
              <a:ext uri="{FF2B5EF4-FFF2-40B4-BE49-F238E27FC236}">
                <a16:creationId xmlns:a16="http://schemas.microsoft.com/office/drawing/2014/main" id="{78FBE787-8B1D-40E5-8468-6F665BB5D7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43268" y="0"/>
            <a:ext cx="488370" cy="68804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0475A55-6690-CE5C-6717-88522CEADE4D}"/>
              </a:ext>
            </a:extLst>
          </p:cNvPr>
          <p:cNvSpPr txBox="1"/>
          <p:nvPr/>
        </p:nvSpPr>
        <p:spPr>
          <a:xfrm>
            <a:off x="7241872" y="955772"/>
            <a:ext cx="4439894" cy="4113531"/>
          </a:xfrm>
          <a:prstGeom prst="rect">
            <a:avLst/>
          </a:prstGeom>
        </p:spPr>
        <p:txBody>
          <a:bodyPr vert="horz" lIns="91440" tIns="45720" rIns="91440" bIns="45720" rtlCol="0">
            <a:noAutofit/>
          </a:bodyPr>
          <a:lstStyle/>
          <a:p>
            <a:pPr indent="-228600">
              <a:lnSpc>
                <a:spcPct val="90000"/>
              </a:lnSpc>
              <a:spcAft>
                <a:spcPts val="600"/>
              </a:spcAft>
              <a:buSzPct val="80000"/>
              <a:buFont typeface="Arial" panose="020B0604020202020204" pitchFamily="34" charset="0"/>
              <a:buChar char="•"/>
            </a:pPr>
            <a:r>
              <a:rPr lang="en-US" sz="2000" dirty="0">
                <a:solidFill>
                  <a:schemeClr val="tx2"/>
                </a:solidFill>
                <a:latin typeface="Times New Roman" panose="02020603050405020304" pitchFamily="18" charset="0"/>
                <a:cs typeface="Times New Roman" panose="02020603050405020304" pitchFamily="18" charset="0"/>
              </a:rPr>
              <a:t>This inventory review highlights a significant surplus in the current stock levels when compared with the recommended stock levels for the top 10 products, sorted by the recommended quantity. Notably, "Ketel One Vodka" and "</a:t>
            </a:r>
            <a:r>
              <a:rPr lang="en-US" sz="2000" dirty="0" err="1">
                <a:solidFill>
                  <a:schemeClr val="tx2"/>
                </a:solidFill>
                <a:latin typeface="Times New Roman" panose="02020603050405020304" pitchFamily="18" charset="0"/>
                <a:cs typeface="Times New Roman" panose="02020603050405020304" pitchFamily="18" charset="0"/>
              </a:rPr>
              <a:t>Rumpleminze</a:t>
            </a:r>
            <a:r>
              <a:rPr lang="en-US" sz="2000" dirty="0">
                <a:solidFill>
                  <a:schemeClr val="tx2"/>
                </a:solidFill>
                <a:latin typeface="Times New Roman" panose="02020603050405020304" pitchFamily="18" charset="0"/>
                <a:cs typeface="Times New Roman" panose="02020603050405020304" pitchFamily="18" charset="0"/>
              </a:rPr>
              <a:t>" showcase a pronounced excess beyond the suggested inventory, suggesting inefficiencies in stock management. The presence of stock quantities exceeding recommended levels across all observed items may lead to higher carrying costs and risk of stock becoming outdated. Immediate measures such as revising purchase orders and aligning with sales projections are advised to mitigate the risks associated with overstocking and to optimize the stock turnover ratio.</a:t>
            </a:r>
          </a:p>
        </p:txBody>
      </p:sp>
    </p:spTree>
    <p:extLst>
      <p:ext uri="{BB962C8B-B14F-4D97-AF65-F5344CB8AC3E}">
        <p14:creationId xmlns:p14="http://schemas.microsoft.com/office/powerpoint/2010/main" val="750589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23">
            <a:extLst>
              <a:ext uri="{FF2B5EF4-FFF2-40B4-BE49-F238E27FC236}">
                <a16:creationId xmlns:a16="http://schemas.microsoft.com/office/drawing/2014/main" id="{8CECB99A-E2AB-482F-A307-487955310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650"/>
            <a:ext cx="5676966" cy="6869953"/>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0885" h="6869951">
                <a:moveTo>
                  <a:pt x="1754909" y="0"/>
                </a:moveTo>
                <a:lnTo>
                  <a:pt x="6430885" y="11953"/>
                </a:lnTo>
                <a:lnTo>
                  <a:pt x="6430885" y="6869951"/>
                </a:lnTo>
                <a:lnTo>
                  <a:pt x="0" y="6869951"/>
                </a:lnTo>
                <a:lnTo>
                  <a:pt x="1754909"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A58CA4-F70B-7E61-13B1-27CBA67F1725}"/>
              </a:ext>
            </a:extLst>
          </p:cNvPr>
          <p:cNvSpPr>
            <a:spLocks noGrp="1"/>
          </p:cNvSpPr>
          <p:nvPr>
            <p:ph type="title"/>
          </p:nvPr>
        </p:nvSpPr>
        <p:spPr>
          <a:xfrm>
            <a:off x="883920" y="800849"/>
            <a:ext cx="4065767" cy="3510553"/>
          </a:xfrm>
        </p:spPr>
        <p:txBody>
          <a:bodyPr anchor="t">
            <a:normAutofit/>
          </a:bodyPr>
          <a:lstStyle/>
          <a:p>
            <a:r>
              <a:rPr lang="en-US" dirty="0">
                <a:latin typeface="Times New Roman" panose="02020603050405020304" pitchFamily="18" charset="0"/>
                <a:cs typeface="Times New Roman" panose="02020603050405020304" pitchFamily="18" charset="0"/>
              </a:rPr>
              <a:t>Conclusion </a:t>
            </a:r>
            <a:endParaRPr lang="en-IN"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27C3A8B7-CF65-7AAC-695E-5DEE511B36E3}"/>
              </a:ext>
            </a:extLst>
          </p:cNvPr>
          <p:cNvSpPr>
            <a:spLocks noGrp="1"/>
          </p:cNvSpPr>
          <p:nvPr>
            <p:ph idx="1"/>
          </p:nvPr>
        </p:nvSpPr>
        <p:spPr>
          <a:xfrm>
            <a:off x="5895753" y="533400"/>
            <a:ext cx="5458046" cy="5791200"/>
          </a:xfrm>
        </p:spPr>
        <p:txBody>
          <a:bodyPr anchor="ctr">
            <a:normAutofit/>
          </a:bodyPr>
          <a:lstStyle/>
          <a:p>
            <a:pPr marL="0" indent="0" fontAlgn="base">
              <a:lnSpc>
                <a:spcPct val="90000"/>
              </a:lnSpc>
              <a:buNone/>
            </a:pPr>
            <a:r>
              <a:rPr lang="en-US" sz="1700" b="1" i="0" dirty="0">
                <a:effectLst/>
                <a:highlight>
                  <a:srgbClr val="FFFFFF"/>
                </a:highlight>
                <a:latin typeface="Times New Roman" panose="02020603050405020304" pitchFamily="18" charset="0"/>
                <a:cs typeface="Times New Roman" panose="02020603050405020304" pitchFamily="18" charset="0"/>
              </a:rPr>
              <a:t>1) Top Products &amp; Trends:</a:t>
            </a:r>
            <a:endParaRPr lang="en-US" sz="1700" b="0" i="0" dirty="0">
              <a:effectLst/>
              <a:highlight>
                <a:srgbClr val="FFFFFF"/>
              </a:highlight>
              <a:latin typeface="Times New Roman" panose="02020603050405020304" pitchFamily="18" charset="0"/>
              <a:cs typeface="Times New Roman" panose="02020603050405020304" pitchFamily="18" charset="0"/>
            </a:endParaRPr>
          </a:p>
          <a:p>
            <a:pPr fontAlgn="base">
              <a:lnSpc>
                <a:spcPct val="90000"/>
              </a:lnSpc>
              <a:buFont typeface="Arial" panose="020B0604020202020204" pitchFamily="34" charset="0"/>
              <a:buChar char="•"/>
            </a:pPr>
            <a:r>
              <a:rPr lang="en-US" sz="1700" b="1" i="0" dirty="0">
                <a:effectLst/>
                <a:highlight>
                  <a:srgbClr val="FFFFFF"/>
                </a:highlight>
                <a:latin typeface="Times New Roman" panose="02020603050405020304" pitchFamily="18" charset="0"/>
                <a:cs typeface="Times New Roman" panose="02020603050405020304" pitchFamily="18" charset="0"/>
              </a:rPr>
              <a:t>"Ketel One Vodka" soared from 4th to the top, hinting at surging demand.</a:t>
            </a:r>
            <a:endParaRPr lang="en-US" sz="1700" b="0" i="0" dirty="0">
              <a:effectLst/>
              <a:highlight>
                <a:srgbClr val="FFFFFF"/>
              </a:highlight>
              <a:latin typeface="Times New Roman" panose="02020603050405020304" pitchFamily="18" charset="0"/>
              <a:cs typeface="Times New Roman" panose="02020603050405020304" pitchFamily="18" charset="0"/>
            </a:endParaRPr>
          </a:p>
          <a:p>
            <a:pPr fontAlgn="base">
              <a:lnSpc>
                <a:spcPct val="90000"/>
              </a:lnSpc>
              <a:buFont typeface="Arial" panose="020B0604020202020204" pitchFamily="34" charset="0"/>
              <a:buChar char="•"/>
            </a:pPr>
            <a:r>
              <a:rPr lang="en-US" sz="1700" b="0" i="0" dirty="0">
                <a:effectLst/>
                <a:highlight>
                  <a:srgbClr val="FFFFFF"/>
                </a:highlight>
                <a:latin typeface="Times New Roman" panose="02020603050405020304" pitchFamily="18" charset="0"/>
                <a:cs typeface="Times New Roman" panose="02020603050405020304" pitchFamily="18" charset="0"/>
              </a:rPr>
              <a:t>"</a:t>
            </a:r>
            <a:r>
              <a:rPr lang="en-US" sz="1700" b="0" i="0" dirty="0" err="1">
                <a:effectLst/>
                <a:highlight>
                  <a:srgbClr val="FFFFFF"/>
                </a:highlight>
                <a:latin typeface="Times New Roman" panose="02020603050405020304" pitchFamily="18" charset="0"/>
                <a:cs typeface="Times New Roman" panose="02020603050405020304" pitchFamily="18" charset="0"/>
              </a:rPr>
              <a:t>Capt</a:t>
            </a:r>
            <a:r>
              <a:rPr lang="en-US" sz="1700" b="0" i="0" dirty="0">
                <a:effectLst/>
                <a:highlight>
                  <a:srgbClr val="FFFFFF"/>
                </a:highlight>
                <a:latin typeface="Times New Roman" panose="02020603050405020304" pitchFamily="18" charset="0"/>
                <a:cs typeface="Times New Roman" panose="02020603050405020304" pitchFamily="18" charset="0"/>
              </a:rPr>
              <a:t> Morgan Spiced Rum" finished a close second, just one unit behind.</a:t>
            </a:r>
          </a:p>
          <a:p>
            <a:pPr fontAlgn="base">
              <a:lnSpc>
                <a:spcPct val="90000"/>
              </a:lnSpc>
              <a:buFont typeface="Arial" panose="020B0604020202020204" pitchFamily="34" charset="0"/>
              <a:buChar char="•"/>
            </a:pPr>
            <a:r>
              <a:rPr lang="en-US" sz="1700" b="0" i="0" dirty="0">
                <a:effectLst/>
                <a:highlight>
                  <a:srgbClr val="FFFFFF"/>
                </a:highlight>
                <a:latin typeface="Times New Roman" panose="02020603050405020304" pitchFamily="18" charset="0"/>
                <a:cs typeface="Times New Roman" panose="02020603050405020304" pitchFamily="18" charset="0"/>
              </a:rPr>
              <a:t>"Smirnoff 80 Proof" held its ground despite a rebranding, shifting from number 3876 to 8111.</a:t>
            </a:r>
          </a:p>
          <a:p>
            <a:pPr fontAlgn="base">
              <a:lnSpc>
                <a:spcPct val="90000"/>
              </a:lnSpc>
              <a:buFont typeface="Arial" panose="020B0604020202020204" pitchFamily="34" charset="0"/>
              <a:buChar char="•"/>
            </a:pPr>
            <a:r>
              <a:rPr lang="en-US" sz="1700" b="0" i="0" dirty="0">
                <a:effectLst/>
                <a:highlight>
                  <a:srgbClr val="FFFFFF"/>
                </a:highlight>
                <a:latin typeface="Times New Roman" panose="02020603050405020304" pitchFamily="18" charset="0"/>
                <a:cs typeface="Times New Roman" panose="02020603050405020304" pitchFamily="18" charset="0"/>
              </a:rPr>
              <a:t>"Absolut 80 Proof" slightly dropped in rank, remaining strong.</a:t>
            </a:r>
          </a:p>
          <a:p>
            <a:pPr fontAlgn="base">
              <a:lnSpc>
                <a:spcPct val="90000"/>
              </a:lnSpc>
              <a:buFont typeface="Arial" panose="020B0604020202020204" pitchFamily="34" charset="0"/>
              <a:buChar char="•"/>
            </a:pPr>
            <a:r>
              <a:rPr lang="en-US" sz="1700" b="0" i="0" dirty="0">
                <a:effectLst/>
                <a:highlight>
                  <a:srgbClr val="FFFFFF"/>
                </a:highlight>
                <a:latin typeface="Times New Roman" panose="02020603050405020304" pitchFamily="18" charset="0"/>
                <a:cs typeface="Times New Roman" panose="02020603050405020304" pitchFamily="18" charset="0"/>
              </a:rPr>
              <a:t>Newcomer "Jack Daniels No 7 Black" broke into the top 5.</a:t>
            </a:r>
          </a:p>
          <a:p>
            <a:pPr marL="0" indent="0" fontAlgn="base">
              <a:lnSpc>
                <a:spcPct val="90000"/>
              </a:lnSpc>
              <a:buNone/>
            </a:pPr>
            <a:endParaRPr lang="en-US" sz="1700" b="0" i="0" dirty="0">
              <a:effectLst/>
              <a:highlight>
                <a:srgbClr val="FFFFFF"/>
              </a:highlight>
              <a:latin typeface="Times New Roman" panose="02020603050405020304" pitchFamily="18" charset="0"/>
              <a:cs typeface="Times New Roman" panose="02020603050405020304" pitchFamily="18" charset="0"/>
            </a:endParaRPr>
          </a:p>
          <a:p>
            <a:pPr marL="0" indent="0">
              <a:lnSpc>
                <a:spcPct val="90000"/>
              </a:lnSpc>
              <a:buNone/>
            </a:pPr>
            <a:r>
              <a:rPr lang="en-US" sz="1700" b="1" dirty="0">
                <a:latin typeface="Times New Roman" panose="02020603050405020304" pitchFamily="18" charset="0"/>
                <a:cs typeface="Times New Roman" panose="02020603050405020304" pitchFamily="18" charset="0"/>
              </a:rPr>
              <a:t>2)  Inventory Challenges:</a:t>
            </a:r>
          </a:p>
          <a:p>
            <a:pPr>
              <a:lnSpc>
                <a:spcPct val="90000"/>
              </a:lnSpc>
            </a:pPr>
            <a:r>
              <a:rPr lang="en-US" sz="1700" dirty="0">
                <a:latin typeface="Times New Roman" panose="02020603050405020304" pitchFamily="18" charset="0"/>
                <a:cs typeface="Times New Roman" panose="02020603050405020304" pitchFamily="18" charset="0"/>
              </a:rPr>
              <a:t>Zero inventory items at year's start and end suggest stocking or demand issues.</a:t>
            </a:r>
          </a:p>
          <a:p>
            <a:pPr>
              <a:lnSpc>
                <a:spcPct val="90000"/>
              </a:lnSpc>
            </a:pPr>
            <a:r>
              <a:rPr lang="en-US" sz="1700" dirty="0">
                <a:latin typeface="Times New Roman" panose="02020603050405020304" pitchFamily="18" charset="0"/>
                <a:cs typeface="Times New Roman" panose="02020603050405020304" pitchFamily="18" charset="0"/>
              </a:rPr>
              <a:t>Low-stock items show unpredictable inventory levels.</a:t>
            </a:r>
          </a:p>
          <a:p>
            <a:pPr>
              <a:lnSpc>
                <a:spcPct val="90000"/>
              </a:lnSpc>
            </a:pPr>
            <a:r>
              <a:rPr lang="en-US" sz="1700" dirty="0">
                <a:latin typeface="Times New Roman" panose="02020603050405020304" pitchFamily="18" charset="0"/>
                <a:cs typeface="Times New Roman" panose="02020603050405020304" pitchFamily="18" charset="0"/>
              </a:rPr>
              <a:t>Specialty items, like select wines, linger at the bottom, indicating niche demand.</a:t>
            </a:r>
          </a:p>
        </p:txBody>
      </p:sp>
      <p:cxnSp>
        <p:nvCxnSpPr>
          <p:cNvPr id="15" name="Straight Connector 14">
            <a:extLst>
              <a:ext uri="{FF2B5EF4-FFF2-40B4-BE49-F238E27FC236}">
                <a16:creationId xmlns:a16="http://schemas.microsoft.com/office/drawing/2014/main" id="{E8A66062-E0FE-4EE7-9840-EC05B87AC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4541520"/>
            <a:ext cx="5895754" cy="23105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2988236"/>
            <a:ext cx="2418079" cy="388769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9490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C4CE2E-7499-6070-A576-1FDA04728ACC}"/>
              </a:ext>
            </a:extLst>
          </p:cNvPr>
          <p:cNvSpPr>
            <a:spLocks noGrp="1"/>
          </p:cNvSpPr>
          <p:nvPr>
            <p:ph idx="1"/>
          </p:nvPr>
        </p:nvSpPr>
        <p:spPr>
          <a:xfrm>
            <a:off x="1143000" y="576931"/>
            <a:ext cx="9906000" cy="4530946"/>
          </a:xfrm>
        </p:spPr>
        <p:txBody>
          <a:bodyPr>
            <a:noAutofit/>
          </a:bodyPr>
          <a:lstStyle/>
          <a:p>
            <a:pPr marL="0" indent="0">
              <a:buNone/>
            </a:pPr>
            <a:r>
              <a:rPr lang="en-US" sz="1700" b="1" dirty="0">
                <a:latin typeface="Times New Roman" panose="02020603050405020304" pitchFamily="18" charset="0"/>
                <a:cs typeface="Times New Roman" panose="02020603050405020304" pitchFamily="18" charset="0"/>
              </a:rPr>
              <a:t>3) Inventory Management Insights:</a:t>
            </a:r>
          </a:p>
          <a:p>
            <a:r>
              <a:rPr lang="en-US" sz="1700" dirty="0">
                <a:latin typeface="Times New Roman" panose="02020603050405020304" pitchFamily="18" charset="0"/>
                <a:cs typeface="Times New Roman" panose="02020603050405020304" pitchFamily="18" charset="0"/>
              </a:rPr>
              <a:t>Strong consistency in top products reflects solid demand forecasting and replenishment.</a:t>
            </a:r>
          </a:p>
          <a:p>
            <a:r>
              <a:rPr lang="en-US" sz="1700" dirty="0">
                <a:latin typeface="Times New Roman" panose="02020603050405020304" pitchFamily="18" charset="0"/>
                <a:cs typeface="Times New Roman" panose="02020603050405020304" pitchFamily="18" charset="0"/>
              </a:rPr>
              <a:t>Recurring zero stock levels could point to deeper inventory procurement flaws.</a:t>
            </a:r>
          </a:p>
          <a:p>
            <a:r>
              <a:rPr lang="en-US" sz="1700" dirty="0">
                <a:latin typeface="Times New Roman" panose="02020603050405020304" pitchFamily="18" charset="0"/>
                <a:cs typeface="Times New Roman" panose="02020603050405020304" pitchFamily="18" charset="0"/>
              </a:rPr>
              <a:t>Sales peaked notably on January 25th, then stabilized in February.</a:t>
            </a:r>
          </a:p>
          <a:p>
            <a:r>
              <a:rPr lang="en-US" sz="1700" dirty="0">
                <a:latin typeface="Times New Roman" panose="02020603050405020304" pitchFamily="18" charset="0"/>
                <a:cs typeface="Times New Roman" panose="02020603050405020304" pitchFamily="18" charset="0"/>
              </a:rPr>
              <a:t>DIAGEO NORTH AMERICA INC dominated vendor purchases with $3.9 million, significantly ahead of others.</a:t>
            </a:r>
          </a:p>
          <a:p>
            <a:r>
              <a:rPr lang="en-US" sz="1700" dirty="0">
                <a:latin typeface="Times New Roman" panose="02020603050405020304" pitchFamily="18" charset="0"/>
                <a:cs typeface="Times New Roman" panose="02020603050405020304" pitchFamily="18" charset="0"/>
              </a:rPr>
              <a:t>Average supply duration is 7.62 days, but average payment stretches to 35.66 days.</a:t>
            </a:r>
            <a:endParaRPr lang="en-IN" sz="1700" dirty="0">
              <a:latin typeface="Times New Roman" panose="02020603050405020304" pitchFamily="18" charset="0"/>
              <a:cs typeface="Times New Roman" panose="02020603050405020304" pitchFamily="18" charset="0"/>
            </a:endParaRPr>
          </a:p>
          <a:p>
            <a:pPr marL="0" indent="0">
              <a:buNone/>
            </a:pPr>
            <a:r>
              <a:rPr lang="en-US" sz="1700" b="1" dirty="0">
                <a:latin typeface="Times New Roman" panose="02020603050405020304" pitchFamily="18" charset="0"/>
                <a:cs typeface="Times New Roman" panose="02020603050405020304" pitchFamily="18" charset="0"/>
              </a:rPr>
              <a:t>4)  Stocking Strategies:</a:t>
            </a:r>
          </a:p>
          <a:p>
            <a:r>
              <a:rPr lang="en-US" sz="1700" dirty="0">
                <a:latin typeface="Times New Roman" panose="02020603050405020304" pitchFamily="18" charset="0"/>
                <a:cs typeface="Times New Roman" panose="02020603050405020304" pitchFamily="18" charset="0"/>
              </a:rPr>
              <a:t>"Josh Cellars Cab </a:t>
            </a:r>
            <a:r>
              <a:rPr lang="en-US" sz="1700" dirty="0" err="1">
                <a:latin typeface="Times New Roman" panose="02020603050405020304" pitchFamily="18" charset="0"/>
                <a:cs typeface="Times New Roman" panose="02020603050405020304" pitchFamily="18" charset="0"/>
              </a:rPr>
              <a:t>Svgn</a:t>
            </a:r>
            <a:r>
              <a:rPr lang="en-US" sz="1700" dirty="0">
                <a:latin typeface="Times New Roman" panose="02020603050405020304" pitchFamily="18" charset="0"/>
                <a:cs typeface="Times New Roman" panose="02020603050405020304" pitchFamily="18" charset="0"/>
              </a:rPr>
              <a:t> Sonoma" requires the most restocking, nearly 800 units.</a:t>
            </a:r>
          </a:p>
          <a:p>
            <a:r>
              <a:rPr lang="en-US" sz="1700" dirty="0">
                <a:latin typeface="Times New Roman" panose="02020603050405020304" pitchFamily="18" charset="0"/>
                <a:cs typeface="Times New Roman" panose="02020603050405020304" pitchFamily="18" charset="0"/>
              </a:rPr>
              <a:t>For the top ten products with the highest recommended stock levels, still current stock levels exceed recommended levels, hinting at overstocking and a need for inventory adjustment.</a:t>
            </a:r>
          </a:p>
          <a:p>
            <a:r>
              <a:rPr lang="en-US" sz="1700" dirty="0">
                <a:latin typeface="Times New Roman" panose="02020603050405020304" pitchFamily="18" charset="0"/>
                <a:cs typeface="Times New Roman" panose="02020603050405020304" pitchFamily="18" charset="0"/>
              </a:rPr>
              <a:t>There is a clear necessity to replenish the inventory for the most ordered 10 products to meet the recommended stock levels and ensure adequate supply to match demand.</a:t>
            </a:r>
          </a:p>
          <a:p>
            <a:r>
              <a:rPr lang="en-US" sz="1700" dirty="0">
                <a:latin typeface="Times New Roman" panose="02020603050405020304" pitchFamily="18" charset="0"/>
                <a:cs typeface="Times New Roman" panose="02020603050405020304" pitchFamily="18" charset="0"/>
              </a:rPr>
              <a:t> In essence, top-selling spirits demonstrate strong market demand with effective inventory turns, while zero-stock items and niche products present opportunities for inventory optimization. A significant sales event occurs in late January, and the payment terms to vendors may require review. Inventory discrepancies are being addressed, and a focus on high-velocity products like "Smirnoff 80 Proof" is evident. The strategy includes refining restocking practices to avoid excess inventory and associated costs.</a:t>
            </a: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8824434"/>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otalTime>7733</TotalTime>
  <Words>1034</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Times New Roman</vt:lpstr>
      <vt:lpstr>Univers Condensed Light</vt:lpstr>
      <vt:lpstr>Walbaum Display Light</vt:lpstr>
      <vt:lpstr>AngleLinesVTI</vt:lpstr>
      <vt:lpstr>Inventory Optimization and Sustainability Analysis </vt:lpstr>
      <vt:lpstr>Objective </vt:lpstr>
      <vt:lpstr>Methodology</vt:lpstr>
      <vt:lpstr>PowerPoint Presentation</vt:lpstr>
      <vt:lpstr>Output Data</vt:lpstr>
      <vt:lpstr>PowerPoint Presentation</vt:lpstr>
      <vt:lpstr>PowerPoint Presentation</vt:lpstr>
      <vt:lpstr>Conclusion </vt:lpstr>
      <vt:lpstr>PowerPoint Presentation</vt:lpstr>
      <vt:lpstr>Summary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Mannat Arora [CSE - 2021]</dc:creator>
  <cp:lastModifiedBy>Mannat Arora [CSE - 2021]</cp:lastModifiedBy>
  <cp:revision>3</cp:revision>
  <dcterms:created xsi:type="dcterms:W3CDTF">2024-07-15T04:40:15Z</dcterms:created>
  <dcterms:modified xsi:type="dcterms:W3CDTF">2024-07-20T13:34:05Z</dcterms:modified>
</cp:coreProperties>
</file>