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58" r:id="rId3"/>
    <p:sldId id="257" r:id="rId4"/>
    <p:sldId id="259" r:id="rId5"/>
    <p:sldId id="261" r:id="rId6"/>
    <p:sldId id="262" r:id="rId7"/>
    <p:sldId id="265" r:id="rId8"/>
    <p:sldId id="267" r:id="rId9"/>
    <p:sldId id="269" r:id="rId10"/>
    <p:sldId id="263" r:id="rId11"/>
    <p:sldId id="260" r:id="rId12"/>
    <p:sldId id="266" r:id="rId13"/>
    <p:sldId id="268" r:id="rId14"/>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7243"/>
  </p:normalViewPr>
  <p:slideViewPr>
    <p:cSldViewPr snapToGrid="0" snapToObjects="1">
      <p:cViewPr varScale="1">
        <p:scale>
          <a:sx n="64" d="100"/>
          <a:sy n="64" d="100"/>
        </p:scale>
        <p:origin x="184"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B7E87-E342-B549-8E7B-A21AAF1AA0B5}" type="datetimeFigureOut">
              <a:rPr lang="en-US" smtClean="0"/>
              <a:t>3/25/19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E9F8B-AB48-DD44-B53B-A30CC51A1172}" type="slidenum">
              <a:rPr lang="en-US" smtClean="0"/>
              <a:t>‹#›</a:t>
            </a:fld>
            <a:endParaRPr lang="en-US"/>
          </a:p>
        </p:txBody>
      </p:sp>
    </p:spTree>
    <p:extLst>
      <p:ext uri="{BB962C8B-B14F-4D97-AF65-F5344CB8AC3E}">
        <p14:creationId xmlns:p14="http://schemas.microsoft.com/office/powerpoint/2010/main" val="155481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Labor force productivity: total volume of output produced per unit of (potential) labors</a:t>
            </a:r>
          </a:p>
          <a:p>
            <a:pPr algn="just">
              <a:buClr>
                <a:schemeClr val="accent1">
                  <a:lumMod val="75000"/>
                </a:schemeClr>
              </a:buClr>
            </a:pPr>
            <a:r>
              <a:rPr lang="en-US" sz="1200" dirty="0">
                <a:latin typeface="Cambria Math" panose="02040503050406030204" pitchFamily="18" charset="0"/>
                <a:ea typeface="Cambria Math" panose="02040503050406030204" pitchFamily="18" charset="0"/>
              </a:rPr>
              <a:t>Key measure of economic development: </a:t>
            </a:r>
          </a:p>
          <a:p>
            <a:pPr algn="just">
              <a:buClr>
                <a:schemeClr val="accent1">
                  <a:lumMod val="75000"/>
                </a:schemeClr>
              </a:buClr>
            </a:pPr>
            <a:r>
              <a:rPr lang="en-US" sz="1200" dirty="0">
                <a:latin typeface="Cambria Math" panose="02040503050406030204" pitchFamily="18" charset="0"/>
                <a:ea typeface="Cambria Math" panose="02040503050406030204" pitchFamily="18" charset="0"/>
              </a:rPr>
              <a:t>Understanding the driving forces behind it is important for formulating policies that aim economic growth </a:t>
            </a:r>
          </a:p>
          <a:p>
            <a:endParaRPr lang="en-US" dirty="0"/>
          </a:p>
        </p:txBody>
      </p:sp>
      <p:sp>
        <p:nvSpPr>
          <p:cNvPr id="4" name="Slide Number Placeholder 3"/>
          <p:cNvSpPr>
            <a:spLocks noGrp="1"/>
          </p:cNvSpPr>
          <p:nvPr>
            <p:ph type="sldNum" sz="quarter" idx="5"/>
          </p:nvPr>
        </p:nvSpPr>
        <p:spPr/>
        <p:txBody>
          <a:bodyPr/>
          <a:lstStyle/>
          <a:p>
            <a:fld id="{4CFE9F8B-AB48-DD44-B53B-A30CC51A1172}" type="slidenum">
              <a:rPr lang="en-US" smtClean="0"/>
              <a:t>2</a:t>
            </a:fld>
            <a:endParaRPr lang="en-US"/>
          </a:p>
        </p:txBody>
      </p:sp>
    </p:spTree>
    <p:extLst>
      <p:ext uri="{BB962C8B-B14F-4D97-AF65-F5344CB8AC3E}">
        <p14:creationId xmlns:p14="http://schemas.microsoft.com/office/powerpoint/2010/main" val="1384396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yearly rate of decrease: 1,8% point, </a:t>
            </a:r>
          </a:p>
          <a:p>
            <a:r>
              <a:rPr lang="en-US" dirty="0"/>
              <a:t>25-34-year-old Hungarians with tertiary education in 2017: 8.8%point less than EU average.</a:t>
            </a:r>
          </a:p>
        </p:txBody>
      </p:sp>
      <p:sp>
        <p:nvSpPr>
          <p:cNvPr id="4" name="Slide Number Placeholder 3"/>
          <p:cNvSpPr>
            <a:spLocks noGrp="1"/>
          </p:cNvSpPr>
          <p:nvPr>
            <p:ph type="sldNum" sz="quarter" idx="5"/>
          </p:nvPr>
        </p:nvSpPr>
        <p:spPr/>
        <p:txBody>
          <a:bodyPr/>
          <a:lstStyle/>
          <a:p>
            <a:fld id="{4CFE9F8B-AB48-DD44-B53B-A30CC51A1172}" type="slidenum">
              <a:rPr lang="en-US" smtClean="0"/>
              <a:t>3</a:t>
            </a:fld>
            <a:endParaRPr lang="en-US"/>
          </a:p>
        </p:txBody>
      </p:sp>
    </p:spTree>
    <p:extLst>
      <p:ext uri="{BB962C8B-B14F-4D97-AF65-F5344CB8AC3E}">
        <p14:creationId xmlns:p14="http://schemas.microsoft.com/office/powerpoint/2010/main" val="44610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public.tableau.com</a:t>
            </a:r>
            <a:r>
              <a:rPr lang="en-US" dirty="0"/>
              <a:t>/profile/</a:t>
            </a:r>
            <a:r>
              <a:rPr lang="en-US" dirty="0" err="1"/>
              <a:t>manna.toth</a:t>
            </a:r>
            <a:r>
              <a:rPr lang="en-US" dirty="0"/>
              <a:t>#!/</a:t>
            </a:r>
            <a:r>
              <a:rPr lang="en-US" dirty="0" err="1"/>
              <a:t>vizhome</a:t>
            </a:r>
            <a:r>
              <a:rPr lang="en-US" dirty="0"/>
              <a:t>/DA4_productivity/Sheet3?publish=yes</a:t>
            </a:r>
          </a:p>
          <a:p>
            <a:r>
              <a:rPr lang="en-US" dirty="0"/>
              <a:t>https://</a:t>
            </a:r>
            <a:r>
              <a:rPr lang="en-US" dirty="0" err="1"/>
              <a:t>public.tableau.com</a:t>
            </a:r>
            <a:r>
              <a:rPr lang="en-US" dirty="0"/>
              <a:t>/profile/</a:t>
            </a:r>
            <a:r>
              <a:rPr lang="en-US" dirty="0" err="1"/>
              <a:t>manna.toth</a:t>
            </a:r>
            <a:r>
              <a:rPr lang="en-US" dirty="0"/>
              <a:t>#!/</a:t>
            </a:r>
            <a:r>
              <a:rPr lang="en-US" dirty="0" err="1"/>
              <a:t>vizhome</a:t>
            </a:r>
            <a:r>
              <a:rPr lang="en-US" dirty="0"/>
              <a:t>/DA4_enrollment/Sheet4?publish=yes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chemeClr val="accent2">
                    <a:lumMod val="75000"/>
                  </a:schemeClr>
                </a:solidFill>
              </a:rPr>
              <a:t>Decide upon your main regression that you hope would identify the effect you are after (or gets closest to that affect or the association you aim to measure). Explain what you are going to estimate and why. (10%)</a:t>
            </a:r>
            <a:endParaRPr lang="en-US" dirty="0">
              <a:solidFill>
                <a:schemeClr val="accent2">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4CFE9F8B-AB48-DD44-B53B-A30CC51A1172}" type="slidenum">
              <a:rPr lang="en-US" smtClean="0"/>
              <a:t>5</a:t>
            </a:fld>
            <a:endParaRPr lang="en-US"/>
          </a:p>
        </p:txBody>
      </p:sp>
    </p:spTree>
    <p:extLst>
      <p:ext uri="{BB962C8B-B14F-4D97-AF65-F5344CB8AC3E}">
        <p14:creationId xmlns:p14="http://schemas.microsoft.com/office/powerpoint/2010/main" val="174541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b="0" i="0" u="none" strike="noStrike" kern="1200" dirty="0">
                <a:solidFill>
                  <a:schemeClr val="tx1"/>
                </a:solidFill>
                <a:effectLst/>
                <a:latin typeface="+mn-lt"/>
                <a:ea typeface="+mn-ea"/>
                <a:cs typeface="+mn-cs"/>
              </a:rPr>
              <a:t>Present your results. Show the main result and emphasize it. Interpret the parameter(s) of interest of your main model. You may estimate a few versions of your model and argue for the choice of preferred specification. (20%)</a:t>
            </a:r>
            <a:endParaRPr lang="en-US" dirty="0"/>
          </a:p>
        </p:txBody>
      </p:sp>
      <p:sp>
        <p:nvSpPr>
          <p:cNvPr id="4" name="Slide Number Placeholder 3"/>
          <p:cNvSpPr>
            <a:spLocks noGrp="1"/>
          </p:cNvSpPr>
          <p:nvPr>
            <p:ph type="sldNum" sz="quarter" idx="5"/>
          </p:nvPr>
        </p:nvSpPr>
        <p:spPr/>
        <p:txBody>
          <a:bodyPr/>
          <a:lstStyle/>
          <a:p>
            <a:fld id="{4CFE9F8B-AB48-DD44-B53B-A30CC51A1172}" type="slidenum">
              <a:rPr lang="en-US" smtClean="0"/>
              <a:t>6</a:t>
            </a:fld>
            <a:endParaRPr lang="en-US"/>
          </a:p>
        </p:txBody>
      </p:sp>
    </p:spTree>
    <p:extLst>
      <p:ext uri="{BB962C8B-B14F-4D97-AF65-F5344CB8AC3E}">
        <p14:creationId xmlns:p14="http://schemas.microsoft.com/office/powerpoint/2010/main" val="2560573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dirty="0">
                <a:solidFill>
                  <a:schemeClr val="accent2">
                    <a:lumMod val="75000"/>
                  </a:schemeClr>
                </a:solidFill>
              </a:rPr>
              <a:t>Robustness checks: if there are multiple good ways of estimating the effect tell about those and show the results of some of those. (10%) </a:t>
            </a:r>
          </a:p>
          <a:p>
            <a:r>
              <a:rPr lang="en" dirty="0">
                <a:solidFill>
                  <a:schemeClr val="accent2">
                    <a:lumMod val="75000"/>
                  </a:schemeClr>
                </a:solidFill>
              </a:rPr>
              <a:t>o Heterogeneity: your answer may be different for different countries or different times. You may show results showing such differences and discuss them. (for instance, by cutting the sample into two groups) (10%)</a:t>
            </a:r>
          </a:p>
          <a:p>
            <a:endParaRPr lang="en" dirty="0">
              <a:solidFill>
                <a:schemeClr val="accent2">
                  <a:lumMod val="75000"/>
                </a:schemeClr>
              </a:solidFill>
            </a:endParaRPr>
          </a:p>
          <a:p>
            <a:r>
              <a:rPr lang="en-US" sz="2200" dirty="0">
                <a:latin typeface="Cambria Math" panose="02040503050406030204" pitchFamily="18" charset="0"/>
                <a:ea typeface="Cambria Math" panose="02040503050406030204" pitchFamily="18" charset="0"/>
              </a:rPr>
              <a:t>There is NO general casual effect between tertiary education enrollment rate and productivity among all the countries </a:t>
            </a:r>
            <a:r>
              <a:rPr lang="en-US" sz="2200" dirty="0" err="1">
                <a:latin typeface="Cambria Math" panose="02040503050406030204" pitchFamily="18" charset="0"/>
                <a:ea typeface="Cambria Math" panose="02040503050406030204" pitchFamily="18" charset="0"/>
              </a:rPr>
              <a:t>finmitsam</a:t>
            </a: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találtam</a:t>
            </a: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szignifikáns</a:t>
            </a: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paramétert</a:t>
            </a:r>
            <a:r>
              <a:rPr lang="en-US" sz="2200" dirty="0">
                <a:latin typeface="Cambria Math" panose="02040503050406030204" pitchFamily="18" charset="0"/>
                <a:ea typeface="Cambria Math" panose="02040503050406030204" pitchFamily="18" charset="0"/>
              </a:rPr>
              <a:t> de </a:t>
            </a:r>
            <a:r>
              <a:rPr lang="en-US" sz="2200" dirty="0" err="1">
                <a:latin typeface="Cambria Math" panose="02040503050406030204" pitchFamily="18" charset="0"/>
                <a:ea typeface="Cambria Math" panose="02040503050406030204" pitchFamily="18" charset="0"/>
              </a:rPr>
              <a:t>ez</a:t>
            </a: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nem</a:t>
            </a: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jelent</a:t>
            </a: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feltétlenül</a:t>
            </a: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okságot</a:t>
            </a:r>
            <a:endParaRPr lang="en-US" sz="2200" dirty="0">
              <a:latin typeface="Cambria Math" panose="02040503050406030204" pitchFamily="18" charset="0"/>
              <a:ea typeface="Cambria Math" panose="02040503050406030204" pitchFamily="18" charset="0"/>
            </a:endParaRPr>
          </a:p>
          <a:p>
            <a:r>
              <a:rPr lang="en-US" sz="2200" dirty="0">
                <a:latin typeface="Cambria Math" panose="02040503050406030204" pitchFamily="18" charset="0"/>
                <a:ea typeface="Cambria Math" panose="02040503050406030204" pitchFamily="18" charset="0"/>
              </a:rPr>
              <a:t>X </a:t>
            </a:r>
            <a:r>
              <a:rPr lang="en-US" sz="2200" dirty="0" err="1">
                <a:latin typeface="Cambria Math" panose="02040503050406030204" pitchFamily="18" charset="0"/>
                <a:ea typeface="Cambria Math" panose="02040503050406030204" pitchFamily="18" charset="0"/>
              </a:rPr>
              <a:t>nem</a:t>
            </a: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jó</a:t>
            </a:r>
            <a:endParaRPr lang="en-US" sz="2200" dirty="0">
              <a:latin typeface="Cambria Math" panose="02040503050406030204" pitchFamily="18" charset="0"/>
              <a:ea typeface="Cambria Math" panose="02040503050406030204" pitchFamily="18" charset="0"/>
            </a:endParaRPr>
          </a:p>
          <a:p>
            <a:pPr lvl="1"/>
            <a:r>
              <a:rPr lang="en-US" sz="2200" dirty="0">
                <a:solidFill>
                  <a:schemeClr val="accent2">
                    <a:lumMod val="75000"/>
                  </a:schemeClr>
                </a:solidFill>
                <a:latin typeface="Cambria Math" panose="02040503050406030204" pitchFamily="18" charset="0"/>
                <a:ea typeface="Cambria Math" panose="02040503050406030204" pitchFamily="18" charset="0"/>
              </a:rPr>
              <a:t>Does it show the causal effect? Why or why not? If not, which way it is different from a causal effect? (10%)</a:t>
            </a:r>
            <a:r>
              <a:rPr lang="hu-HU" sz="2200" dirty="0">
                <a:solidFill>
                  <a:schemeClr val="accent2">
                    <a:lumMod val="75000"/>
                  </a:schemeClr>
                </a:solidFill>
                <a:effectLst/>
                <a:latin typeface="Cambria Math" panose="02040503050406030204" pitchFamily="18" charset="0"/>
                <a:ea typeface="Cambria Math" panose="02040503050406030204" pitchFamily="18" charset="0"/>
              </a:rPr>
              <a:t> (mit jelent ez a kérdés)</a:t>
            </a:r>
          </a:p>
          <a:p>
            <a:pPr marL="800100" lvl="1" indent="-342900" algn="just">
              <a:buClr>
                <a:schemeClr val="accent1">
                  <a:lumMod val="75000"/>
                </a:schemeClr>
              </a:buClr>
            </a:pPr>
            <a:r>
              <a:rPr lang="hu-HU" sz="2200" dirty="0" err="1">
                <a:latin typeface="Cambria Math" panose="02040503050406030204" pitchFamily="18" charset="0"/>
                <a:ea typeface="Cambria Math" panose="02040503050406030204" pitchFamily="18" charset="0"/>
              </a:rPr>
              <a:t>Countries</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are</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very</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different</a:t>
            </a:r>
            <a:r>
              <a:rPr lang="hu-HU" sz="2200" dirty="0">
                <a:latin typeface="Cambria Math" panose="02040503050406030204" pitchFamily="18" charset="0"/>
                <a:ea typeface="Cambria Math" panose="02040503050406030204" pitchFamily="18" charset="0"/>
              </a:rPr>
              <a:t> and </a:t>
            </a:r>
            <a:r>
              <a:rPr lang="hu-HU" sz="2200" dirty="0" err="1">
                <a:latin typeface="Cambria Math" panose="02040503050406030204" pitchFamily="18" charset="0"/>
                <a:ea typeface="Cambria Math" panose="02040503050406030204" pitchFamily="18" charset="0"/>
              </a:rPr>
              <a:t>opposit</a:t>
            </a:r>
            <a:r>
              <a:rPr lang="hu-HU" sz="2200" dirty="0">
                <a:latin typeface="Cambria Math" panose="02040503050406030204" pitchFamily="18" charset="0"/>
                <a:ea typeface="Cambria Math" panose="02040503050406030204" pitchFamily="18" charset="0"/>
              </a:rPr>
              <a:t>, it </a:t>
            </a:r>
            <a:r>
              <a:rPr lang="hu-HU" sz="2200" dirty="0" err="1">
                <a:latin typeface="Cambria Math" panose="02040503050406030204" pitchFamily="18" charset="0"/>
                <a:ea typeface="Cambria Math" panose="02040503050406030204" pitchFamily="18" charset="0"/>
              </a:rPr>
              <a:t>does</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not</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have</a:t>
            </a:r>
            <a:r>
              <a:rPr lang="hu-HU" sz="2200" dirty="0">
                <a:latin typeface="Cambria Math" panose="02040503050406030204" pitchFamily="18" charset="0"/>
                <a:ea typeface="Cambria Math" panose="02040503050406030204" pitchFamily="18" charset="0"/>
              </a:rPr>
              <a:t> an </a:t>
            </a:r>
            <a:r>
              <a:rPr lang="hu-HU" sz="2200" dirty="0" err="1">
                <a:latin typeface="Cambria Math" panose="02040503050406030204" pitchFamily="18" charset="0"/>
                <a:ea typeface="Cambria Math" panose="02040503050406030204" pitchFamily="18" charset="0"/>
              </a:rPr>
              <a:t>obvious</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effect</a:t>
            </a:r>
            <a:r>
              <a:rPr lang="hu-HU" sz="2200" dirty="0">
                <a:latin typeface="Cambria Math" panose="02040503050406030204" pitchFamily="18" charset="0"/>
                <a:ea typeface="Cambria Math" panose="02040503050406030204" pitchFamily="18" charset="0"/>
              </a:rPr>
              <a:t>, and it is </a:t>
            </a:r>
            <a:r>
              <a:rPr lang="hu-HU" sz="2200" dirty="0" err="1">
                <a:latin typeface="Cambria Math" panose="02040503050406030204" pitchFamily="18" charset="0"/>
                <a:ea typeface="Cambria Math" panose="02040503050406030204" pitchFamily="18" charset="0"/>
              </a:rPr>
              <a:t>not</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significant</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or</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weekly</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significant</a:t>
            </a:r>
            <a:r>
              <a:rPr lang="hu-HU" sz="2200" dirty="0">
                <a:latin typeface="Cambria Math" panose="02040503050406030204" pitchFamily="18" charset="0"/>
                <a:ea typeface="Cambria Math" panose="02040503050406030204" pitchFamily="18" charset="0"/>
              </a:rPr>
              <a:t>, and </a:t>
            </a:r>
            <a:r>
              <a:rPr lang="hu-HU" sz="2200" dirty="0" err="1">
                <a:latin typeface="Cambria Math" panose="02040503050406030204" pitchFamily="18" charset="0"/>
                <a:ea typeface="Cambria Math" panose="02040503050406030204" pitchFamily="18" charset="0"/>
              </a:rPr>
              <a:t>from</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the</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driving</a:t>
            </a:r>
            <a:r>
              <a:rPr lang="hu-HU" sz="2200" dirty="0">
                <a:latin typeface="Cambria Math" panose="02040503050406030204" pitchFamily="18" charset="0"/>
                <a:ea typeface="Cambria Math" panose="02040503050406030204" pitchFamily="18" charset="0"/>
              </a:rPr>
              <a:t> </a:t>
            </a:r>
            <a:r>
              <a:rPr lang="hu-HU" sz="2200" dirty="0" err="1">
                <a:latin typeface="Cambria Math" panose="02040503050406030204" pitchFamily="18" charset="0"/>
                <a:ea typeface="Cambria Math" panose="02040503050406030204" pitchFamily="18" charset="0"/>
              </a:rPr>
              <a:t>forces</a:t>
            </a:r>
            <a:r>
              <a:rPr lang="hu-HU" sz="2200" dirty="0">
                <a:latin typeface="Cambria Math" panose="02040503050406030204" pitchFamily="18" charset="0"/>
                <a:ea typeface="Cambria Math" panose="02040503050406030204" pitchFamily="18" charset="0"/>
              </a:rPr>
              <a:t> of labor </a:t>
            </a:r>
            <a:r>
              <a:rPr lang="hu-HU" sz="2200" dirty="0" err="1">
                <a:latin typeface="Cambria Math" panose="02040503050406030204" pitchFamily="18" charset="0"/>
                <a:ea typeface="Cambria Math" panose="02040503050406030204" pitchFamily="18" charset="0"/>
              </a:rPr>
              <a:t>productivity</a:t>
            </a:r>
            <a:r>
              <a:rPr lang="hu-HU" sz="2200" dirty="0">
                <a:latin typeface="Cambria Math" panose="02040503050406030204" pitchFamily="18" charset="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Machinery, equipment, Technology, Organizational infrastructure, Human Capital) human capital probably have an effect only in certain group of countries</a:t>
            </a:r>
          </a:p>
          <a:p>
            <a:pPr marL="800100" lvl="1" indent="-342900" algn="just">
              <a:buClr>
                <a:schemeClr val="accent1">
                  <a:lumMod val="75000"/>
                </a:schemeClr>
              </a:buClr>
            </a:pPr>
            <a:r>
              <a:rPr lang="en-US" sz="2200" dirty="0">
                <a:effectLst/>
                <a:latin typeface="Cambria Math" panose="02040503050406030204" pitchFamily="18" charset="0"/>
                <a:ea typeface="Cambria Math" panose="02040503050406030204" pitchFamily="18" charset="0"/>
              </a:rPr>
              <a:t>Or it </a:t>
            </a:r>
            <a:r>
              <a:rPr lang="en-US" sz="2200" dirty="0">
                <a:latin typeface="Cambria Math" panose="02040503050406030204" pitchFamily="18" charset="0"/>
                <a:ea typeface="Cambria Math" panose="02040503050406030204" pitchFamily="18" charset="0"/>
              </a:rPr>
              <a:t>can have different effects on countries at a different level of development, or different characteristics (natural resource rich)</a:t>
            </a:r>
            <a:endParaRPr lang="hu-HU" sz="2200" dirty="0">
              <a:effectLst/>
              <a:latin typeface="Cambria Math" panose="02040503050406030204" pitchFamily="18" charset="0"/>
              <a:ea typeface="Cambria Math" panose="02040503050406030204" pitchFamily="18" charset="0"/>
            </a:endParaRPr>
          </a:p>
          <a:p>
            <a:endParaRPr lang="en" dirty="0">
              <a:solidFill>
                <a:schemeClr val="accent2">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4CFE9F8B-AB48-DD44-B53B-A30CC51A1172}" type="slidenum">
              <a:rPr lang="en-US" smtClean="0"/>
              <a:t>8</a:t>
            </a:fld>
            <a:endParaRPr lang="en-US"/>
          </a:p>
        </p:txBody>
      </p:sp>
    </p:spTree>
    <p:extLst>
      <p:ext uri="{BB962C8B-B14F-4D97-AF65-F5344CB8AC3E}">
        <p14:creationId xmlns:p14="http://schemas.microsoft.com/office/powerpoint/2010/main" val="155976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E9F8B-AB48-DD44-B53B-A30CC51A1172}" type="slidenum">
              <a:rPr lang="en-US" smtClean="0"/>
              <a:t>9</a:t>
            </a:fld>
            <a:endParaRPr lang="en-US"/>
          </a:p>
        </p:txBody>
      </p:sp>
    </p:spTree>
    <p:extLst>
      <p:ext uri="{BB962C8B-B14F-4D97-AF65-F5344CB8AC3E}">
        <p14:creationId xmlns:p14="http://schemas.microsoft.com/office/powerpoint/2010/main" val="71546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chemeClr val="accent2">
                    <a:lumMod val="75000"/>
                  </a:schemeClr>
                </a:solidFill>
              </a:rPr>
              <a:t>Conclude for policy. If applicable, give policy recommendations to your own country based on the evidence you provided. (10%)</a:t>
            </a:r>
            <a:endParaRPr lang="en-US" dirty="0">
              <a:solidFill>
                <a:schemeClr val="accent2">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4CFE9F8B-AB48-DD44-B53B-A30CC51A1172}" type="slidenum">
              <a:rPr lang="en-US" smtClean="0"/>
              <a:t>10</a:t>
            </a:fld>
            <a:endParaRPr lang="en-US"/>
          </a:p>
        </p:txBody>
      </p:sp>
    </p:spTree>
    <p:extLst>
      <p:ext uri="{BB962C8B-B14F-4D97-AF65-F5344CB8AC3E}">
        <p14:creationId xmlns:p14="http://schemas.microsoft.com/office/powerpoint/2010/main" val="372713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3631-0A92-974C-8F1D-C6F0990264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0BB256-72C9-C44D-B57D-7C49A973A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3304C4-1BA7-5644-8A20-3F6B87432BC9}"/>
              </a:ext>
            </a:extLst>
          </p:cNvPr>
          <p:cNvSpPr>
            <a:spLocks noGrp="1"/>
          </p:cNvSpPr>
          <p:nvPr>
            <p:ph type="dt" sz="half" idx="10"/>
          </p:nvPr>
        </p:nvSpPr>
        <p:spPr/>
        <p:txBody>
          <a:bodyPr/>
          <a:lstStyle/>
          <a:p>
            <a:fld id="{5592A10A-504D-4B48-905D-6695564986C6}" type="datetime1">
              <a:rPr lang="hu-HU" smtClean="0"/>
              <a:t>2019. 03. 26.</a:t>
            </a:fld>
            <a:endParaRPr lang="en-US"/>
          </a:p>
        </p:txBody>
      </p:sp>
      <p:sp>
        <p:nvSpPr>
          <p:cNvPr id="5" name="Footer Placeholder 4">
            <a:extLst>
              <a:ext uri="{FF2B5EF4-FFF2-40B4-BE49-F238E27FC236}">
                <a16:creationId xmlns:a16="http://schemas.microsoft.com/office/drawing/2014/main" id="{536A607C-52A7-6C4D-93DD-58B796840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9A284-DB9E-B84C-B315-C8470C7B7A7D}"/>
              </a:ext>
            </a:extLst>
          </p:cNvPr>
          <p:cNvSpPr>
            <a:spLocks noGrp="1"/>
          </p:cNvSpPr>
          <p:nvPr>
            <p:ph type="sldNum" sz="quarter" idx="12"/>
          </p:nvPr>
        </p:nvSpPr>
        <p:spPr/>
        <p:txBody>
          <a:bodyPr/>
          <a:lstStyle/>
          <a:p>
            <a:fld id="{EAAEA64D-9C20-1848-B07F-4620DB21EBF2}" type="slidenum">
              <a:rPr lang="en-US" smtClean="0"/>
              <a:t>‹#›</a:t>
            </a:fld>
            <a:endParaRPr lang="en-US"/>
          </a:p>
        </p:txBody>
      </p:sp>
    </p:spTree>
    <p:extLst>
      <p:ext uri="{BB962C8B-B14F-4D97-AF65-F5344CB8AC3E}">
        <p14:creationId xmlns:p14="http://schemas.microsoft.com/office/powerpoint/2010/main" val="963077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F47D-AFB2-E94D-9645-D8AF57E773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187216-AD05-2E4A-AD22-CA3CE6D68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23116-A21E-C746-AF8A-736854B1DD2D}"/>
              </a:ext>
            </a:extLst>
          </p:cNvPr>
          <p:cNvSpPr>
            <a:spLocks noGrp="1"/>
          </p:cNvSpPr>
          <p:nvPr>
            <p:ph type="dt" sz="half" idx="10"/>
          </p:nvPr>
        </p:nvSpPr>
        <p:spPr/>
        <p:txBody>
          <a:bodyPr/>
          <a:lstStyle/>
          <a:p>
            <a:fld id="{B849890D-26BF-9D45-B91B-F782B441A6E9}" type="datetime1">
              <a:rPr lang="hu-HU" smtClean="0"/>
              <a:t>2019. 03. 26.</a:t>
            </a:fld>
            <a:endParaRPr lang="en-US"/>
          </a:p>
        </p:txBody>
      </p:sp>
      <p:sp>
        <p:nvSpPr>
          <p:cNvPr id="5" name="Footer Placeholder 4">
            <a:extLst>
              <a:ext uri="{FF2B5EF4-FFF2-40B4-BE49-F238E27FC236}">
                <a16:creationId xmlns:a16="http://schemas.microsoft.com/office/drawing/2014/main" id="{5ED55A77-1537-E142-A0C8-2E3444462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754BC-71D6-D544-AFE3-B0B53BB792E6}"/>
              </a:ext>
            </a:extLst>
          </p:cNvPr>
          <p:cNvSpPr>
            <a:spLocks noGrp="1"/>
          </p:cNvSpPr>
          <p:nvPr>
            <p:ph type="sldNum" sz="quarter" idx="12"/>
          </p:nvPr>
        </p:nvSpPr>
        <p:spPr/>
        <p:txBody>
          <a:bodyPr/>
          <a:lstStyle/>
          <a:p>
            <a:fld id="{EAAEA64D-9C20-1848-B07F-4620DB21EBF2}" type="slidenum">
              <a:rPr lang="en-US" smtClean="0"/>
              <a:t>‹#›</a:t>
            </a:fld>
            <a:endParaRPr lang="en-US"/>
          </a:p>
        </p:txBody>
      </p:sp>
    </p:spTree>
    <p:extLst>
      <p:ext uri="{BB962C8B-B14F-4D97-AF65-F5344CB8AC3E}">
        <p14:creationId xmlns:p14="http://schemas.microsoft.com/office/powerpoint/2010/main" val="144957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6CE82F-0D48-9E48-99F2-28E0ACE094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0ECAAB-827F-C649-ABFF-F694613485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5D454-21FE-D048-A438-573397F85293}"/>
              </a:ext>
            </a:extLst>
          </p:cNvPr>
          <p:cNvSpPr>
            <a:spLocks noGrp="1"/>
          </p:cNvSpPr>
          <p:nvPr>
            <p:ph type="dt" sz="half" idx="10"/>
          </p:nvPr>
        </p:nvSpPr>
        <p:spPr/>
        <p:txBody>
          <a:bodyPr/>
          <a:lstStyle/>
          <a:p>
            <a:fld id="{DD766963-031C-7F43-9466-B62F6DC627D0}" type="datetime1">
              <a:rPr lang="hu-HU" smtClean="0"/>
              <a:t>2019. 03. 26.</a:t>
            </a:fld>
            <a:endParaRPr lang="en-US"/>
          </a:p>
        </p:txBody>
      </p:sp>
      <p:sp>
        <p:nvSpPr>
          <p:cNvPr id="5" name="Footer Placeholder 4">
            <a:extLst>
              <a:ext uri="{FF2B5EF4-FFF2-40B4-BE49-F238E27FC236}">
                <a16:creationId xmlns:a16="http://schemas.microsoft.com/office/drawing/2014/main" id="{8709C4B9-B9BD-F54B-90F5-67C7EB891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456A1-CFC8-B446-B3FE-B1528B6C77FA}"/>
              </a:ext>
            </a:extLst>
          </p:cNvPr>
          <p:cNvSpPr>
            <a:spLocks noGrp="1"/>
          </p:cNvSpPr>
          <p:nvPr>
            <p:ph type="sldNum" sz="quarter" idx="12"/>
          </p:nvPr>
        </p:nvSpPr>
        <p:spPr/>
        <p:txBody>
          <a:bodyPr/>
          <a:lstStyle/>
          <a:p>
            <a:fld id="{EAAEA64D-9C20-1848-B07F-4620DB21EBF2}" type="slidenum">
              <a:rPr lang="en-US" smtClean="0"/>
              <a:t>‹#›</a:t>
            </a:fld>
            <a:endParaRPr lang="en-US"/>
          </a:p>
        </p:txBody>
      </p:sp>
    </p:spTree>
    <p:extLst>
      <p:ext uri="{BB962C8B-B14F-4D97-AF65-F5344CB8AC3E}">
        <p14:creationId xmlns:p14="http://schemas.microsoft.com/office/powerpoint/2010/main" val="45305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2BFB-762F-574D-918D-26D16FBDF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2BE7D0-C734-654A-B326-DBB388A69C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0910C-EB3F-074C-B9D2-6C4A07CFE081}"/>
              </a:ext>
            </a:extLst>
          </p:cNvPr>
          <p:cNvSpPr>
            <a:spLocks noGrp="1"/>
          </p:cNvSpPr>
          <p:nvPr>
            <p:ph type="dt" sz="half" idx="10"/>
          </p:nvPr>
        </p:nvSpPr>
        <p:spPr/>
        <p:txBody>
          <a:bodyPr/>
          <a:lstStyle/>
          <a:p>
            <a:fld id="{D7F0D2CF-7C17-3A45-BF76-07FBDDDC5B1D}" type="datetime1">
              <a:rPr lang="hu-HU" smtClean="0"/>
              <a:t>2019. 03. 26.</a:t>
            </a:fld>
            <a:endParaRPr lang="en-US"/>
          </a:p>
        </p:txBody>
      </p:sp>
      <p:sp>
        <p:nvSpPr>
          <p:cNvPr id="5" name="Footer Placeholder 4">
            <a:extLst>
              <a:ext uri="{FF2B5EF4-FFF2-40B4-BE49-F238E27FC236}">
                <a16:creationId xmlns:a16="http://schemas.microsoft.com/office/drawing/2014/main" id="{FEFDC38B-4460-A049-8078-F9612B963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867C7-C231-EA4D-97F0-8A44FDD5D3B1}"/>
              </a:ext>
            </a:extLst>
          </p:cNvPr>
          <p:cNvSpPr>
            <a:spLocks noGrp="1"/>
          </p:cNvSpPr>
          <p:nvPr>
            <p:ph type="sldNum" sz="quarter" idx="12"/>
          </p:nvPr>
        </p:nvSpPr>
        <p:spPr/>
        <p:txBody>
          <a:bodyPr/>
          <a:lstStyle/>
          <a:p>
            <a:fld id="{EAAEA64D-9C20-1848-B07F-4620DB21EBF2}" type="slidenum">
              <a:rPr lang="en-US" smtClean="0"/>
              <a:t>‹#›</a:t>
            </a:fld>
            <a:endParaRPr lang="en-US"/>
          </a:p>
        </p:txBody>
      </p:sp>
    </p:spTree>
    <p:extLst>
      <p:ext uri="{BB962C8B-B14F-4D97-AF65-F5344CB8AC3E}">
        <p14:creationId xmlns:p14="http://schemas.microsoft.com/office/powerpoint/2010/main" val="165537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800B-37E1-6544-A00D-A3D597D2DE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30C1AA-21D5-2C45-829E-7AD299195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91A067-2C71-A044-BDCF-0306D861084B}"/>
              </a:ext>
            </a:extLst>
          </p:cNvPr>
          <p:cNvSpPr>
            <a:spLocks noGrp="1"/>
          </p:cNvSpPr>
          <p:nvPr>
            <p:ph type="dt" sz="half" idx="10"/>
          </p:nvPr>
        </p:nvSpPr>
        <p:spPr/>
        <p:txBody>
          <a:bodyPr/>
          <a:lstStyle/>
          <a:p>
            <a:fld id="{460A3EDC-0CD0-634C-8DA5-256BB9014B2E}" type="datetime1">
              <a:rPr lang="hu-HU" smtClean="0"/>
              <a:t>2019. 03. 26.</a:t>
            </a:fld>
            <a:endParaRPr lang="en-US"/>
          </a:p>
        </p:txBody>
      </p:sp>
      <p:sp>
        <p:nvSpPr>
          <p:cNvPr id="5" name="Footer Placeholder 4">
            <a:extLst>
              <a:ext uri="{FF2B5EF4-FFF2-40B4-BE49-F238E27FC236}">
                <a16:creationId xmlns:a16="http://schemas.microsoft.com/office/drawing/2014/main" id="{ECDF8DE5-35EA-E34D-B095-F9907FDC6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2BCEC-7042-9247-9CFD-44998A555DCC}"/>
              </a:ext>
            </a:extLst>
          </p:cNvPr>
          <p:cNvSpPr>
            <a:spLocks noGrp="1"/>
          </p:cNvSpPr>
          <p:nvPr>
            <p:ph type="sldNum" sz="quarter" idx="12"/>
          </p:nvPr>
        </p:nvSpPr>
        <p:spPr/>
        <p:txBody>
          <a:bodyPr/>
          <a:lstStyle/>
          <a:p>
            <a:fld id="{EAAEA64D-9C20-1848-B07F-4620DB21EBF2}" type="slidenum">
              <a:rPr lang="en-US" smtClean="0"/>
              <a:t>‹#›</a:t>
            </a:fld>
            <a:endParaRPr lang="en-US"/>
          </a:p>
        </p:txBody>
      </p:sp>
    </p:spTree>
    <p:extLst>
      <p:ext uri="{BB962C8B-B14F-4D97-AF65-F5344CB8AC3E}">
        <p14:creationId xmlns:p14="http://schemas.microsoft.com/office/powerpoint/2010/main" val="13360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F3C8-12D9-AB44-B868-6FC818477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C60C4-07D4-284F-B794-5C7091519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8A64CC-A60B-154E-A5A3-5BDBAEAD3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BAA613-F25A-FE48-BDFE-0B455040713C}"/>
              </a:ext>
            </a:extLst>
          </p:cNvPr>
          <p:cNvSpPr>
            <a:spLocks noGrp="1"/>
          </p:cNvSpPr>
          <p:nvPr>
            <p:ph type="dt" sz="half" idx="10"/>
          </p:nvPr>
        </p:nvSpPr>
        <p:spPr/>
        <p:txBody>
          <a:bodyPr/>
          <a:lstStyle/>
          <a:p>
            <a:fld id="{5A18D06A-A3D4-FC41-9A96-4124FDAF5B9A}" type="datetime1">
              <a:rPr lang="hu-HU" smtClean="0"/>
              <a:t>2019. 03. 26.</a:t>
            </a:fld>
            <a:endParaRPr lang="en-US"/>
          </a:p>
        </p:txBody>
      </p:sp>
      <p:sp>
        <p:nvSpPr>
          <p:cNvPr id="6" name="Footer Placeholder 5">
            <a:extLst>
              <a:ext uri="{FF2B5EF4-FFF2-40B4-BE49-F238E27FC236}">
                <a16:creationId xmlns:a16="http://schemas.microsoft.com/office/drawing/2014/main" id="{75FA7972-B6E6-184C-8DAF-90217386D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55E75-9FEA-0F46-95BA-9B0CFAEFDA3C}"/>
              </a:ext>
            </a:extLst>
          </p:cNvPr>
          <p:cNvSpPr>
            <a:spLocks noGrp="1"/>
          </p:cNvSpPr>
          <p:nvPr>
            <p:ph type="sldNum" sz="quarter" idx="12"/>
          </p:nvPr>
        </p:nvSpPr>
        <p:spPr/>
        <p:txBody>
          <a:bodyPr/>
          <a:lstStyle/>
          <a:p>
            <a:fld id="{EAAEA64D-9C20-1848-B07F-4620DB21EBF2}" type="slidenum">
              <a:rPr lang="en-US" smtClean="0"/>
              <a:t>‹#›</a:t>
            </a:fld>
            <a:endParaRPr lang="en-US"/>
          </a:p>
        </p:txBody>
      </p:sp>
    </p:spTree>
    <p:extLst>
      <p:ext uri="{BB962C8B-B14F-4D97-AF65-F5344CB8AC3E}">
        <p14:creationId xmlns:p14="http://schemas.microsoft.com/office/powerpoint/2010/main" val="39745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4FE1-5CA9-164F-BAE9-F8B3FBFE4B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F5FCBA-C6AC-1743-A01C-3C61809B39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0782B9-97A9-864B-A742-62B5E0CFB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65442F-87C1-6B4B-8CD3-C6B940313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46CF5-F03C-DA4B-A752-D97841B5D2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EE581D-6A5A-854A-88A5-D3DD48EED203}"/>
              </a:ext>
            </a:extLst>
          </p:cNvPr>
          <p:cNvSpPr>
            <a:spLocks noGrp="1"/>
          </p:cNvSpPr>
          <p:nvPr>
            <p:ph type="dt" sz="half" idx="10"/>
          </p:nvPr>
        </p:nvSpPr>
        <p:spPr/>
        <p:txBody>
          <a:bodyPr/>
          <a:lstStyle/>
          <a:p>
            <a:fld id="{065FEA30-9A29-9A41-9670-3AFC9D0543FE}" type="datetime1">
              <a:rPr lang="hu-HU" smtClean="0"/>
              <a:t>2019. 03. 26.</a:t>
            </a:fld>
            <a:endParaRPr lang="en-US"/>
          </a:p>
        </p:txBody>
      </p:sp>
      <p:sp>
        <p:nvSpPr>
          <p:cNvPr id="8" name="Footer Placeholder 7">
            <a:extLst>
              <a:ext uri="{FF2B5EF4-FFF2-40B4-BE49-F238E27FC236}">
                <a16:creationId xmlns:a16="http://schemas.microsoft.com/office/drawing/2014/main" id="{34F7F54E-F7D2-5D43-9ECA-7A89263D35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37D9DE-AE54-F149-B135-E978ACCBB675}"/>
              </a:ext>
            </a:extLst>
          </p:cNvPr>
          <p:cNvSpPr>
            <a:spLocks noGrp="1"/>
          </p:cNvSpPr>
          <p:nvPr>
            <p:ph type="sldNum" sz="quarter" idx="12"/>
          </p:nvPr>
        </p:nvSpPr>
        <p:spPr/>
        <p:txBody>
          <a:bodyPr/>
          <a:lstStyle/>
          <a:p>
            <a:fld id="{EAAEA64D-9C20-1848-B07F-4620DB21EBF2}" type="slidenum">
              <a:rPr lang="en-US" smtClean="0"/>
              <a:t>‹#›</a:t>
            </a:fld>
            <a:endParaRPr lang="en-US"/>
          </a:p>
        </p:txBody>
      </p:sp>
    </p:spTree>
    <p:extLst>
      <p:ext uri="{BB962C8B-B14F-4D97-AF65-F5344CB8AC3E}">
        <p14:creationId xmlns:p14="http://schemas.microsoft.com/office/powerpoint/2010/main" val="261671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7FE3-3219-F841-B477-7A240760A2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AA72BE-45BC-7D49-AF54-802C5E5982F1}"/>
              </a:ext>
            </a:extLst>
          </p:cNvPr>
          <p:cNvSpPr>
            <a:spLocks noGrp="1"/>
          </p:cNvSpPr>
          <p:nvPr>
            <p:ph type="dt" sz="half" idx="10"/>
          </p:nvPr>
        </p:nvSpPr>
        <p:spPr/>
        <p:txBody>
          <a:bodyPr/>
          <a:lstStyle/>
          <a:p>
            <a:fld id="{897F9B6E-F561-A244-850A-57E4536BC974}" type="datetime1">
              <a:rPr lang="hu-HU" smtClean="0"/>
              <a:t>2019. 03. 26.</a:t>
            </a:fld>
            <a:endParaRPr lang="en-US"/>
          </a:p>
        </p:txBody>
      </p:sp>
      <p:sp>
        <p:nvSpPr>
          <p:cNvPr id="4" name="Footer Placeholder 3">
            <a:extLst>
              <a:ext uri="{FF2B5EF4-FFF2-40B4-BE49-F238E27FC236}">
                <a16:creationId xmlns:a16="http://schemas.microsoft.com/office/drawing/2014/main" id="{B48F3AC7-4512-944F-B53C-489780DA8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CEE23D-3C3D-0D40-934C-52F3820363E3}"/>
              </a:ext>
            </a:extLst>
          </p:cNvPr>
          <p:cNvSpPr>
            <a:spLocks noGrp="1"/>
          </p:cNvSpPr>
          <p:nvPr>
            <p:ph type="sldNum" sz="quarter" idx="12"/>
          </p:nvPr>
        </p:nvSpPr>
        <p:spPr/>
        <p:txBody>
          <a:bodyPr/>
          <a:lstStyle/>
          <a:p>
            <a:fld id="{EAAEA64D-9C20-1848-B07F-4620DB21EBF2}" type="slidenum">
              <a:rPr lang="en-US" smtClean="0"/>
              <a:t>‹#›</a:t>
            </a:fld>
            <a:endParaRPr lang="en-US"/>
          </a:p>
        </p:txBody>
      </p:sp>
    </p:spTree>
    <p:extLst>
      <p:ext uri="{BB962C8B-B14F-4D97-AF65-F5344CB8AC3E}">
        <p14:creationId xmlns:p14="http://schemas.microsoft.com/office/powerpoint/2010/main" val="234923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ACC0A-9CF7-6240-8786-A7B1D6C618FA}"/>
              </a:ext>
            </a:extLst>
          </p:cNvPr>
          <p:cNvSpPr>
            <a:spLocks noGrp="1"/>
          </p:cNvSpPr>
          <p:nvPr>
            <p:ph type="dt" sz="half" idx="10"/>
          </p:nvPr>
        </p:nvSpPr>
        <p:spPr/>
        <p:txBody>
          <a:bodyPr/>
          <a:lstStyle/>
          <a:p>
            <a:fld id="{5B6CF27A-C46E-7C46-897B-4C3B887D0187}" type="datetime1">
              <a:rPr lang="hu-HU" smtClean="0"/>
              <a:t>2019. 03. 26.</a:t>
            </a:fld>
            <a:endParaRPr lang="en-US"/>
          </a:p>
        </p:txBody>
      </p:sp>
      <p:sp>
        <p:nvSpPr>
          <p:cNvPr id="3" name="Footer Placeholder 2">
            <a:extLst>
              <a:ext uri="{FF2B5EF4-FFF2-40B4-BE49-F238E27FC236}">
                <a16:creationId xmlns:a16="http://schemas.microsoft.com/office/drawing/2014/main" id="{02BCA622-5407-4D43-AB9C-AC941767DD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A53F53-F871-1F4D-B277-93E2CD33C658}"/>
              </a:ext>
            </a:extLst>
          </p:cNvPr>
          <p:cNvSpPr>
            <a:spLocks noGrp="1"/>
          </p:cNvSpPr>
          <p:nvPr>
            <p:ph type="sldNum" sz="quarter" idx="12"/>
          </p:nvPr>
        </p:nvSpPr>
        <p:spPr/>
        <p:txBody>
          <a:bodyPr/>
          <a:lstStyle/>
          <a:p>
            <a:fld id="{EAAEA64D-9C20-1848-B07F-4620DB21EBF2}" type="slidenum">
              <a:rPr lang="en-US" smtClean="0"/>
              <a:t>‹#›</a:t>
            </a:fld>
            <a:endParaRPr lang="en-US"/>
          </a:p>
        </p:txBody>
      </p:sp>
    </p:spTree>
    <p:extLst>
      <p:ext uri="{BB962C8B-B14F-4D97-AF65-F5344CB8AC3E}">
        <p14:creationId xmlns:p14="http://schemas.microsoft.com/office/powerpoint/2010/main" val="283725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60CB-649C-5E46-96AA-C2BFA3786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1106DD-2278-DC43-BD7D-42E8A6C72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FF7D4F-C9BC-574A-8A4C-CCA84E68F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58E74-03FD-BA46-A6EB-D25784403BE1}"/>
              </a:ext>
            </a:extLst>
          </p:cNvPr>
          <p:cNvSpPr>
            <a:spLocks noGrp="1"/>
          </p:cNvSpPr>
          <p:nvPr>
            <p:ph type="dt" sz="half" idx="10"/>
          </p:nvPr>
        </p:nvSpPr>
        <p:spPr/>
        <p:txBody>
          <a:bodyPr/>
          <a:lstStyle/>
          <a:p>
            <a:fld id="{B2E9106E-1399-AE44-9CF7-43F878D6BE90}" type="datetime1">
              <a:rPr lang="hu-HU" smtClean="0"/>
              <a:t>2019. 03. 26.</a:t>
            </a:fld>
            <a:endParaRPr lang="en-US"/>
          </a:p>
        </p:txBody>
      </p:sp>
      <p:sp>
        <p:nvSpPr>
          <p:cNvPr id="6" name="Footer Placeholder 5">
            <a:extLst>
              <a:ext uri="{FF2B5EF4-FFF2-40B4-BE49-F238E27FC236}">
                <a16:creationId xmlns:a16="http://schemas.microsoft.com/office/drawing/2014/main" id="{FCAE571F-867A-B343-9D74-A44AC59A1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D80B6-1CBE-A749-8258-AB88BD715DD3}"/>
              </a:ext>
            </a:extLst>
          </p:cNvPr>
          <p:cNvSpPr>
            <a:spLocks noGrp="1"/>
          </p:cNvSpPr>
          <p:nvPr>
            <p:ph type="sldNum" sz="quarter" idx="12"/>
          </p:nvPr>
        </p:nvSpPr>
        <p:spPr/>
        <p:txBody>
          <a:bodyPr/>
          <a:lstStyle/>
          <a:p>
            <a:fld id="{EAAEA64D-9C20-1848-B07F-4620DB21EBF2}" type="slidenum">
              <a:rPr lang="en-US" smtClean="0"/>
              <a:t>‹#›</a:t>
            </a:fld>
            <a:endParaRPr lang="en-US"/>
          </a:p>
        </p:txBody>
      </p:sp>
    </p:spTree>
    <p:extLst>
      <p:ext uri="{BB962C8B-B14F-4D97-AF65-F5344CB8AC3E}">
        <p14:creationId xmlns:p14="http://schemas.microsoft.com/office/powerpoint/2010/main" val="143895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C4E1-8E5C-834D-83E0-43DB88A3B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D06AF1-0915-5040-8550-7439FD1F4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504FD3-9E16-2245-802B-A0BBFD5DC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B8608-BADA-4A41-8141-05B8E3AE8FF2}"/>
              </a:ext>
            </a:extLst>
          </p:cNvPr>
          <p:cNvSpPr>
            <a:spLocks noGrp="1"/>
          </p:cNvSpPr>
          <p:nvPr>
            <p:ph type="dt" sz="half" idx="10"/>
          </p:nvPr>
        </p:nvSpPr>
        <p:spPr/>
        <p:txBody>
          <a:bodyPr/>
          <a:lstStyle/>
          <a:p>
            <a:fld id="{3C57005F-D523-1F4E-9CC9-039521023E56}" type="datetime1">
              <a:rPr lang="hu-HU" smtClean="0"/>
              <a:t>2019. 03. 26.</a:t>
            </a:fld>
            <a:endParaRPr lang="en-US"/>
          </a:p>
        </p:txBody>
      </p:sp>
      <p:sp>
        <p:nvSpPr>
          <p:cNvPr id="6" name="Footer Placeholder 5">
            <a:extLst>
              <a:ext uri="{FF2B5EF4-FFF2-40B4-BE49-F238E27FC236}">
                <a16:creationId xmlns:a16="http://schemas.microsoft.com/office/drawing/2014/main" id="{BA7E9F48-1846-0D45-AF74-82C1CDFD6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23F0CA-F296-924A-B57E-0890F7C4A6EB}"/>
              </a:ext>
            </a:extLst>
          </p:cNvPr>
          <p:cNvSpPr>
            <a:spLocks noGrp="1"/>
          </p:cNvSpPr>
          <p:nvPr>
            <p:ph type="sldNum" sz="quarter" idx="12"/>
          </p:nvPr>
        </p:nvSpPr>
        <p:spPr/>
        <p:txBody>
          <a:bodyPr/>
          <a:lstStyle/>
          <a:p>
            <a:fld id="{EAAEA64D-9C20-1848-B07F-4620DB21EBF2}" type="slidenum">
              <a:rPr lang="en-US" smtClean="0"/>
              <a:t>‹#›</a:t>
            </a:fld>
            <a:endParaRPr lang="en-US"/>
          </a:p>
        </p:txBody>
      </p:sp>
    </p:spTree>
    <p:extLst>
      <p:ext uri="{BB962C8B-B14F-4D97-AF65-F5344CB8AC3E}">
        <p14:creationId xmlns:p14="http://schemas.microsoft.com/office/powerpoint/2010/main" val="105744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EB056-D375-D64B-ADE9-0D3A5336F6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2D4959-0E89-1746-8622-CB37C6582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414B1-5E99-ED41-87DE-B57375C48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5A5E1-179D-BB41-B91F-5C129738B0C3}" type="datetime1">
              <a:rPr lang="hu-HU" smtClean="0"/>
              <a:t>2019. 03. 26.</a:t>
            </a:fld>
            <a:endParaRPr lang="en-US"/>
          </a:p>
        </p:txBody>
      </p:sp>
      <p:sp>
        <p:nvSpPr>
          <p:cNvPr id="5" name="Footer Placeholder 4">
            <a:extLst>
              <a:ext uri="{FF2B5EF4-FFF2-40B4-BE49-F238E27FC236}">
                <a16:creationId xmlns:a16="http://schemas.microsoft.com/office/drawing/2014/main" id="{72931E27-3287-0D4C-B18D-8A0E1120B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D31F82-3782-8D40-83F7-D4849F9A7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EA64D-9C20-1848-B07F-4620DB21EBF2}" type="slidenum">
              <a:rPr lang="en-US" smtClean="0"/>
              <a:t>‹#›</a:t>
            </a:fld>
            <a:endParaRPr lang="en-US"/>
          </a:p>
        </p:txBody>
      </p:sp>
    </p:spTree>
    <p:extLst>
      <p:ext uri="{BB962C8B-B14F-4D97-AF65-F5344CB8AC3E}">
        <p14:creationId xmlns:p14="http://schemas.microsoft.com/office/powerpoint/2010/main" val="2773648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4013-7E37-5E4E-BD60-7319B46799E2}"/>
              </a:ext>
            </a:extLst>
          </p:cNvPr>
          <p:cNvSpPr>
            <a:spLocks noGrp="1"/>
          </p:cNvSpPr>
          <p:nvPr>
            <p:ph type="ctrTitle"/>
          </p:nvPr>
        </p:nvSpPr>
        <p:spPr/>
        <p:txBody>
          <a:bodyPr>
            <a:normAutofit fontScale="90000"/>
          </a:bodyPr>
          <a:lstStyle/>
          <a:p>
            <a:r>
              <a:rPr lang="en-US" dirty="0">
                <a:solidFill>
                  <a:schemeClr val="accent1">
                    <a:lumMod val="75000"/>
                  </a:schemeClr>
                </a:solidFill>
                <a:latin typeface="Cambria Math" panose="02040503050406030204" pitchFamily="18" charset="0"/>
                <a:ea typeface="Cambria Math" panose="02040503050406030204" pitchFamily="18" charset="0"/>
              </a:rPr>
              <a:t>What is the role of tertiary education in countries’ labor productivity?</a:t>
            </a:r>
          </a:p>
        </p:txBody>
      </p:sp>
      <p:sp>
        <p:nvSpPr>
          <p:cNvPr id="3" name="Subtitle 2">
            <a:extLst>
              <a:ext uri="{FF2B5EF4-FFF2-40B4-BE49-F238E27FC236}">
                <a16:creationId xmlns:a16="http://schemas.microsoft.com/office/drawing/2014/main" id="{283E2291-C494-5F4B-AA38-13BC0FA5AF9C}"/>
              </a:ext>
            </a:extLst>
          </p:cNvPr>
          <p:cNvSpPr>
            <a:spLocks noGrp="1"/>
          </p:cNvSpPr>
          <p:nvPr>
            <p:ph type="subTitle" idx="1"/>
          </p:nvPr>
        </p:nvSpPr>
        <p:spPr>
          <a:xfrm>
            <a:off x="1524000" y="5850194"/>
            <a:ext cx="9144000" cy="843116"/>
          </a:xfrm>
        </p:spPr>
        <p:txBody>
          <a:bodyPr>
            <a:normAutofit/>
          </a:bodyPr>
          <a:lstStyle/>
          <a:p>
            <a:r>
              <a:rPr lang="en-US" sz="2000" dirty="0">
                <a:latin typeface="Cambria Math" panose="02040503050406030204" pitchFamily="18" charset="0"/>
                <a:ea typeface="Cambria Math" panose="02040503050406030204" pitchFamily="18" charset="0"/>
              </a:rPr>
              <a:t>Manna </a:t>
            </a:r>
            <a:r>
              <a:rPr lang="en-US" sz="2000" dirty="0" err="1">
                <a:latin typeface="Cambria Math" panose="02040503050406030204" pitchFamily="18" charset="0"/>
                <a:ea typeface="Cambria Math" panose="02040503050406030204" pitchFamily="18" charset="0"/>
              </a:rPr>
              <a:t>Tóth</a:t>
            </a:r>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26/03/2019</a:t>
            </a:r>
          </a:p>
        </p:txBody>
      </p:sp>
    </p:spTree>
    <p:extLst>
      <p:ext uri="{BB962C8B-B14F-4D97-AF65-F5344CB8AC3E}">
        <p14:creationId xmlns:p14="http://schemas.microsoft.com/office/powerpoint/2010/main" val="1496205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A1ADDE4-476B-F244-B08C-107D70CBC6A1}"/>
              </a:ext>
            </a:extLst>
          </p:cNvPr>
          <p:cNvSpPr>
            <a:spLocks noGrp="1"/>
          </p:cNvSpPr>
          <p:nvPr>
            <p:ph type="title"/>
          </p:nvPr>
        </p:nvSpPr>
        <p:spPr>
          <a:xfrm>
            <a:off x="386788" y="210130"/>
            <a:ext cx="10515600" cy="1325563"/>
          </a:xfrm>
        </p:spPr>
        <p:txBody>
          <a:bodyPr/>
          <a:lstStyle/>
          <a:p>
            <a:r>
              <a:rPr lang="en-US" dirty="0">
                <a:latin typeface="Cambria Math" panose="02040503050406030204" pitchFamily="18" charset="0"/>
                <a:ea typeface="Cambria Math" panose="02040503050406030204" pitchFamily="18" charset="0"/>
              </a:rPr>
              <a:t>Conclusion</a:t>
            </a:r>
          </a:p>
        </p:txBody>
      </p:sp>
      <p:sp>
        <p:nvSpPr>
          <p:cNvPr id="10" name="TextBox 9">
            <a:extLst>
              <a:ext uri="{FF2B5EF4-FFF2-40B4-BE49-F238E27FC236}">
                <a16:creationId xmlns:a16="http://schemas.microsoft.com/office/drawing/2014/main" id="{7CFABAA5-67FE-C348-8E0D-53846000709F}"/>
              </a:ext>
            </a:extLst>
          </p:cNvPr>
          <p:cNvSpPr txBox="1"/>
          <p:nvPr/>
        </p:nvSpPr>
        <p:spPr>
          <a:xfrm>
            <a:off x="11552903"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10</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
        <p:nvSpPr>
          <p:cNvPr id="11" name="TextBox 10">
            <a:extLst>
              <a:ext uri="{FF2B5EF4-FFF2-40B4-BE49-F238E27FC236}">
                <a16:creationId xmlns:a16="http://schemas.microsoft.com/office/drawing/2014/main" id="{EB2C5E73-A53E-6245-91FB-DD74D0934B0C}"/>
              </a:ext>
            </a:extLst>
          </p:cNvPr>
          <p:cNvSpPr txBox="1"/>
          <p:nvPr/>
        </p:nvSpPr>
        <p:spPr>
          <a:xfrm>
            <a:off x="608293" y="1737771"/>
            <a:ext cx="11195332" cy="4247317"/>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1. There were significant coefficients between tertiary enrollment ration and productivity (FE, FD(11))</a:t>
            </a:r>
          </a:p>
          <a:p>
            <a:r>
              <a:rPr lang="en-US" dirty="0">
                <a:latin typeface="Cambria Math" panose="02040503050406030204" pitchFamily="18" charset="0"/>
                <a:ea typeface="Cambria Math" panose="02040503050406030204" pitchFamily="18" charset="0"/>
              </a:rPr>
              <a:t>     Increasing enrollment will have a positive effect on productivity 11 years later.</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2. There is  great heterogeneity among countries, some part of this could be treated by the models (FE, country </a:t>
            </a:r>
          </a:p>
          <a:p>
            <a:r>
              <a:rPr lang="en-US" dirty="0">
                <a:latin typeface="Cambria Math" panose="02040503050406030204" pitchFamily="18" charset="0"/>
                <a:ea typeface="Cambria Math" panose="02040503050406030204" pitchFamily="18" charset="0"/>
              </a:rPr>
              <a:t>     dummies), BUT result are not robust.</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3. Policy suggestions: increasing enrollment  will have a positive relationship on productivity (economic growth)</a:t>
            </a:r>
          </a:p>
          <a:p>
            <a:r>
              <a:rPr lang="en-US" dirty="0">
                <a:latin typeface="Cambria Math" panose="02040503050406030204" pitchFamily="18" charset="0"/>
                <a:ea typeface="Cambria Math" panose="02040503050406030204" pitchFamily="18" charset="0"/>
              </a:rPr>
              <a:t>                                         </a:t>
            </a:r>
            <a:r>
              <a:rPr lang="en-US" b="1" dirty="0">
                <a:solidFill>
                  <a:schemeClr val="accent1">
                    <a:lumMod val="75000"/>
                  </a:schemeClr>
                </a:solidFill>
                <a:latin typeface="Cambria Math" panose="02040503050406030204" pitchFamily="18" charset="0"/>
                <a:ea typeface="Cambria Math" panose="02040503050406030204" pitchFamily="18" charset="0"/>
              </a:rPr>
              <a:t>This model did not prove it with complete certainty. </a:t>
            </a:r>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4. Further adjustments:</a:t>
            </a:r>
          </a:p>
          <a:p>
            <a:pPr marL="742950" lvl="1"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Longer time period (30-40 years)</a:t>
            </a:r>
          </a:p>
          <a:p>
            <a:pPr marL="742950" lvl="1"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More homogenous country groups (EU, OECD)</a:t>
            </a:r>
          </a:p>
          <a:p>
            <a:pPr marL="742950" lvl="1"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Other explanatory variables (tertiary graduation rate, mean years of schooling)</a:t>
            </a:r>
          </a:p>
          <a:p>
            <a:pPr marL="742950" lvl="1"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Other control variables (democracy capital)</a:t>
            </a:r>
          </a:p>
        </p:txBody>
      </p:sp>
      <p:sp>
        <p:nvSpPr>
          <p:cNvPr id="12" name="Left Arrow 11">
            <a:extLst>
              <a:ext uri="{FF2B5EF4-FFF2-40B4-BE49-F238E27FC236}">
                <a16:creationId xmlns:a16="http://schemas.microsoft.com/office/drawing/2014/main" id="{66F7219A-1745-E64B-AAF0-FEDA7C8A06C8}"/>
              </a:ext>
            </a:extLst>
          </p:cNvPr>
          <p:cNvSpPr/>
          <p:nvPr/>
        </p:nvSpPr>
        <p:spPr>
          <a:xfrm rot="19043574">
            <a:off x="3006240" y="4138521"/>
            <a:ext cx="688564" cy="261184"/>
          </a:xfrm>
          <a:prstGeom prst="lef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463FC47-4F82-3F48-982E-52B974DA631A}"/>
              </a:ext>
            </a:extLst>
          </p:cNvPr>
          <p:cNvSpPr txBox="1"/>
          <p:nvPr/>
        </p:nvSpPr>
        <p:spPr>
          <a:xfrm>
            <a:off x="3506063" y="4154046"/>
            <a:ext cx="3442161" cy="646331"/>
          </a:xfrm>
          <a:prstGeom prst="rect">
            <a:avLst/>
          </a:prstGeom>
          <a:noFill/>
        </p:spPr>
        <p:txBody>
          <a:bodyPr wrap="none" rtlCol="0">
            <a:spAutoFit/>
          </a:bodyPr>
          <a:lstStyle/>
          <a:p>
            <a:r>
              <a:rPr lang="en-US" b="1" dirty="0">
                <a:solidFill>
                  <a:schemeClr val="accent1">
                    <a:lumMod val="75000"/>
                  </a:schemeClr>
                </a:solidFill>
                <a:latin typeface="Cambria Math" panose="02040503050406030204" pitchFamily="18" charset="0"/>
                <a:ea typeface="Cambria Math" panose="02040503050406030204" pitchFamily="18" charset="0"/>
              </a:rPr>
              <a:t>Causal effect with biased results?</a:t>
            </a:r>
          </a:p>
          <a:p>
            <a:endParaRPr lang="en-US" dirty="0"/>
          </a:p>
        </p:txBody>
      </p:sp>
    </p:spTree>
    <p:extLst>
      <p:ext uri="{BB962C8B-B14F-4D97-AF65-F5344CB8AC3E}">
        <p14:creationId xmlns:p14="http://schemas.microsoft.com/office/powerpoint/2010/main" val="395154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Content Placeholder 5">
            <a:extLst>
              <a:ext uri="{FF2B5EF4-FFF2-40B4-BE49-F238E27FC236}">
                <a16:creationId xmlns:a16="http://schemas.microsoft.com/office/drawing/2014/main" id="{C3FC5B3F-B3E6-0046-8E92-699B12AEF8C4}"/>
              </a:ext>
            </a:extLst>
          </p:cNvPr>
          <p:cNvPicPr>
            <a:picLocks noGrp="1" noChangeAspect="1"/>
          </p:cNvPicPr>
          <p:nvPr>
            <p:ph idx="1"/>
          </p:nvPr>
        </p:nvPicPr>
        <p:blipFill rotWithShape="1">
          <a:blip r:embed="rId2"/>
          <a:srcRect b="6639"/>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F4DA9-3465-D340-94B8-B88515682075}"/>
              </a:ext>
            </a:extLst>
          </p:cNvPr>
          <p:cNvSpPr>
            <a:spLocks noGrp="1"/>
          </p:cNvSpPr>
          <p:nvPr>
            <p:ph type="title"/>
          </p:nvPr>
        </p:nvSpPr>
        <p:spPr>
          <a:xfrm>
            <a:off x="490537" y="5390015"/>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Countries in the dataset (by income groups in 2009)</a:t>
            </a:r>
          </a:p>
        </p:txBody>
      </p:sp>
      <p:cxnSp>
        <p:nvCxnSpPr>
          <p:cNvPr id="19" name="Straight Connector 1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23303D9-DB5F-0448-B71F-9A53D2284194}"/>
              </a:ext>
            </a:extLst>
          </p:cNvPr>
          <p:cNvSpPr txBox="1"/>
          <p:nvPr/>
        </p:nvSpPr>
        <p:spPr>
          <a:xfrm>
            <a:off x="11552903"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11</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7530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51210EC-4EC4-C842-B8EB-8676EA7A5021}"/>
              </a:ext>
            </a:extLst>
          </p:cNvPr>
          <p:cNvGraphicFramePr>
            <a:graphicFrameLocks noGrp="1"/>
          </p:cNvGraphicFramePr>
          <p:nvPr>
            <p:extLst>
              <p:ext uri="{D42A27DB-BD31-4B8C-83A1-F6EECF244321}">
                <p14:modId xmlns:p14="http://schemas.microsoft.com/office/powerpoint/2010/main" val="3797313726"/>
              </p:ext>
            </p:extLst>
          </p:nvPr>
        </p:nvGraphicFramePr>
        <p:xfrm>
          <a:off x="7691112" y="4112424"/>
          <a:ext cx="4500888" cy="2745576"/>
        </p:xfrm>
        <a:graphic>
          <a:graphicData uri="http://schemas.openxmlformats.org/drawingml/2006/table">
            <a:tbl>
              <a:tblPr firstRow="1" firstCol="1" bandRow="1"/>
              <a:tblGrid>
                <a:gridCol w="694327">
                  <a:extLst>
                    <a:ext uri="{9D8B030D-6E8A-4147-A177-3AD203B41FA5}">
                      <a16:colId xmlns:a16="http://schemas.microsoft.com/office/drawing/2014/main" val="3176070180"/>
                    </a:ext>
                  </a:extLst>
                </a:gridCol>
                <a:gridCol w="575601">
                  <a:extLst>
                    <a:ext uri="{9D8B030D-6E8A-4147-A177-3AD203B41FA5}">
                      <a16:colId xmlns:a16="http://schemas.microsoft.com/office/drawing/2014/main" val="1868776591"/>
                    </a:ext>
                  </a:extLst>
                </a:gridCol>
                <a:gridCol w="188849">
                  <a:extLst>
                    <a:ext uri="{9D8B030D-6E8A-4147-A177-3AD203B41FA5}">
                      <a16:colId xmlns:a16="http://schemas.microsoft.com/office/drawing/2014/main" val="2453881624"/>
                    </a:ext>
                  </a:extLst>
                </a:gridCol>
                <a:gridCol w="209376">
                  <a:extLst>
                    <a:ext uri="{9D8B030D-6E8A-4147-A177-3AD203B41FA5}">
                      <a16:colId xmlns:a16="http://schemas.microsoft.com/office/drawing/2014/main" val="2031182438"/>
                    </a:ext>
                  </a:extLst>
                </a:gridCol>
                <a:gridCol w="188849">
                  <a:extLst>
                    <a:ext uri="{9D8B030D-6E8A-4147-A177-3AD203B41FA5}">
                      <a16:colId xmlns:a16="http://schemas.microsoft.com/office/drawing/2014/main" val="2610576064"/>
                    </a:ext>
                  </a:extLst>
                </a:gridCol>
                <a:gridCol w="188849">
                  <a:extLst>
                    <a:ext uri="{9D8B030D-6E8A-4147-A177-3AD203B41FA5}">
                      <a16:colId xmlns:a16="http://schemas.microsoft.com/office/drawing/2014/main" val="3842730127"/>
                    </a:ext>
                  </a:extLst>
                </a:gridCol>
                <a:gridCol w="188849">
                  <a:extLst>
                    <a:ext uri="{9D8B030D-6E8A-4147-A177-3AD203B41FA5}">
                      <a16:colId xmlns:a16="http://schemas.microsoft.com/office/drawing/2014/main" val="58387943"/>
                    </a:ext>
                  </a:extLst>
                </a:gridCol>
                <a:gridCol w="188849">
                  <a:extLst>
                    <a:ext uri="{9D8B030D-6E8A-4147-A177-3AD203B41FA5}">
                      <a16:colId xmlns:a16="http://schemas.microsoft.com/office/drawing/2014/main" val="839436400"/>
                    </a:ext>
                  </a:extLst>
                </a:gridCol>
                <a:gridCol w="188849">
                  <a:extLst>
                    <a:ext uri="{9D8B030D-6E8A-4147-A177-3AD203B41FA5}">
                      <a16:colId xmlns:a16="http://schemas.microsoft.com/office/drawing/2014/main" val="3102208858"/>
                    </a:ext>
                  </a:extLst>
                </a:gridCol>
                <a:gridCol w="188849">
                  <a:extLst>
                    <a:ext uri="{9D8B030D-6E8A-4147-A177-3AD203B41FA5}">
                      <a16:colId xmlns:a16="http://schemas.microsoft.com/office/drawing/2014/main" val="633079653"/>
                    </a:ext>
                  </a:extLst>
                </a:gridCol>
                <a:gridCol w="188849">
                  <a:extLst>
                    <a:ext uri="{9D8B030D-6E8A-4147-A177-3AD203B41FA5}">
                      <a16:colId xmlns:a16="http://schemas.microsoft.com/office/drawing/2014/main" val="2409740752"/>
                    </a:ext>
                  </a:extLst>
                </a:gridCol>
                <a:gridCol w="188849">
                  <a:extLst>
                    <a:ext uri="{9D8B030D-6E8A-4147-A177-3AD203B41FA5}">
                      <a16:colId xmlns:a16="http://schemas.microsoft.com/office/drawing/2014/main" val="1579252799"/>
                    </a:ext>
                  </a:extLst>
                </a:gridCol>
                <a:gridCol w="188849">
                  <a:extLst>
                    <a:ext uri="{9D8B030D-6E8A-4147-A177-3AD203B41FA5}">
                      <a16:colId xmlns:a16="http://schemas.microsoft.com/office/drawing/2014/main" val="2081232248"/>
                    </a:ext>
                  </a:extLst>
                </a:gridCol>
                <a:gridCol w="188849">
                  <a:extLst>
                    <a:ext uri="{9D8B030D-6E8A-4147-A177-3AD203B41FA5}">
                      <a16:colId xmlns:a16="http://schemas.microsoft.com/office/drawing/2014/main" val="1602583861"/>
                    </a:ext>
                  </a:extLst>
                </a:gridCol>
                <a:gridCol w="188849">
                  <a:extLst>
                    <a:ext uri="{9D8B030D-6E8A-4147-A177-3AD203B41FA5}">
                      <a16:colId xmlns:a16="http://schemas.microsoft.com/office/drawing/2014/main" val="298284965"/>
                    </a:ext>
                  </a:extLst>
                </a:gridCol>
                <a:gridCol w="188849">
                  <a:extLst>
                    <a:ext uri="{9D8B030D-6E8A-4147-A177-3AD203B41FA5}">
                      <a16:colId xmlns:a16="http://schemas.microsoft.com/office/drawing/2014/main" val="1039266814"/>
                    </a:ext>
                  </a:extLst>
                </a:gridCol>
                <a:gridCol w="188849">
                  <a:extLst>
                    <a:ext uri="{9D8B030D-6E8A-4147-A177-3AD203B41FA5}">
                      <a16:colId xmlns:a16="http://schemas.microsoft.com/office/drawing/2014/main" val="964872746"/>
                    </a:ext>
                  </a:extLst>
                </a:gridCol>
                <a:gridCol w="188849">
                  <a:extLst>
                    <a:ext uri="{9D8B030D-6E8A-4147-A177-3AD203B41FA5}">
                      <a16:colId xmlns:a16="http://schemas.microsoft.com/office/drawing/2014/main" val="2346767200"/>
                    </a:ext>
                  </a:extLst>
                </a:gridCol>
                <a:gridCol w="188849">
                  <a:extLst>
                    <a:ext uri="{9D8B030D-6E8A-4147-A177-3AD203B41FA5}">
                      <a16:colId xmlns:a16="http://schemas.microsoft.com/office/drawing/2014/main" val="2363592824"/>
                    </a:ext>
                  </a:extLst>
                </a:gridCol>
              </a:tblGrid>
              <a:tr h="392226">
                <a:tc>
                  <a:txBody>
                    <a:bodyPr/>
                    <a:lstStyle/>
                    <a:p>
                      <a:pPr>
                        <a:spcAft>
                          <a:spcPts val="0"/>
                        </a:spcAft>
                      </a:pPr>
                      <a:r>
                        <a:rPr lang="hu-HU" sz="1200" dirty="0" err="1">
                          <a:effectLst/>
                          <a:latin typeface="Cambria Math" panose="02040503050406030204" pitchFamily="18" charset="0"/>
                          <a:ea typeface="Cambria Math" panose="02040503050406030204" pitchFamily="18" charset="0"/>
                          <a:cs typeface="Times New Roman" panose="02020603050405020304" pitchFamily="18" charset="0"/>
                        </a:rPr>
                        <a:t>Freq</a:t>
                      </a:r>
                      <a:endParaRPr lang="hu-HU" sz="120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dirty="0">
                          <a:effectLst/>
                          <a:latin typeface="Cambria Math" panose="02040503050406030204" pitchFamily="18" charset="0"/>
                          <a:ea typeface="Cambria Math" panose="02040503050406030204" pitchFamily="18" charset="0"/>
                          <a:cs typeface="Times New Roman" panose="02020603050405020304" pitchFamily="18" charset="0"/>
                        </a:rPr>
                        <a:t>00</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dirty="0">
                          <a:effectLst/>
                          <a:latin typeface="Cambria Math" panose="02040503050406030204" pitchFamily="18" charset="0"/>
                          <a:ea typeface="Cambria Math" panose="02040503050406030204" pitchFamily="18" charset="0"/>
                          <a:cs typeface="Times New Roman" panose="02020603050405020304" pitchFamily="18" charset="0"/>
                        </a:rPr>
                        <a:t>01</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dirty="0">
                          <a:effectLst/>
                          <a:latin typeface="Cambria Math" panose="02040503050406030204" pitchFamily="18" charset="0"/>
                          <a:ea typeface="Cambria Math" panose="02040503050406030204" pitchFamily="18" charset="0"/>
                          <a:cs typeface="Times New Roman" panose="02020603050405020304" pitchFamily="18" charset="0"/>
                        </a:rPr>
                        <a:t>02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a:effectLst/>
                          <a:latin typeface="Cambria Math" panose="02040503050406030204" pitchFamily="18" charset="0"/>
                          <a:ea typeface="Cambria Math" panose="02040503050406030204" pitchFamily="18" charset="0"/>
                          <a:cs typeface="Times New Roman" panose="02020603050405020304" pitchFamily="18" charset="0"/>
                        </a:rPr>
                        <a:t>03</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a:effectLst/>
                          <a:latin typeface="Cambria Math" panose="02040503050406030204" pitchFamily="18" charset="0"/>
                          <a:ea typeface="Cambria Math" panose="02040503050406030204" pitchFamily="18" charset="0"/>
                          <a:cs typeface="Times New Roman" panose="02020603050405020304" pitchFamily="18" charset="0"/>
                        </a:rPr>
                        <a:t>04</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a:effectLst/>
                          <a:latin typeface="Cambria Math" panose="02040503050406030204" pitchFamily="18" charset="0"/>
                          <a:ea typeface="Cambria Math" panose="02040503050406030204" pitchFamily="18" charset="0"/>
                          <a:cs typeface="Times New Roman" panose="02020603050405020304" pitchFamily="18" charset="0"/>
                        </a:rPr>
                        <a:t>05</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a:effectLst/>
                          <a:latin typeface="Cambria Math" panose="02040503050406030204" pitchFamily="18" charset="0"/>
                          <a:ea typeface="Cambria Math" panose="02040503050406030204" pitchFamily="18" charset="0"/>
                          <a:cs typeface="Times New Roman" panose="02020603050405020304" pitchFamily="18" charset="0"/>
                        </a:rPr>
                        <a:t>06</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a:effectLst/>
                          <a:latin typeface="Cambria Math" panose="02040503050406030204" pitchFamily="18" charset="0"/>
                          <a:ea typeface="Cambria Math" panose="02040503050406030204" pitchFamily="18" charset="0"/>
                          <a:cs typeface="Times New Roman" panose="02020603050405020304" pitchFamily="18" charset="0"/>
                        </a:rPr>
                        <a:t>07</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a:effectLst/>
                          <a:latin typeface="Cambria Math" panose="02040503050406030204" pitchFamily="18" charset="0"/>
                          <a:ea typeface="Cambria Math" panose="02040503050406030204" pitchFamily="18" charset="0"/>
                          <a:cs typeface="Times New Roman" panose="02020603050405020304" pitchFamily="18" charset="0"/>
                        </a:rPr>
                        <a:t>08</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a:effectLst/>
                          <a:latin typeface="Cambria Math" panose="02040503050406030204" pitchFamily="18" charset="0"/>
                          <a:ea typeface="Cambria Math" panose="02040503050406030204" pitchFamily="18" charset="0"/>
                          <a:cs typeface="Times New Roman" panose="02020603050405020304" pitchFamily="18" charset="0"/>
                        </a:rPr>
                        <a:t>09</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dirty="0">
                          <a:effectLst/>
                          <a:latin typeface="Cambria Math" panose="02040503050406030204" pitchFamily="18" charset="0"/>
                          <a:ea typeface="Cambria Math" panose="02040503050406030204" pitchFamily="18" charset="0"/>
                          <a:cs typeface="Times New Roman" panose="02020603050405020304" pitchFamily="18" charset="0"/>
                        </a:rPr>
                        <a:t>10</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dirty="0">
                          <a:effectLst/>
                          <a:latin typeface="Cambria Math" panose="02040503050406030204" pitchFamily="18" charset="0"/>
                          <a:ea typeface="Cambria Math" panose="02040503050406030204" pitchFamily="18" charset="0"/>
                          <a:cs typeface="Times New Roman" panose="02020603050405020304" pitchFamily="18" charset="0"/>
                        </a:rPr>
                        <a:t>11</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a:effectLst/>
                          <a:latin typeface="Cambria Math" panose="02040503050406030204" pitchFamily="18" charset="0"/>
                          <a:ea typeface="Cambria Math" panose="02040503050406030204" pitchFamily="18" charset="0"/>
                          <a:cs typeface="Times New Roman" panose="02020603050405020304" pitchFamily="18" charset="0"/>
                        </a:rPr>
                        <a:t>12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a:effectLst/>
                          <a:latin typeface="Cambria Math" panose="02040503050406030204" pitchFamily="18" charset="0"/>
                          <a:ea typeface="Cambria Math" panose="02040503050406030204" pitchFamily="18" charset="0"/>
                          <a:cs typeface="Times New Roman" panose="02020603050405020304" pitchFamily="18" charset="0"/>
                        </a:rPr>
                        <a:t>13</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a:effectLst/>
                          <a:latin typeface="Cambria Math" panose="02040503050406030204" pitchFamily="18" charset="0"/>
                          <a:ea typeface="Cambria Math" panose="02040503050406030204" pitchFamily="18" charset="0"/>
                          <a:cs typeface="Times New Roman" panose="02020603050405020304" pitchFamily="18" charset="0"/>
                        </a:rPr>
                        <a:t>14</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dirty="0">
                          <a:effectLst/>
                          <a:latin typeface="Cambria Math" panose="02040503050406030204" pitchFamily="18" charset="0"/>
                          <a:ea typeface="Cambria Math" panose="02040503050406030204" pitchFamily="18" charset="0"/>
                          <a:cs typeface="Times New Roman" panose="02020603050405020304" pitchFamily="18" charset="0"/>
                        </a:rPr>
                        <a:t>15</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000" dirty="0">
                          <a:effectLst/>
                          <a:latin typeface="Cambria Math" panose="02040503050406030204" pitchFamily="18" charset="0"/>
                          <a:ea typeface="Cambria Math" panose="02040503050406030204" pitchFamily="18" charset="0"/>
                          <a:cs typeface="Times New Roman" panose="02020603050405020304" pitchFamily="18" charset="0"/>
                        </a:rPr>
                        <a:t>16</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750133"/>
                  </a:ext>
                </a:extLst>
              </a:tr>
              <a:tr h="235335">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56</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76.7</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solidFill>
                            <a:srgbClr val="2F5597"/>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hu-HU" sz="12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extLst>
                  <a:ext uri="{0D108BD9-81ED-4DB2-BD59-A6C34878D82A}">
                    <a16:rowId xmlns:a16="http://schemas.microsoft.com/office/drawing/2014/main" val="2185955250"/>
                  </a:ext>
                </a:extLst>
              </a:tr>
              <a:tr h="235335">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5</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6.85</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AADB"/>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extLst>
                  <a:ext uri="{0D108BD9-81ED-4DB2-BD59-A6C34878D82A}">
                    <a16:rowId xmlns:a16="http://schemas.microsoft.com/office/drawing/2014/main" val="1259302267"/>
                  </a:ext>
                </a:extLst>
              </a:tr>
              <a:tr h="235335">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3</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4.11</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AADB"/>
                    </a:solidFill>
                  </a:tcPr>
                </a:tc>
                <a:extLst>
                  <a:ext uri="{0D108BD9-81ED-4DB2-BD59-A6C34878D82A}">
                    <a16:rowId xmlns:a16="http://schemas.microsoft.com/office/drawing/2014/main" val="1857869934"/>
                  </a:ext>
                </a:extLst>
              </a:tr>
              <a:tr h="235335">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2.74</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AADB"/>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extLst>
                  <a:ext uri="{0D108BD9-81ED-4DB2-BD59-A6C34878D82A}">
                    <a16:rowId xmlns:a16="http://schemas.microsoft.com/office/drawing/2014/main" val="3900575276"/>
                  </a:ext>
                </a:extLst>
              </a:tr>
              <a:tr h="235335">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2</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2.74</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AADB"/>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extLst>
                  <a:ext uri="{0D108BD9-81ED-4DB2-BD59-A6C34878D82A}">
                    <a16:rowId xmlns:a16="http://schemas.microsoft.com/office/drawing/2014/main" val="1897218365"/>
                  </a:ext>
                </a:extLst>
              </a:tr>
              <a:tr h="235335">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1</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1.37</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AADB"/>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extLst>
                  <a:ext uri="{0D108BD9-81ED-4DB2-BD59-A6C34878D82A}">
                    <a16:rowId xmlns:a16="http://schemas.microsoft.com/office/drawing/2014/main" val="21250386"/>
                  </a:ext>
                </a:extLst>
              </a:tr>
              <a:tr h="235335">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1</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1.37</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AADB"/>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extLst>
                  <a:ext uri="{0D108BD9-81ED-4DB2-BD59-A6C34878D82A}">
                    <a16:rowId xmlns:a16="http://schemas.microsoft.com/office/drawing/2014/main" val="235122564"/>
                  </a:ext>
                </a:extLst>
              </a:tr>
              <a:tr h="235335">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1</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1.37</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AADB"/>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extLst>
                  <a:ext uri="{0D108BD9-81ED-4DB2-BD59-A6C34878D82A}">
                    <a16:rowId xmlns:a16="http://schemas.microsoft.com/office/drawing/2014/main" val="3929059432"/>
                  </a:ext>
                </a:extLst>
              </a:tr>
              <a:tr h="235335">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1</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1.37</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AADB"/>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extLst>
                  <a:ext uri="{0D108BD9-81ED-4DB2-BD59-A6C34878D82A}">
                    <a16:rowId xmlns:a16="http://schemas.microsoft.com/office/drawing/2014/main" val="321555363"/>
                  </a:ext>
                </a:extLst>
              </a:tr>
              <a:tr h="235335">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1</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1.37</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AADB"/>
                    </a:solidFill>
                  </a:tcPr>
                </a:tc>
                <a:tc>
                  <a:txBody>
                    <a:bodyPr/>
                    <a:lstStyle/>
                    <a:p>
                      <a:pPr>
                        <a:spcAft>
                          <a:spcPts val="0"/>
                        </a:spcAft>
                      </a:pPr>
                      <a:r>
                        <a:rPr lang="hu-HU" sz="120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tc>
                  <a:txBody>
                    <a:bodyPr/>
                    <a:lstStyle/>
                    <a:p>
                      <a:pPr>
                        <a:spcAft>
                          <a:spcPts val="0"/>
                        </a:spcAft>
                      </a:pPr>
                      <a:r>
                        <a:rPr lang="hu-HU" sz="1200" dirty="0">
                          <a:effectLst/>
                          <a:latin typeface="Cambria Math" panose="02040503050406030204" pitchFamily="18" charset="0"/>
                          <a:ea typeface="Cambria Math" panose="02040503050406030204" pitchFamily="18" charset="0"/>
                          <a:cs typeface="Times New Roman" panose="02020603050405020304" pitchFamily="18"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F5496"/>
                    </a:solidFill>
                  </a:tcPr>
                </a:tc>
                <a:extLst>
                  <a:ext uri="{0D108BD9-81ED-4DB2-BD59-A6C34878D82A}">
                    <a16:rowId xmlns:a16="http://schemas.microsoft.com/office/drawing/2014/main" val="3516080707"/>
                  </a:ext>
                </a:extLst>
              </a:tr>
            </a:tbl>
          </a:graphicData>
        </a:graphic>
      </p:graphicFrame>
      <p:pic>
        <p:nvPicPr>
          <p:cNvPr id="6" name="Picture 5">
            <a:extLst>
              <a:ext uri="{FF2B5EF4-FFF2-40B4-BE49-F238E27FC236}">
                <a16:creationId xmlns:a16="http://schemas.microsoft.com/office/drawing/2014/main" id="{BED88848-6CF5-274D-B91A-03054C4286F7}"/>
              </a:ext>
            </a:extLst>
          </p:cNvPr>
          <p:cNvPicPr>
            <a:picLocks noChangeAspect="1"/>
          </p:cNvPicPr>
          <p:nvPr/>
        </p:nvPicPr>
        <p:blipFill>
          <a:blip r:embed="rId2"/>
          <a:stretch>
            <a:fillRect/>
          </a:stretch>
        </p:blipFill>
        <p:spPr>
          <a:xfrm>
            <a:off x="6376714" y="6469817"/>
            <a:ext cx="1244600" cy="330200"/>
          </a:xfrm>
          <a:prstGeom prst="rect">
            <a:avLst/>
          </a:prstGeom>
        </p:spPr>
      </p:pic>
      <p:sp>
        <p:nvSpPr>
          <p:cNvPr id="8" name="Rectangle 7">
            <a:extLst>
              <a:ext uri="{FF2B5EF4-FFF2-40B4-BE49-F238E27FC236}">
                <a16:creationId xmlns:a16="http://schemas.microsoft.com/office/drawing/2014/main" id="{88EA47F8-3211-404B-8822-6ED5D8CDC52C}"/>
              </a:ext>
            </a:extLst>
          </p:cNvPr>
          <p:cNvSpPr/>
          <p:nvPr/>
        </p:nvSpPr>
        <p:spPr>
          <a:xfrm>
            <a:off x="280714" y="484929"/>
            <a:ext cx="6096000" cy="3139321"/>
          </a:xfrm>
          <a:prstGeom prst="rect">
            <a:avLst/>
          </a:prstGeom>
        </p:spPr>
        <p:txBody>
          <a:bodyPr>
            <a:spAutoFit/>
          </a:bodyPr>
          <a:lstStyle/>
          <a:p>
            <a:r>
              <a:rPr lang="nn-NO" b="1" dirty="0">
                <a:latin typeface="Cambria Math" panose="02040503050406030204" pitchFamily="18" charset="0"/>
                <a:ea typeface="Cambria Math" panose="02040503050406030204" pitchFamily="18" charset="0"/>
              </a:rPr>
              <a:t>Extreme </a:t>
            </a:r>
            <a:r>
              <a:rPr lang="nn-NO" b="1" dirty="0" err="1">
                <a:latin typeface="Cambria Math" panose="02040503050406030204" pitchFamily="18" charset="0"/>
                <a:ea typeface="Cambria Math" panose="02040503050406030204" pitchFamily="18" charset="0"/>
              </a:rPr>
              <a:t>valued</a:t>
            </a:r>
            <a:r>
              <a:rPr lang="nn-NO" b="1" dirty="0">
                <a:latin typeface="Cambria Math" panose="02040503050406030204" pitchFamily="18" charset="0"/>
                <a:ea typeface="Cambria Math" panose="02040503050406030204" pitchFamily="18" charset="0"/>
              </a:rPr>
              <a:t> </a:t>
            </a:r>
            <a:r>
              <a:rPr lang="nn-NO" b="1" dirty="0" err="1">
                <a:latin typeface="Cambria Math" panose="02040503050406030204" pitchFamily="18" charset="0"/>
                <a:ea typeface="Cambria Math" panose="02040503050406030204" pitchFamily="18" charset="0"/>
              </a:rPr>
              <a:t>observations</a:t>
            </a:r>
            <a:endParaRPr lang="nn-NO" b="1" dirty="0">
              <a:latin typeface="Cambria Math" panose="02040503050406030204" pitchFamily="18" charset="0"/>
              <a:ea typeface="Cambria Math" panose="02040503050406030204" pitchFamily="18" charset="0"/>
            </a:endParaRPr>
          </a:p>
          <a:p>
            <a:r>
              <a:rPr lang="nn-NO" dirty="0" err="1">
                <a:latin typeface="Cambria Math" panose="02040503050406030204" pitchFamily="18" charset="0"/>
                <a:ea typeface="Cambria Math" panose="02040503050406030204" pitchFamily="18" charset="0"/>
              </a:rPr>
              <a:t>year</a:t>
            </a:r>
            <a:r>
              <a:rPr lang="nn-NO" dirty="0">
                <a:latin typeface="Cambria Math" panose="02040503050406030204" pitchFamily="18" charset="0"/>
                <a:ea typeface="Cambria Math" panose="02040503050406030204" pitchFamily="18" charset="0"/>
              </a:rPr>
              <a:t>	</a:t>
            </a:r>
            <a:r>
              <a:rPr lang="nn-NO" dirty="0" err="1">
                <a:latin typeface="Cambria Math" panose="02040503050406030204" pitchFamily="18" charset="0"/>
                <a:ea typeface="Cambria Math" panose="02040503050406030204" pitchFamily="18" charset="0"/>
              </a:rPr>
              <a:t>enrollment</a:t>
            </a:r>
            <a:r>
              <a:rPr lang="nn-NO" dirty="0">
                <a:latin typeface="Cambria Math" panose="02040503050406030204" pitchFamily="18" charset="0"/>
                <a:ea typeface="Cambria Math" panose="02040503050406030204" pitchFamily="18" charset="0"/>
              </a:rPr>
              <a:t>	</a:t>
            </a:r>
            <a:r>
              <a:rPr lang="nn-NO" dirty="0" err="1">
                <a:latin typeface="Cambria Math" panose="02040503050406030204" pitchFamily="18" charset="0"/>
                <a:ea typeface="Cambria Math" panose="02040503050406030204" pitchFamily="18" charset="0"/>
              </a:rPr>
              <a:t>urb_pop</a:t>
            </a:r>
            <a:r>
              <a:rPr lang="nn-NO" dirty="0">
                <a:latin typeface="Cambria Math" panose="02040503050406030204" pitchFamily="18" charset="0"/>
                <a:ea typeface="Cambria Math" panose="02040503050406030204" pitchFamily="18" charset="0"/>
              </a:rPr>
              <a:t>	</a:t>
            </a:r>
            <a:r>
              <a:rPr lang="nn-NO" dirty="0" err="1">
                <a:latin typeface="Cambria Math" panose="02040503050406030204" pitchFamily="18" charset="0"/>
                <a:ea typeface="Cambria Math" panose="02040503050406030204" pitchFamily="18" charset="0"/>
              </a:rPr>
              <a:t>CountryCode</a:t>
            </a:r>
            <a:endParaRPr lang="nn-NO" dirty="0">
              <a:latin typeface="Cambria Math" panose="02040503050406030204" pitchFamily="18" charset="0"/>
              <a:ea typeface="Cambria Math" panose="02040503050406030204" pitchFamily="18" charset="0"/>
            </a:endParaRPr>
          </a:p>
          <a:p>
            <a:r>
              <a:rPr lang="nn-NO" dirty="0">
                <a:latin typeface="Cambria Math" panose="02040503050406030204" pitchFamily="18" charset="0"/>
                <a:ea typeface="Cambria Math" panose="02040503050406030204" pitchFamily="18" charset="0"/>
              </a:rPr>
              <a:t>2011	100.45071	81.923	KOR</a:t>
            </a:r>
          </a:p>
          <a:p>
            <a:r>
              <a:rPr lang="nn-NO" dirty="0">
                <a:latin typeface="Cambria Math" panose="02040503050406030204" pitchFamily="18" charset="0"/>
                <a:ea typeface="Cambria Math" panose="02040503050406030204" pitchFamily="18" charset="0"/>
              </a:rPr>
              <a:t>2007	101.88102	81.631	KOR</a:t>
            </a:r>
          </a:p>
          <a:p>
            <a:r>
              <a:rPr lang="nn-NO" dirty="0">
                <a:latin typeface="Cambria Math" panose="02040503050406030204" pitchFamily="18" charset="0"/>
                <a:ea typeface="Cambria Math" panose="02040503050406030204" pitchFamily="18" charset="0"/>
              </a:rPr>
              <a:t>2010	102.76127	81.936	KOR</a:t>
            </a:r>
          </a:p>
          <a:p>
            <a:r>
              <a:rPr lang="nn-NO" dirty="0">
                <a:latin typeface="Cambria Math" panose="02040503050406030204" pitchFamily="18" charset="0"/>
                <a:ea typeface="Cambria Math" panose="02040503050406030204" pitchFamily="18" charset="0"/>
              </a:rPr>
              <a:t>2016	103.74508	74.134	TUR</a:t>
            </a:r>
          </a:p>
          <a:p>
            <a:r>
              <a:rPr lang="nn-NO" dirty="0">
                <a:latin typeface="Cambria Math" panose="02040503050406030204" pitchFamily="18" charset="0"/>
                <a:ea typeface="Cambria Math" panose="02040503050406030204" pitchFamily="18" charset="0"/>
              </a:rPr>
              <a:t>2008	104.02476	81.733	KOR</a:t>
            </a:r>
          </a:p>
          <a:p>
            <a:r>
              <a:rPr lang="nn-NO" dirty="0">
                <a:latin typeface="Cambria Math" panose="02040503050406030204" pitchFamily="18" charset="0"/>
                <a:ea typeface="Cambria Math" panose="02040503050406030204" pitchFamily="18" charset="0"/>
              </a:rPr>
              <a:t>2009	104.21352	81.835	KOR</a:t>
            </a:r>
          </a:p>
          <a:p>
            <a:r>
              <a:rPr lang="nn-NO" dirty="0">
                <a:latin typeface="Cambria Math" panose="02040503050406030204" pitchFamily="18" charset="0"/>
                <a:ea typeface="Cambria Math" panose="02040503050406030204" pitchFamily="18" charset="0"/>
              </a:rPr>
              <a:t>2007	106.54382	76.32	CUB</a:t>
            </a:r>
          </a:p>
          <a:p>
            <a:r>
              <a:rPr lang="nn-NO" dirty="0">
                <a:latin typeface="Cambria Math" panose="02040503050406030204" pitchFamily="18" charset="0"/>
                <a:ea typeface="Cambria Math" panose="02040503050406030204" pitchFamily="18" charset="0"/>
              </a:rPr>
              <a:t>2009	115.00933	76.505	CUB</a:t>
            </a:r>
          </a:p>
          <a:p>
            <a:r>
              <a:rPr lang="nn-NO" dirty="0">
                <a:latin typeface="Cambria Math" panose="02040503050406030204" pitchFamily="18" charset="0"/>
                <a:ea typeface="Cambria Math" panose="02040503050406030204" pitchFamily="18" charset="0"/>
              </a:rPr>
              <a:t>2008	118.33373	76.413	CUB</a:t>
            </a:r>
          </a:p>
        </p:txBody>
      </p:sp>
      <p:sp>
        <p:nvSpPr>
          <p:cNvPr id="9" name="Rectangle 8">
            <a:extLst>
              <a:ext uri="{FF2B5EF4-FFF2-40B4-BE49-F238E27FC236}">
                <a16:creationId xmlns:a16="http://schemas.microsoft.com/office/drawing/2014/main" id="{410BA525-C7CE-7B4A-8FCF-658AAACB9F72}"/>
              </a:ext>
            </a:extLst>
          </p:cNvPr>
          <p:cNvSpPr/>
          <p:nvPr/>
        </p:nvSpPr>
        <p:spPr>
          <a:xfrm>
            <a:off x="7691112" y="463332"/>
            <a:ext cx="4220174" cy="2862322"/>
          </a:xfrm>
          <a:prstGeom prst="rect">
            <a:avLst/>
          </a:prstGeom>
        </p:spPr>
        <p:txBody>
          <a:bodyPr wrap="square">
            <a:spAutoFit/>
          </a:bodyPr>
          <a:lstStyle/>
          <a:p>
            <a:r>
              <a:rPr lang="en-US" b="1" dirty="0">
                <a:latin typeface="Cambria Math" panose="02040503050406030204" pitchFamily="18" charset="0"/>
                <a:ea typeface="Cambria Math" panose="02040503050406030204" pitchFamily="18" charset="0"/>
              </a:rPr>
              <a:t>Stats     enrollment ratio 	productivity</a:t>
            </a:r>
          </a:p>
          <a:p>
            <a:r>
              <a:rPr lang="en-US" dirty="0">
                <a:latin typeface="Cambria Math" panose="02040503050406030204" pitchFamily="18" charset="0"/>
                <a:ea typeface="Cambria Math" panose="02040503050406030204" pitchFamily="18" charset="0"/>
              </a:rPr>
              <a:t>mean 	        43  		     34463</a:t>
            </a:r>
          </a:p>
          <a:p>
            <a:r>
              <a:rPr lang="en-US" dirty="0">
                <a:latin typeface="Cambria Math" panose="02040503050406030204" pitchFamily="18" charset="0"/>
                <a:ea typeface="Cambria Math" panose="02040503050406030204" pitchFamily="18" charset="0"/>
              </a:rPr>
              <a:t>   min	          3       	         872</a:t>
            </a:r>
          </a:p>
          <a:p>
            <a:r>
              <a:rPr lang="en-US" dirty="0">
                <a:latin typeface="Cambria Math" panose="02040503050406030204" pitchFamily="18" charset="0"/>
                <a:ea typeface="Cambria Math" panose="02040503050406030204" pitchFamily="18" charset="0"/>
              </a:rPr>
              <a:t>   p10                10      	       1901</a:t>
            </a:r>
          </a:p>
          <a:p>
            <a:r>
              <a:rPr lang="en-US" dirty="0">
                <a:latin typeface="Cambria Math" panose="02040503050406030204" pitchFamily="18" charset="0"/>
                <a:ea typeface="Cambria Math" panose="02040503050406030204" pitchFamily="18" charset="0"/>
              </a:rPr>
              <a:t>   p25                23      	       7241</a:t>
            </a:r>
          </a:p>
          <a:p>
            <a:r>
              <a:rPr lang="en-US" dirty="0">
                <a:latin typeface="Cambria Math" panose="02040503050406030204" pitchFamily="18" charset="0"/>
                <a:ea typeface="Cambria Math" panose="02040503050406030204" pitchFamily="18" charset="0"/>
              </a:rPr>
              <a:t>   p50                44                            19390</a:t>
            </a:r>
          </a:p>
          <a:p>
            <a:r>
              <a:rPr lang="en-US" dirty="0">
                <a:latin typeface="Cambria Math" panose="02040503050406030204" pitchFamily="18" charset="0"/>
                <a:ea typeface="Cambria Math" panose="02040503050406030204" pitchFamily="18" charset="0"/>
              </a:rPr>
              <a:t>   p75                62     	      49364</a:t>
            </a:r>
          </a:p>
          <a:p>
            <a:r>
              <a:rPr lang="en-US" dirty="0">
                <a:latin typeface="Cambria Math" panose="02040503050406030204" pitchFamily="18" charset="0"/>
                <a:ea typeface="Cambria Math" panose="02040503050406030204" pitchFamily="18" charset="0"/>
              </a:rPr>
              <a:t>   p90                78     	      93035</a:t>
            </a:r>
          </a:p>
          <a:p>
            <a:r>
              <a:rPr lang="en-US" dirty="0">
                <a:latin typeface="Cambria Math" panose="02040503050406030204" pitchFamily="18" charset="0"/>
                <a:ea typeface="Cambria Math" panose="02040503050406030204" pitchFamily="18" charset="0"/>
              </a:rPr>
              <a:t>   max               97    	                     169889</a:t>
            </a:r>
          </a:p>
          <a:p>
            <a:r>
              <a:rPr lang="en-US" dirty="0">
                <a:latin typeface="Cambria Math" panose="02040503050406030204" pitchFamily="18" charset="0"/>
                <a:ea typeface="Cambria Math" panose="02040503050406030204" pitchFamily="18" charset="0"/>
              </a:rPr>
              <a:t>        N               73         	            73</a:t>
            </a:r>
          </a:p>
        </p:txBody>
      </p:sp>
      <p:sp>
        <p:nvSpPr>
          <p:cNvPr id="10" name="TextBox 9">
            <a:extLst>
              <a:ext uri="{FF2B5EF4-FFF2-40B4-BE49-F238E27FC236}">
                <a16:creationId xmlns:a16="http://schemas.microsoft.com/office/drawing/2014/main" id="{179D68C1-0EDE-C847-AF95-040E5006C897}"/>
              </a:ext>
            </a:extLst>
          </p:cNvPr>
          <p:cNvSpPr txBox="1"/>
          <p:nvPr/>
        </p:nvSpPr>
        <p:spPr>
          <a:xfrm>
            <a:off x="7621314" y="132353"/>
            <a:ext cx="4134722" cy="646331"/>
          </a:xfrm>
          <a:prstGeom prst="rect">
            <a:avLst/>
          </a:prstGeom>
          <a:noFill/>
        </p:spPr>
        <p:txBody>
          <a:bodyPr wrap="none" rtlCol="0">
            <a:spAutoFit/>
          </a:bodyPr>
          <a:lstStyle/>
          <a:p>
            <a:r>
              <a:rPr lang="en" i="1" dirty="0"/>
              <a:t>Table 2. – distribution of variables in 2006 </a:t>
            </a:r>
            <a:endParaRPr lang="en" dirty="0"/>
          </a:p>
          <a:p>
            <a:endParaRPr lang="en-US" dirty="0"/>
          </a:p>
        </p:txBody>
      </p:sp>
      <p:sp>
        <p:nvSpPr>
          <p:cNvPr id="12" name="TextBox 11">
            <a:extLst>
              <a:ext uri="{FF2B5EF4-FFF2-40B4-BE49-F238E27FC236}">
                <a16:creationId xmlns:a16="http://schemas.microsoft.com/office/drawing/2014/main" id="{16302103-3CA7-1C4D-86DE-FB6E94C40945}"/>
              </a:ext>
            </a:extLst>
          </p:cNvPr>
          <p:cNvSpPr txBox="1"/>
          <p:nvPr/>
        </p:nvSpPr>
        <p:spPr>
          <a:xfrm>
            <a:off x="8610600" y="3734942"/>
            <a:ext cx="2963183"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Coverage after data cleaning</a:t>
            </a:r>
          </a:p>
        </p:txBody>
      </p:sp>
      <p:sp>
        <p:nvSpPr>
          <p:cNvPr id="13" name="TextBox 12">
            <a:extLst>
              <a:ext uri="{FF2B5EF4-FFF2-40B4-BE49-F238E27FC236}">
                <a16:creationId xmlns:a16="http://schemas.microsoft.com/office/drawing/2014/main" id="{A16F36C4-7741-1646-814C-B03752B303E7}"/>
              </a:ext>
            </a:extLst>
          </p:cNvPr>
          <p:cNvSpPr txBox="1"/>
          <p:nvPr/>
        </p:nvSpPr>
        <p:spPr>
          <a:xfrm>
            <a:off x="11552903"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12</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7505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0841-F028-C444-8AD6-FE7AB9A6F56F}"/>
              </a:ext>
            </a:extLst>
          </p:cNvPr>
          <p:cNvSpPr>
            <a:spLocks noGrp="1"/>
          </p:cNvSpPr>
          <p:nvPr>
            <p:ph type="title"/>
          </p:nvPr>
        </p:nvSpPr>
        <p:spPr>
          <a:xfrm>
            <a:off x="1286932" y="1204109"/>
            <a:ext cx="10023398" cy="857894"/>
          </a:xfrm>
        </p:spPr>
        <p:txBody>
          <a:bodyPr>
            <a:normAutofit/>
          </a:bodyPr>
          <a:lstStyle/>
          <a:p>
            <a:r>
              <a:rPr lang="en-US" sz="4000" dirty="0">
                <a:latin typeface="Cambria Math" panose="02040503050406030204" pitchFamily="18" charset="0"/>
                <a:ea typeface="Cambria Math" panose="02040503050406030204" pitchFamily="18" charset="0"/>
              </a:rPr>
              <a:t>World Bank income classification</a:t>
            </a:r>
          </a:p>
        </p:txBody>
      </p:sp>
      <p:graphicFrame>
        <p:nvGraphicFramePr>
          <p:cNvPr id="5" name="Content Placeholder 4">
            <a:extLst>
              <a:ext uri="{FF2B5EF4-FFF2-40B4-BE49-F238E27FC236}">
                <a16:creationId xmlns:a16="http://schemas.microsoft.com/office/drawing/2014/main" id="{720FD4DB-ECD8-6446-AAD0-391363C1C492}"/>
              </a:ext>
            </a:extLst>
          </p:cNvPr>
          <p:cNvGraphicFramePr>
            <a:graphicFrameLocks noGrp="1"/>
          </p:cNvGraphicFramePr>
          <p:nvPr>
            <p:ph idx="1"/>
            <p:extLst/>
          </p:nvPr>
        </p:nvGraphicFramePr>
        <p:xfrm>
          <a:off x="1287463" y="3112056"/>
          <a:ext cx="10066339" cy="2519840"/>
        </p:xfrm>
        <a:graphic>
          <a:graphicData uri="http://schemas.openxmlformats.org/drawingml/2006/table">
            <a:tbl>
              <a:tblPr/>
              <a:tblGrid>
                <a:gridCol w="5630990">
                  <a:extLst>
                    <a:ext uri="{9D8B030D-6E8A-4147-A177-3AD203B41FA5}">
                      <a16:colId xmlns:a16="http://schemas.microsoft.com/office/drawing/2014/main" val="3485480248"/>
                    </a:ext>
                  </a:extLst>
                </a:gridCol>
                <a:gridCol w="2165624">
                  <a:extLst>
                    <a:ext uri="{9D8B030D-6E8A-4147-A177-3AD203B41FA5}">
                      <a16:colId xmlns:a16="http://schemas.microsoft.com/office/drawing/2014/main" val="647778973"/>
                    </a:ext>
                  </a:extLst>
                </a:gridCol>
                <a:gridCol w="2269725">
                  <a:extLst>
                    <a:ext uri="{9D8B030D-6E8A-4147-A177-3AD203B41FA5}">
                      <a16:colId xmlns:a16="http://schemas.microsoft.com/office/drawing/2014/main" val="2723625176"/>
                    </a:ext>
                  </a:extLst>
                </a:gridCol>
              </a:tblGrid>
              <a:tr h="503968">
                <a:tc>
                  <a:txBody>
                    <a:bodyPr/>
                    <a:lstStyle/>
                    <a:p>
                      <a:pPr algn="l" fontAlgn="b">
                        <a:spcBef>
                          <a:spcPts val="0"/>
                        </a:spcBef>
                        <a:spcAft>
                          <a:spcPts val="0"/>
                        </a:spcAft>
                      </a:pPr>
                      <a:r>
                        <a:rPr lang="hu-HU" sz="2500" b="0" i="1" u="none" strike="noStrike">
                          <a:effectLst/>
                          <a:latin typeface="MS Sans Serif"/>
                        </a:rPr>
                        <a:t>Data for calendar year :</a:t>
                      </a:r>
                      <a:endParaRPr lang="hu-HU" sz="4600" b="0" i="0" u="none" strike="noStrike">
                        <a:effectLst/>
                        <a:latin typeface="Arial" panose="020B0604020202020204" pitchFamily="34" charset="0"/>
                      </a:endParaRPr>
                    </a:p>
                  </a:txBody>
                  <a:tcPr marL="24183" marR="24183" marT="2418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hu-HU" sz="2500" b="1" i="0" u="none" strike="noStrike">
                          <a:effectLst/>
                          <a:latin typeface="MS Sans Serif"/>
                        </a:rPr>
                        <a:t>2000</a:t>
                      </a:r>
                      <a:endParaRPr lang="hu-HU" sz="4600" b="0" i="0" u="none" strike="noStrike">
                        <a:effectLst/>
                        <a:latin typeface="Arial" panose="020B0604020202020204" pitchFamily="34" charset="0"/>
                      </a:endParaRPr>
                    </a:p>
                  </a:txBody>
                  <a:tcPr marL="24183" marR="24183" marT="2418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hu-HU" sz="2500" b="1" i="0" u="none" strike="noStrike">
                          <a:effectLst/>
                          <a:latin typeface="MS Sans Serif"/>
                        </a:rPr>
                        <a:t>2009</a:t>
                      </a:r>
                      <a:endParaRPr lang="hu-HU" sz="4600" b="0" i="0" u="none" strike="noStrike">
                        <a:effectLst/>
                        <a:latin typeface="Arial" panose="020B0604020202020204" pitchFamily="34" charset="0"/>
                      </a:endParaRPr>
                    </a:p>
                  </a:txBody>
                  <a:tcPr marL="24183" marR="24183" marT="2418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2185300"/>
                  </a:ext>
                </a:extLst>
              </a:tr>
              <a:tr h="503968">
                <a:tc>
                  <a:txBody>
                    <a:bodyPr/>
                    <a:lstStyle/>
                    <a:p>
                      <a:pPr algn="l" fontAlgn="b">
                        <a:spcBef>
                          <a:spcPts val="0"/>
                        </a:spcBef>
                        <a:spcAft>
                          <a:spcPts val="0"/>
                        </a:spcAft>
                      </a:pPr>
                      <a:r>
                        <a:rPr lang="hu-HU" sz="2500" b="0" i="1" u="none" strike="noStrike">
                          <a:effectLst/>
                          <a:latin typeface="MS Sans Serif"/>
                        </a:rPr>
                        <a:t>Low income (L)</a:t>
                      </a:r>
                      <a:endParaRPr lang="hu-HU" sz="4600" b="0" i="0" u="none" strike="noStrike">
                        <a:effectLst/>
                        <a:latin typeface="Arial" panose="020B0604020202020204" pitchFamily="34" charset="0"/>
                      </a:endParaRPr>
                    </a:p>
                  </a:txBody>
                  <a:tcPr marL="24183" marR="24183" marT="2418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spcBef>
                          <a:spcPts val="0"/>
                        </a:spcBef>
                        <a:spcAft>
                          <a:spcPts val="0"/>
                        </a:spcAft>
                      </a:pPr>
                      <a:r>
                        <a:rPr lang="hu-HU" sz="2500" b="0" i="0" u="none" strike="noStrike">
                          <a:effectLst/>
                          <a:latin typeface="MS Sans Serif"/>
                        </a:rPr>
                        <a:t>&lt;= 755</a:t>
                      </a:r>
                      <a:endParaRPr lang="hu-HU" sz="4600" b="0" i="0" u="none" strike="noStrike">
                        <a:effectLst/>
                        <a:latin typeface="Arial" panose="020B0604020202020204" pitchFamily="34" charset="0"/>
                      </a:endParaRPr>
                    </a:p>
                  </a:txBody>
                  <a:tcPr marL="24183" marR="24183" marT="2418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spcBef>
                          <a:spcPts val="0"/>
                        </a:spcBef>
                        <a:spcAft>
                          <a:spcPts val="0"/>
                        </a:spcAft>
                      </a:pPr>
                      <a:r>
                        <a:rPr lang="hu-HU" sz="2500" b="0" i="0" u="none" strike="noStrike">
                          <a:effectLst/>
                          <a:latin typeface="MS Sans Serif"/>
                        </a:rPr>
                        <a:t>&lt;= 995</a:t>
                      </a:r>
                      <a:endParaRPr lang="hu-HU" sz="4600" b="0" i="0" u="none" strike="noStrike">
                        <a:effectLst/>
                        <a:latin typeface="Arial" panose="020B0604020202020204" pitchFamily="34" charset="0"/>
                      </a:endParaRPr>
                    </a:p>
                  </a:txBody>
                  <a:tcPr marL="24183" marR="24183" marT="2418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62787336"/>
                  </a:ext>
                </a:extLst>
              </a:tr>
              <a:tr h="503968">
                <a:tc>
                  <a:txBody>
                    <a:bodyPr/>
                    <a:lstStyle/>
                    <a:p>
                      <a:pPr algn="l" fontAlgn="b">
                        <a:spcBef>
                          <a:spcPts val="0"/>
                        </a:spcBef>
                        <a:spcAft>
                          <a:spcPts val="0"/>
                        </a:spcAft>
                      </a:pPr>
                      <a:r>
                        <a:rPr lang="hu-HU" sz="2500" b="0" i="1" u="none" strike="noStrike">
                          <a:effectLst/>
                          <a:latin typeface="MS Sans Serif"/>
                        </a:rPr>
                        <a:t>Lower middle income (LM)</a:t>
                      </a:r>
                      <a:endParaRPr lang="hu-HU" sz="4600" b="0" i="0" u="none" strike="noStrike">
                        <a:effectLst/>
                        <a:latin typeface="Arial" panose="020B0604020202020204" pitchFamily="34" charset="0"/>
                      </a:endParaRPr>
                    </a:p>
                  </a:txBody>
                  <a:tcPr marL="24183" marR="24183" marT="24183" marB="0" anchor="b">
                    <a:lnL>
                      <a:noFill/>
                    </a:lnL>
                    <a:lnR>
                      <a:noFill/>
                    </a:lnR>
                    <a:lnT>
                      <a:noFill/>
                    </a:lnT>
                    <a:lnB>
                      <a:noFill/>
                    </a:lnB>
                  </a:tcPr>
                </a:tc>
                <a:tc>
                  <a:txBody>
                    <a:bodyPr/>
                    <a:lstStyle/>
                    <a:p>
                      <a:pPr algn="ctr" fontAlgn="b">
                        <a:spcBef>
                          <a:spcPts val="0"/>
                        </a:spcBef>
                        <a:spcAft>
                          <a:spcPts val="0"/>
                        </a:spcAft>
                      </a:pPr>
                      <a:r>
                        <a:rPr lang="hu-HU" sz="2500" b="0" i="0" u="none" strike="noStrike">
                          <a:effectLst/>
                          <a:latin typeface="MS Sans Serif"/>
                        </a:rPr>
                        <a:t>756-2,995</a:t>
                      </a:r>
                      <a:endParaRPr lang="hu-HU" sz="4600" b="0" i="0" u="none" strike="noStrike">
                        <a:effectLst/>
                        <a:latin typeface="Arial" panose="020B0604020202020204" pitchFamily="34" charset="0"/>
                      </a:endParaRPr>
                    </a:p>
                  </a:txBody>
                  <a:tcPr marL="24183" marR="24183" marT="24183" marB="0" anchor="b">
                    <a:lnL>
                      <a:noFill/>
                    </a:lnL>
                    <a:lnR>
                      <a:noFill/>
                    </a:lnR>
                    <a:lnT>
                      <a:noFill/>
                    </a:lnT>
                    <a:lnB>
                      <a:noFill/>
                    </a:lnB>
                  </a:tcPr>
                </a:tc>
                <a:tc>
                  <a:txBody>
                    <a:bodyPr/>
                    <a:lstStyle/>
                    <a:p>
                      <a:pPr algn="ctr" fontAlgn="b">
                        <a:spcBef>
                          <a:spcPts val="0"/>
                        </a:spcBef>
                        <a:spcAft>
                          <a:spcPts val="0"/>
                        </a:spcAft>
                      </a:pPr>
                      <a:r>
                        <a:rPr lang="hu-HU" sz="2500" b="0" i="0" u="none" strike="noStrike">
                          <a:effectLst/>
                          <a:latin typeface="MS Sans Serif"/>
                        </a:rPr>
                        <a:t>996-3,945</a:t>
                      </a:r>
                      <a:endParaRPr lang="hu-HU" sz="4600" b="0" i="0" u="none" strike="noStrike">
                        <a:effectLst/>
                        <a:latin typeface="Arial" panose="020B0604020202020204" pitchFamily="34" charset="0"/>
                      </a:endParaRPr>
                    </a:p>
                  </a:txBody>
                  <a:tcPr marL="24183" marR="24183" marT="24183" marB="0" anchor="b">
                    <a:lnL>
                      <a:noFill/>
                    </a:lnL>
                    <a:lnR>
                      <a:noFill/>
                    </a:lnR>
                    <a:lnT>
                      <a:noFill/>
                    </a:lnT>
                    <a:lnB>
                      <a:noFill/>
                    </a:lnB>
                  </a:tcPr>
                </a:tc>
                <a:extLst>
                  <a:ext uri="{0D108BD9-81ED-4DB2-BD59-A6C34878D82A}">
                    <a16:rowId xmlns:a16="http://schemas.microsoft.com/office/drawing/2014/main" val="1189875886"/>
                  </a:ext>
                </a:extLst>
              </a:tr>
              <a:tr h="503968">
                <a:tc>
                  <a:txBody>
                    <a:bodyPr/>
                    <a:lstStyle/>
                    <a:p>
                      <a:pPr algn="l" fontAlgn="b">
                        <a:spcBef>
                          <a:spcPts val="0"/>
                        </a:spcBef>
                        <a:spcAft>
                          <a:spcPts val="0"/>
                        </a:spcAft>
                      </a:pPr>
                      <a:r>
                        <a:rPr lang="hu-HU" sz="2500" b="0" i="1" u="none" strike="noStrike">
                          <a:effectLst/>
                          <a:latin typeface="MS Sans Serif"/>
                        </a:rPr>
                        <a:t>Upper middle income (UM)</a:t>
                      </a:r>
                      <a:endParaRPr lang="hu-HU" sz="4600" b="0" i="0" u="none" strike="noStrike">
                        <a:effectLst/>
                        <a:latin typeface="Arial" panose="020B0604020202020204" pitchFamily="34" charset="0"/>
                      </a:endParaRPr>
                    </a:p>
                  </a:txBody>
                  <a:tcPr marL="24183" marR="24183" marT="24183" marB="0" anchor="b">
                    <a:lnL>
                      <a:noFill/>
                    </a:lnL>
                    <a:lnR>
                      <a:noFill/>
                    </a:lnR>
                    <a:lnT>
                      <a:noFill/>
                    </a:lnT>
                    <a:lnB>
                      <a:noFill/>
                    </a:lnB>
                  </a:tcPr>
                </a:tc>
                <a:tc>
                  <a:txBody>
                    <a:bodyPr/>
                    <a:lstStyle/>
                    <a:p>
                      <a:pPr algn="ctr" fontAlgn="b">
                        <a:spcBef>
                          <a:spcPts val="0"/>
                        </a:spcBef>
                        <a:spcAft>
                          <a:spcPts val="0"/>
                        </a:spcAft>
                      </a:pPr>
                      <a:r>
                        <a:rPr lang="hu-HU" sz="2500" b="0" i="0" u="none" strike="noStrike">
                          <a:effectLst/>
                          <a:latin typeface="MS Sans Serif"/>
                        </a:rPr>
                        <a:t>2,996-9,265</a:t>
                      </a:r>
                      <a:endParaRPr lang="hu-HU" sz="4600" b="0" i="0" u="none" strike="noStrike">
                        <a:effectLst/>
                        <a:latin typeface="Arial" panose="020B0604020202020204" pitchFamily="34" charset="0"/>
                      </a:endParaRPr>
                    </a:p>
                  </a:txBody>
                  <a:tcPr marL="24183" marR="24183" marT="24183" marB="0" anchor="b">
                    <a:lnL>
                      <a:noFill/>
                    </a:lnL>
                    <a:lnR>
                      <a:noFill/>
                    </a:lnR>
                    <a:lnT>
                      <a:noFill/>
                    </a:lnT>
                    <a:lnB>
                      <a:noFill/>
                    </a:lnB>
                  </a:tcPr>
                </a:tc>
                <a:tc>
                  <a:txBody>
                    <a:bodyPr/>
                    <a:lstStyle/>
                    <a:p>
                      <a:pPr algn="ctr" fontAlgn="b">
                        <a:spcBef>
                          <a:spcPts val="0"/>
                        </a:spcBef>
                        <a:spcAft>
                          <a:spcPts val="0"/>
                        </a:spcAft>
                      </a:pPr>
                      <a:r>
                        <a:rPr lang="hu-HU" sz="2500" b="0" i="0" u="none" strike="noStrike">
                          <a:effectLst/>
                          <a:latin typeface="MS Sans Serif"/>
                        </a:rPr>
                        <a:t>3,946-12,195</a:t>
                      </a:r>
                      <a:endParaRPr lang="hu-HU" sz="4600" b="0" i="0" u="none" strike="noStrike">
                        <a:effectLst/>
                        <a:latin typeface="Arial" panose="020B0604020202020204" pitchFamily="34" charset="0"/>
                      </a:endParaRPr>
                    </a:p>
                  </a:txBody>
                  <a:tcPr marL="24183" marR="24183" marT="24183" marB="0" anchor="b">
                    <a:lnL>
                      <a:noFill/>
                    </a:lnL>
                    <a:lnR>
                      <a:noFill/>
                    </a:lnR>
                    <a:lnT>
                      <a:noFill/>
                    </a:lnT>
                    <a:lnB>
                      <a:noFill/>
                    </a:lnB>
                  </a:tcPr>
                </a:tc>
                <a:extLst>
                  <a:ext uri="{0D108BD9-81ED-4DB2-BD59-A6C34878D82A}">
                    <a16:rowId xmlns:a16="http://schemas.microsoft.com/office/drawing/2014/main" val="332098076"/>
                  </a:ext>
                </a:extLst>
              </a:tr>
              <a:tr h="503968">
                <a:tc>
                  <a:txBody>
                    <a:bodyPr/>
                    <a:lstStyle/>
                    <a:p>
                      <a:pPr algn="l" fontAlgn="b">
                        <a:spcBef>
                          <a:spcPts val="0"/>
                        </a:spcBef>
                        <a:spcAft>
                          <a:spcPts val="0"/>
                        </a:spcAft>
                      </a:pPr>
                      <a:r>
                        <a:rPr lang="hu-HU" sz="2500" b="0" i="1" u="none" strike="noStrike">
                          <a:effectLst/>
                          <a:latin typeface="MS Sans Serif"/>
                        </a:rPr>
                        <a:t>High income (H)</a:t>
                      </a:r>
                      <a:endParaRPr lang="hu-HU" sz="4600" b="0" i="0" u="none" strike="noStrike">
                        <a:effectLst/>
                        <a:latin typeface="Arial" panose="020B0604020202020204" pitchFamily="34" charset="0"/>
                      </a:endParaRPr>
                    </a:p>
                  </a:txBody>
                  <a:tcPr marL="24183" marR="24183" marT="2418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hu-HU" sz="2500" b="0" i="0" u="none" strike="noStrike">
                          <a:effectLst/>
                          <a:latin typeface="MS Sans Serif"/>
                        </a:rPr>
                        <a:t>&gt; 9,265</a:t>
                      </a:r>
                      <a:endParaRPr lang="hu-HU" sz="4600" b="0" i="0" u="none" strike="noStrike">
                        <a:effectLst/>
                        <a:latin typeface="Arial" panose="020B0604020202020204" pitchFamily="34" charset="0"/>
                      </a:endParaRPr>
                    </a:p>
                  </a:txBody>
                  <a:tcPr marL="24183" marR="24183" marT="2418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hu-HU" sz="2500" b="0" i="0" u="none" strike="noStrike">
                          <a:effectLst/>
                          <a:latin typeface="MS Sans Serif"/>
                        </a:rPr>
                        <a:t>&gt; 12,195</a:t>
                      </a:r>
                      <a:endParaRPr lang="hu-HU" sz="4600" b="0" i="0" u="none" strike="noStrike">
                        <a:effectLst/>
                        <a:latin typeface="Arial" panose="020B0604020202020204" pitchFamily="34" charset="0"/>
                      </a:endParaRPr>
                    </a:p>
                  </a:txBody>
                  <a:tcPr marL="24183" marR="24183" marT="2418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9974995"/>
                  </a:ext>
                </a:extLst>
              </a:tr>
            </a:tbl>
          </a:graphicData>
        </a:graphic>
      </p:graphicFrame>
      <p:sp>
        <p:nvSpPr>
          <p:cNvPr id="6" name="TextBox 5">
            <a:extLst>
              <a:ext uri="{FF2B5EF4-FFF2-40B4-BE49-F238E27FC236}">
                <a16:creationId xmlns:a16="http://schemas.microsoft.com/office/drawing/2014/main" id="{DADAE062-10E8-AA46-B7C3-C7EA8E287C4F}"/>
              </a:ext>
            </a:extLst>
          </p:cNvPr>
          <p:cNvSpPr txBox="1"/>
          <p:nvPr/>
        </p:nvSpPr>
        <p:spPr>
          <a:xfrm>
            <a:off x="11552903"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13</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0111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6B82-F51B-8849-BA60-52C154A8B3D3}"/>
              </a:ext>
            </a:extLst>
          </p:cNvPr>
          <p:cNvSpPr>
            <a:spLocks noGrp="1"/>
          </p:cNvSpPr>
          <p:nvPr>
            <p:ph type="title"/>
          </p:nvPr>
        </p:nvSpPr>
        <p:spPr>
          <a:xfrm>
            <a:off x="165100" y="158428"/>
            <a:ext cx="6764079" cy="1325563"/>
          </a:xfrm>
        </p:spPr>
        <p:txBody>
          <a:bodyPr/>
          <a:lstStyle/>
          <a:p>
            <a:r>
              <a:rPr lang="en-US" dirty="0">
                <a:latin typeface="Cambria Math" panose="02040503050406030204" pitchFamily="18" charset="0"/>
                <a:ea typeface="Cambria Math" panose="02040503050406030204" pitchFamily="18" charset="0"/>
              </a:rPr>
              <a:t>Labor (force) productivity</a:t>
            </a:r>
          </a:p>
        </p:txBody>
      </p:sp>
      <p:sp>
        <p:nvSpPr>
          <p:cNvPr id="3" name="Content Placeholder 2">
            <a:extLst>
              <a:ext uri="{FF2B5EF4-FFF2-40B4-BE49-F238E27FC236}">
                <a16:creationId xmlns:a16="http://schemas.microsoft.com/office/drawing/2014/main" id="{EC1F2EAA-C868-714F-B364-27AF0459A536}"/>
              </a:ext>
            </a:extLst>
          </p:cNvPr>
          <p:cNvSpPr>
            <a:spLocks noGrp="1"/>
          </p:cNvSpPr>
          <p:nvPr>
            <p:ph idx="1"/>
          </p:nvPr>
        </p:nvSpPr>
        <p:spPr>
          <a:xfrm>
            <a:off x="6376416" y="5264108"/>
            <a:ext cx="5780323" cy="811036"/>
          </a:xfrm>
        </p:spPr>
        <p:txBody>
          <a:bodyPr>
            <a:normAutofit fontScale="92500" lnSpcReduction="20000"/>
          </a:bodyPr>
          <a:lstStyle/>
          <a:p>
            <a:pPr marL="457200" lvl="1" indent="0" algn="just">
              <a:buClr>
                <a:schemeClr val="accent1">
                  <a:lumMod val="75000"/>
                </a:schemeClr>
              </a:buClr>
              <a:buNone/>
            </a:pPr>
            <a:r>
              <a:rPr lang="en-US" sz="2200" dirty="0">
                <a:latin typeface="Cambria Math" panose="02040503050406030204" pitchFamily="18" charset="0"/>
                <a:ea typeface="Cambria Math" panose="02040503050406030204" pitchFamily="18" charset="0"/>
              </a:rPr>
              <a:t>Assumption: </a:t>
            </a:r>
            <a:r>
              <a:rPr lang="en" sz="2200" i="1" dirty="0">
                <a:latin typeface="Cambria Math" panose="02040503050406030204" pitchFamily="18" charset="0"/>
                <a:ea typeface="Cambria Math" panose="02040503050406030204" pitchFamily="18" charset="0"/>
              </a:rPr>
              <a:t>“High labor productivity is associated with high levels human capital </a:t>
            </a:r>
          </a:p>
          <a:p>
            <a:pPr marL="457200" lvl="1" indent="0" algn="just">
              <a:buClr>
                <a:schemeClr val="accent1">
                  <a:lumMod val="75000"/>
                </a:schemeClr>
              </a:buClr>
              <a:buNone/>
            </a:pPr>
            <a:r>
              <a:rPr lang="en" sz="2200" i="1" dirty="0">
                <a:latin typeface="Cambria Math" panose="02040503050406030204" pitchFamily="18" charset="0"/>
                <a:ea typeface="Cambria Math" panose="02040503050406030204" pitchFamily="18" charset="0"/>
              </a:rPr>
              <a:t>(specific education and training policies)” </a:t>
            </a:r>
            <a:r>
              <a:rPr lang="en" sz="2200" dirty="0">
                <a:latin typeface="Cambria Math" panose="02040503050406030204" pitchFamily="18" charset="0"/>
                <a:ea typeface="Cambria Math" panose="02040503050406030204" pitchFamily="18" charset="0"/>
              </a:rPr>
              <a:t>(ILO</a:t>
            </a:r>
            <a:r>
              <a:rPr lang="en" sz="2000" dirty="0"/>
              <a:t>)</a:t>
            </a:r>
          </a:p>
          <a:p>
            <a:pPr lvl="1" algn="just">
              <a:buClr>
                <a:schemeClr val="accent1">
                  <a:lumMod val="75000"/>
                </a:schemeClr>
              </a:buClr>
              <a:buFont typeface="Courier New" panose="02070309020205020404" pitchFamily="49" charset="0"/>
              <a:buChar char="o"/>
            </a:pPr>
            <a:endParaRPr lang="en-US" sz="2800" dirty="0">
              <a:solidFill>
                <a:schemeClr val="accent1">
                  <a:lumMod val="75000"/>
                </a:schemeClr>
              </a:solidFill>
              <a:latin typeface="Cambria Math" panose="02040503050406030204" pitchFamily="18" charset="0"/>
              <a:ea typeface="Cambria Math" panose="02040503050406030204" pitchFamily="18" charset="0"/>
            </a:endParaRPr>
          </a:p>
          <a:p>
            <a:pPr>
              <a:buClr>
                <a:schemeClr val="accent1">
                  <a:lumMod val="75000"/>
                </a:schemeClr>
              </a:buClr>
            </a:pPr>
            <a:endParaRPr lang="en-US" sz="3200" dirty="0">
              <a:latin typeface="Cambria Math" panose="02040503050406030204" pitchFamily="18" charset="0"/>
              <a:ea typeface="Cambria Math" panose="02040503050406030204" pitchFamily="18" charset="0"/>
            </a:endParaRPr>
          </a:p>
          <a:p>
            <a:pPr>
              <a:buClr>
                <a:schemeClr val="accent1">
                  <a:lumMod val="75000"/>
                </a:schemeClr>
              </a:buClr>
            </a:pPr>
            <a:endParaRPr lang="en-US" sz="3200" dirty="0">
              <a:latin typeface="Cambria Math" panose="02040503050406030204" pitchFamily="18" charset="0"/>
              <a:ea typeface="Cambria Math" panose="02040503050406030204" pitchFamily="18" charset="0"/>
            </a:endParaRPr>
          </a:p>
          <a:p>
            <a:pPr marL="0" indent="0">
              <a:buClr>
                <a:schemeClr val="accent1">
                  <a:lumMod val="75000"/>
                </a:schemeClr>
              </a:buClr>
              <a:buNone/>
            </a:pPr>
            <a:endParaRPr lang="en-US" sz="3200" dirty="0">
              <a:latin typeface="Cambria Math" panose="02040503050406030204" pitchFamily="18" charset="0"/>
              <a:ea typeface="Cambria Math" panose="02040503050406030204" pitchFamily="18" charset="0"/>
            </a:endParaRPr>
          </a:p>
        </p:txBody>
      </p:sp>
      <p:sp>
        <p:nvSpPr>
          <p:cNvPr id="7" name="Right Brace 6">
            <a:extLst>
              <a:ext uri="{FF2B5EF4-FFF2-40B4-BE49-F238E27FC236}">
                <a16:creationId xmlns:a16="http://schemas.microsoft.com/office/drawing/2014/main" id="{F55BA2C6-46EF-C749-B2A7-BC77A4560608}"/>
              </a:ext>
            </a:extLst>
          </p:cNvPr>
          <p:cNvSpPr/>
          <p:nvPr/>
        </p:nvSpPr>
        <p:spPr>
          <a:xfrm rot="5400000">
            <a:off x="9013801" y="4243168"/>
            <a:ext cx="278054" cy="3822700"/>
          </a:xfrm>
          <a:prstGeom prst="rightBrace">
            <a:avLst/>
          </a:prstGeom>
          <a:noFill/>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8AE20B18-2941-3D4B-80E8-A38F72AC0CFB}"/>
              </a:ext>
            </a:extLst>
          </p:cNvPr>
          <p:cNvSpPr txBox="1"/>
          <p:nvPr/>
        </p:nvSpPr>
        <p:spPr>
          <a:xfrm>
            <a:off x="8326905" y="6233891"/>
            <a:ext cx="2017845" cy="646331"/>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rPr>
              <a:t>Tertiary education</a:t>
            </a:r>
          </a:p>
          <a:p>
            <a:r>
              <a:rPr lang="en-US" dirty="0">
                <a:latin typeface="Cambria Math" panose="02040503050406030204" pitchFamily="18" charset="0"/>
                <a:ea typeface="Cambria Math" panose="02040503050406030204" pitchFamily="18" charset="0"/>
              </a:rPr>
              <a:t>(enrollment)</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972BFA4-39E7-FB48-B23D-4F3DEF69A2C0}"/>
                  </a:ext>
                </a:extLst>
              </p:cNvPr>
              <p:cNvSpPr txBox="1"/>
              <p:nvPr/>
            </p:nvSpPr>
            <p:spPr>
              <a:xfrm>
                <a:off x="4183913" y="1865580"/>
                <a:ext cx="4263361" cy="46166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hu-HU" sz="2400" b="1" i="1" smtClean="0">
                          <a:solidFill>
                            <a:schemeClr val="tx1"/>
                          </a:solidFill>
                          <a:latin typeface="Cambria Math" panose="02040503050406030204" pitchFamily="18" charset="0"/>
                          <a:ea typeface="Cambria Math" panose="02040503050406030204" pitchFamily="18" charset="0"/>
                        </a:rPr>
                        <m:t>𝑳𝒂𝒃𝒐𝒓</m:t>
                      </m:r>
                      <m:r>
                        <a:rPr lang="hu-HU" sz="2400" b="1" i="1" smtClean="0">
                          <a:solidFill>
                            <a:schemeClr val="tx1"/>
                          </a:solidFill>
                          <a:latin typeface="Cambria Math" panose="02040503050406030204" pitchFamily="18" charset="0"/>
                          <a:ea typeface="Cambria Math" panose="02040503050406030204" pitchFamily="18" charset="0"/>
                        </a:rPr>
                        <m:t> </m:t>
                      </m:r>
                      <m:d>
                        <m:dPr>
                          <m:ctrlPr>
                            <a:rPr lang="hu-HU" sz="2400" b="1" i="1">
                              <a:solidFill>
                                <a:schemeClr val="tx1"/>
                              </a:solidFill>
                              <a:latin typeface="Cambria Math" panose="02040503050406030204" pitchFamily="18" charset="0"/>
                              <a:ea typeface="Cambria Math" panose="02040503050406030204" pitchFamily="18" charset="0"/>
                            </a:rPr>
                          </m:ctrlPr>
                        </m:dPr>
                        <m:e>
                          <m:r>
                            <a:rPr lang="hu-HU" sz="2400" b="1" i="1">
                              <a:solidFill>
                                <a:schemeClr val="tx1"/>
                              </a:solidFill>
                              <a:latin typeface="Cambria Math" panose="02040503050406030204" pitchFamily="18" charset="0"/>
                              <a:ea typeface="Cambria Math" panose="02040503050406030204" pitchFamily="18" charset="0"/>
                            </a:rPr>
                            <m:t>𝒇𝒐𝒓𝒄𝒆</m:t>
                          </m:r>
                        </m:e>
                      </m:d>
                      <m:r>
                        <a:rPr lang="hu-HU" sz="2400" b="1" i="1">
                          <a:solidFill>
                            <a:schemeClr val="tx1"/>
                          </a:solidFill>
                          <a:latin typeface="Cambria Math" panose="02040503050406030204" pitchFamily="18" charset="0"/>
                          <a:ea typeface="Cambria Math" panose="02040503050406030204" pitchFamily="18" charset="0"/>
                        </a:rPr>
                        <m:t> </m:t>
                      </m:r>
                      <m:r>
                        <a:rPr lang="hu-HU" sz="2400" b="1" i="1">
                          <a:solidFill>
                            <a:schemeClr val="tx1"/>
                          </a:solidFill>
                          <a:latin typeface="Cambria Math" panose="02040503050406030204" pitchFamily="18" charset="0"/>
                          <a:ea typeface="Cambria Math" panose="02040503050406030204" pitchFamily="18" charset="0"/>
                        </a:rPr>
                        <m:t>𝒑𝒓𝒐𝒅𝒖𝒄𝒕𝒊𝒗𝒊𝒕𝒚</m:t>
                      </m:r>
                    </m:oMath>
                  </m:oMathPara>
                </a14:m>
                <a:endParaRPr lang="en-US" sz="2400" b="1" dirty="0">
                  <a:solidFill>
                    <a:schemeClr val="tx1"/>
                  </a:solidFill>
                </a:endParaRPr>
              </a:p>
            </p:txBody>
          </p:sp>
        </mc:Choice>
        <mc:Fallback>
          <p:sp>
            <p:nvSpPr>
              <p:cNvPr id="10" name="TextBox 9">
                <a:extLst>
                  <a:ext uri="{FF2B5EF4-FFF2-40B4-BE49-F238E27FC236}">
                    <a16:creationId xmlns:a16="http://schemas.microsoft.com/office/drawing/2014/main" id="{0972BFA4-39E7-FB48-B23D-4F3DEF69A2C0}"/>
                  </a:ext>
                </a:extLst>
              </p:cNvPr>
              <p:cNvSpPr txBox="1">
                <a:spLocks noRot="1" noChangeAspect="1" noMove="1" noResize="1" noEditPoints="1" noAdjustHandles="1" noChangeArrowheads="1" noChangeShapeType="1" noTextEdit="1"/>
              </p:cNvSpPr>
              <p:nvPr/>
            </p:nvSpPr>
            <p:spPr>
              <a:xfrm>
                <a:off x="4183913" y="1865580"/>
                <a:ext cx="4263361" cy="461665"/>
              </a:xfrm>
              <a:prstGeom prst="rect">
                <a:avLst/>
              </a:prstGeom>
              <a:blipFill>
                <a:blip r:embed="rId3"/>
                <a:stretch>
                  <a:fillRect r="-593" b="-2162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A80C620-5186-7040-A49E-B630A11D578E}"/>
              </a:ext>
            </a:extLst>
          </p:cNvPr>
          <p:cNvSpPr txBox="1"/>
          <p:nvPr/>
        </p:nvSpPr>
        <p:spPr>
          <a:xfrm>
            <a:off x="9605447" y="1865580"/>
            <a:ext cx="2090637" cy="461665"/>
          </a:xfrm>
          <a:prstGeom prst="rect">
            <a:avLst/>
          </a:prstGeom>
          <a:solidFill>
            <a:schemeClr val="accent1">
              <a:lumMod val="20000"/>
              <a:lumOff val="80000"/>
            </a:schemeClr>
          </a:solidFill>
        </p:spPr>
        <p:txBody>
          <a:bodyPr wrap="none" rtlCol="0">
            <a:spAutoFit/>
          </a:bodyPr>
          <a:lstStyle/>
          <a:p>
            <a:r>
              <a:rPr lang="en-US" sz="2400" b="1" dirty="0">
                <a:latin typeface="Cambria Math" panose="02040503050406030204" pitchFamily="18" charset="0"/>
                <a:ea typeface="Cambria Math" panose="02040503050406030204" pitchFamily="18" charset="0"/>
              </a:rPr>
              <a:t>Driving forces </a:t>
            </a:r>
            <a:endParaRPr lang="en-US" sz="2400" b="1" dirty="0"/>
          </a:p>
        </p:txBody>
      </p:sp>
      <p:sp>
        <p:nvSpPr>
          <p:cNvPr id="12" name="TextBox 11">
            <a:extLst>
              <a:ext uri="{FF2B5EF4-FFF2-40B4-BE49-F238E27FC236}">
                <a16:creationId xmlns:a16="http://schemas.microsoft.com/office/drawing/2014/main" id="{728A2484-642E-854D-BD89-B71DEF9BD004}"/>
              </a:ext>
            </a:extLst>
          </p:cNvPr>
          <p:cNvSpPr txBox="1"/>
          <p:nvPr/>
        </p:nvSpPr>
        <p:spPr>
          <a:xfrm>
            <a:off x="35261" y="1859347"/>
            <a:ext cx="3293594" cy="461665"/>
          </a:xfrm>
          <a:prstGeom prst="rect">
            <a:avLst/>
          </a:prstGeom>
          <a:solidFill>
            <a:schemeClr val="accent1">
              <a:lumMod val="20000"/>
              <a:lumOff val="80000"/>
            </a:schemeClr>
          </a:solidFill>
        </p:spPr>
        <p:txBody>
          <a:bodyPr wrap="none" rtlCol="0">
            <a:spAutoFit/>
          </a:bodyPr>
          <a:lstStyle/>
          <a:p>
            <a:r>
              <a:rPr lang="en-US" sz="2400" b="1" dirty="0">
                <a:latin typeface="Cambria Math" panose="02040503050406030204" pitchFamily="18" charset="0"/>
                <a:ea typeface="Cambria Math" panose="02040503050406030204" pitchFamily="18" charset="0"/>
              </a:rPr>
              <a:t>Economic Development</a:t>
            </a:r>
          </a:p>
        </p:txBody>
      </p:sp>
      <p:sp>
        <p:nvSpPr>
          <p:cNvPr id="14" name="TextBox 13">
            <a:extLst>
              <a:ext uri="{FF2B5EF4-FFF2-40B4-BE49-F238E27FC236}">
                <a16:creationId xmlns:a16="http://schemas.microsoft.com/office/drawing/2014/main" id="{922DD831-5325-E34E-B18E-EA85927EC6FE}"/>
              </a:ext>
            </a:extLst>
          </p:cNvPr>
          <p:cNvSpPr txBox="1"/>
          <p:nvPr/>
        </p:nvSpPr>
        <p:spPr>
          <a:xfrm>
            <a:off x="9335828" y="2853953"/>
            <a:ext cx="2820911" cy="1846659"/>
          </a:xfrm>
          <a:prstGeom prst="rect">
            <a:avLst/>
          </a:prstGeom>
          <a:noFill/>
        </p:spPr>
        <p:txBody>
          <a:bodyPr wrap="square" lIns="0" tIns="0" rIns="0" bIns="0" rtlCol="0">
            <a:spAutoFit/>
          </a:bodyPr>
          <a:lstStyle/>
          <a:p>
            <a:pPr marL="800100" lvl="1" indent="-342900" algn="just">
              <a:buClr>
                <a:schemeClr val="accent1">
                  <a:lumMod val="75000"/>
                </a:schemeClr>
              </a:buClr>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Machinery, equipment </a:t>
            </a:r>
          </a:p>
          <a:p>
            <a:pPr marL="800100" lvl="1" indent="-342900" algn="just">
              <a:buClr>
                <a:schemeClr val="accent1">
                  <a:lumMod val="75000"/>
                </a:schemeClr>
              </a:buClr>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Technology</a:t>
            </a:r>
          </a:p>
          <a:p>
            <a:pPr marL="800100" lvl="1" indent="-342900" algn="just">
              <a:buClr>
                <a:schemeClr val="accent1">
                  <a:lumMod val="75000"/>
                </a:schemeClr>
              </a:buClr>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 Organizational infrastructure</a:t>
            </a:r>
          </a:p>
          <a:p>
            <a:pPr marL="800100" lvl="1" indent="-342900" algn="just">
              <a:buClr>
                <a:schemeClr val="accent1">
                  <a:lumMod val="75000"/>
                </a:schemeClr>
              </a:buClr>
              <a:buFont typeface="Arial" panose="020B0604020202020204" pitchFamily="34" charset="0"/>
              <a:buChar char="•"/>
            </a:pPr>
            <a:r>
              <a:rPr lang="en-US" sz="2000" b="1" dirty="0">
                <a:latin typeface="Cambria Math" panose="02040503050406030204" pitchFamily="18" charset="0"/>
                <a:ea typeface="Cambria Math" panose="02040503050406030204" pitchFamily="18" charset="0"/>
              </a:rPr>
              <a:t> Human capital</a:t>
            </a:r>
            <a:endParaRPr lang="en-US" sz="2000" dirty="0"/>
          </a:p>
        </p:txBody>
      </p:sp>
      <p:sp>
        <p:nvSpPr>
          <p:cNvPr id="15" name="TextBox 14">
            <a:extLst>
              <a:ext uri="{FF2B5EF4-FFF2-40B4-BE49-F238E27FC236}">
                <a16:creationId xmlns:a16="http://schemas.microsoft.com/office/drawing/2014/main" id="{661DE27D-8668-5047-B5AB-BCF7D370F3D6}"/>
              </a:ext>
            </a:extLst>
          </p:cNvPr>
          <p:cNvSpPr txBox="1"/>
          <p:nvPr/>
        </p:nvSpPr>
        <p:spPr>
          <a:xfrm>
            <a:off x="4412510" y="3052603"/>
            <a:ext cx="3189769" cy="1908215"/>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Indicator: </a:t>
            </a:r>
          </a:p>
          <a:p>
            <a:pPr marL="285750" indent="-285750">
              <a:buClr>
                <a:schemeClr val="accent1">
                  <a:lumMod val="75000"/>
                </a:schemeClr>
              </a:buClr>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Efficiency and quality of human capital </a:t>
            </a:r>
          </a:p>
          <a:p>
            <a:pPr marL="285750" indent="-285750">
              <a:buClr>
                <a:schemeClr val="accent1">
                  <a:lumMod val="75000"/>
                </a:schemeClr>
              </a:buClr>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Other complementary inputs (innovation)</a:t>
            </a:r>
          </a:p>
          <a:p>
            <a:r>
              <a:rPr lang="en-US" dirty="0"/>
              <a:t> </a:t>
            </a:r>
          </a:p>
        </p:txBody>
      </p:sp>
      <p:sp>
        <p:nvSpPr>
          <p:cNvPr id="17" name="TextBox 16">
            <a:extLst>
              <a:ext uri="{FF2B5EF4-FFF2-40B4-BE49-F238E27FC236}">
                <a16:creationId xmlns:a16="http://schemas.microsoft.com/office/drawing/2014/main" id="{0EAC087A-0297-534A-A87D-DA48787F9BD5}"/>
              </a:ext>
            </a:extLst>
          </p:cNvPr>
          <p:cNvSpPr txBox="1"/>
          <p:nvPr/>
        </p:nvSpPr>
        <p:spPr>
          <a:xfrm>
            <a:off x="35261" y="2977936"/>
            <a:ext cx="2829691" cy="1600438"/>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Growth</a:t>
            </a:r>
          </a:p>
          <a:p>
            <a:pPr marL="342900" indent="-342900">
              <a:buClr>
                <a:schemeClr val="accent1">
                  <a:lumMod val="75000"/>
                </a:schemeClr>
              </a:buClr>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Competitiveness</a:t>
            </a:r>
          </a:p>
          <a:p>
            <a:pPr marL="342900" indent="-342900">
              <a:buClr>
                <a:schemeClr val="accent1">
                  <a:lumMod val="75000"/>
                </a:schemeClr>
              </a:buClr>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Higher Living Standards</a:t>
            </a:r>
          </a:p>
          <a:p>
            <a:endParaRPr lang="en-US" dirty="0"/>
          </a:p>
        </p:txBody>
      </p:sp>
      <p:sp>
        <p:nvSpPr>
          <p:cNvPr id="19" name="Left Arrow 18">
            <a:extLst>
              <a:ext uri="{FF2B5EF4-FFF2-40B4-BE49-F238E27FC236}">
                <a16:creationId xmlns:a16="http://schemas.microsoft.com/office/drawing/2014/main" id="{EE86B733-7526-6642-BFBA-8C505A6A7A40}"/>
              </a:ext>
            </a:extLst>
          </p:cNvPr>
          <p:cNvSpPr/>
          <p:nvPr/>
        </p:nvSpPr>
        <p:spPr>
          <a:xfrm>
            <a:off x="2441439" y="2668771"/>
            <a:ext cx="1572685" cy="2456429"/>
          </a:xfrm>
          <a:prstGeom prst="leftArrow">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Math" panose="02040503050406030204" pitchFamily="18" charset="0"/>
                <a:ea typeface="Cambria Math" panose="02040503050406030204" pitchFamily="18" charset="0"/>
              </a:rPr>
              <a:t>Key measure</a:t>
            </a:r>
          </a:p>
        </p:txBody>
      </p:sp>
      <p:sp>
        <p:nvSpPr>
          <p:cNvPr id="21" name="Left Arrow 20">
            <a:extLst>
              <a:ext uri="{FF2B5EF4-FFF2-40B4-BE49-F238E27FC236}">
                <a16:creationId xmlns:a16="http://schemas.microsoft.com/office/drawing/2014/main" id="{F9890155-9B8E-B24D-92CC-A8520D892E2F}"/>
              </a:ext>
            </a:extLst>
          </p:cNvPr>
          <p:cNvSpPr/>
          <p:nvPr/>
        </p:nvSpPr>
        <p:spPr>
          <a:xfrm>
            <a:off x="7906447" y="2751531"/>
            <a:ext cx="1699000" cy="2456429"/>
          </a:xfrm>
          <a:prstGeom prst="leftArrow">
            <a:avLst>
              <a:gd name="adj1" fmla="val 50000"/>
              <a:gd name="adj2" fmla="val 53755"/>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Math" panose="02040503050406030204" pitchFamily="18" charset="0"/>
                <a:ea typeface="Cambria Math" panose="02040503050406030204" pitchFamily="18" charset="0"/>
              </a:rPr>
              <a:t>Policies for economic growth</a:t>
            </a:r>
          </a:p>
        </p:txBody>
      </p:sp>
      <p:sp>
        <p:nvSpPr>
          <p:cNvPr id="4" name="TextBox 3">
            <a:extLst>
              <a:ext uri="{FF2B5EF4-FFF2-40B4-BE49-F238E27FC236}">
                <a16:creationId xmlns:a16="http://schemas.microsoft.com/office/drawing/2014/main" id="{7671E88D-7F82-E242-AE7D-DFFCF20374CE}"/>
              </a:ext>
            </a:extLst>
          </p:cNvPr>
          <p:cNvSpPr txBox="1"/>
          <p:nvPr/>
        </p:nvSpPr>
        <p:spPr>
          <a:xfrm>
            <a:off x="11552903"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2</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14024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3FDB-877A-FB47-B257-3E866613A263}"/>
              </a:ext>
            </a:extLst>
          </p:cNvPr>
          <p:cNvSpPr>
            <a:spLocks noGrp="1"/>
          </p:cNvSpPr>
          <p:nvPr>
            <p:ph type="title"/>
          </p:nvPr>
        </p:nvSpPr>
        <p:spPr>
          <a:xfrm>
            <a:off x="152400" y="275432"/>
            <a:ext cx="10644963" cy="1460500"/>
          </a:xfrm>
        </p:spPr>
        <p:txBody>
          <a:bodyPr>
            <a:normAutofit/>
          </a:bodyPr>
          <a:lstStyle/>
          <a:p>
            <a:r>
              <a:rPr lang="en-US" b="1" dirty="0">
                <a:latin typeface="Cambria Math" panose="02040503050406030204" pitchFamily="18" charset="0"/>
                <a:ea typeface="Cambria Math" panose="02040503050406030204" pitchFamily="18" charset="0"/>
              </a:rPr>
              <a:t>Question</a:t>
            </a:r>
            <a:br>
              <a:rPr lang="en-US" dirty="0">
                <a:latin typeface="Cambria Math" panose="02040503050406030204" pitchFamily="18" charset="0"/>
                <a:ea typeface="Cambria Math" panose="02040503050406030204" pitchFamily="18" charset="0"/>
              </a:rPr>
            </a:br>
            <a:endParaRPr lang="en-US"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2BABA3BB-1A9B-3A44-B359-193155DF5DFE}"/>
              </a:ext>
            </a:extLst>
          </p:cNvPr>
          <p:cNvSpPr>
            <a:spLocks noGrp="1"/>
          </p:cNvSpPr>
          <p:nvPr>
            <p:ph idx="1"/>
          </p:nvPr>
        </p:nvSpPr>
        <p:spPr/>
        <p:txBody>
          <a:bodyPr/>
          <a:lstStyle/>
          <a:p>
            <a:pPr marL="0" indent="0">
              <a:buNone/>
            </a:pPr>
            <a:endParaRPr lang="en-US" dirty="0">
              <a:latin typeface="Cambria Math" panose="02040503050406030204" pitchFamily="18" charset="0"/>
              <a:ea typeface="Cambria Math" panose="02040503050406030204" pitchFamily="18" charset="0"/>
            </a:endParaRPr>
          </a:p>
          <a:p>
            <a:pPr marL="0" indent="0">
              <a:buNone/>
            </a:pPr>
            <a:endParaRPr lang="en-US"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4C320AC0-D2A5-1546-AA32-268D0D7804F4}"/>
              </a:ext>
            </a:extLst>
          </p:cNvPr>
          <p:cNvSpPr txBox="1"/>
          <p:nvPr/>
        </p:nvSpPr>
        <p:spPr>
          <a:xfrm>
            <a:off x="263894" y="1745477"/>
            <a:ext cx="11664211" cy="4585871"/>
          </a:xfrm>
          <a:prstGeom prst="rect">
            <a:avLst/>
          </a:prstGeom>
          <a:noFill/>
        </p:spPr>
        <p:txBody>
          <a:bodyPr wrap="square" rtlCol="0">
            <a:spAutoFit/>
          </a:bodyPr>
          <a:lstStyle/>
          <a:p>
            <a:endParaRPr lang="en" sz="2400" b="1" dirty="0">
              <a:latin typeface="Cambria Math" panose="02040503050406030204" pitchFamily="18" charset="0"/>
              <a:ea typeface="Cambria Math" panose="02040503050406030204" pitchFamily="18" charset="0"/>
            </a:endParaRPr>
          </a:p>
          <a:p>
            <a:endParaRPr lang="en-US" sz="2800" dirty="0">
              <a:solidFill>
                <a:schemeClr val="accent1">
                  <a:lumMod val="75000"/>
                </a:schemeClr>
              </a:solidFill>
              <a:latin typeface="Cambria Math" panose="02040503050406030204" pitchFamily="18" charset="0"/>
              <a:ea typeface="Cambria Math" panose="02040503050406030204" pitchFamily="18" charset="0"/>
            </a:endParaRPr>
          </a:p>
          <a:p>
            <a:pPr marL="342900" indent="-342900">
              <a:buClr>
                <a:schemeClr val="accent1">
                  <a:lumMod val="75000"/>
                </a:schemeClr>
              </a:buClr>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If yes: countries should invest more into tertiary education in order to promote economic growth</a:t>
            </a:r>
          </a:p>
          <a:p>
            <a:pPr marL="342900" indent="-342900">
              <a:buClr>
                <a:schemeClr val="accent1">
                  <a:lumMod val="75000"/>
                </a:schemeClr>
              </a:buClr>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If no: there may be other important factors that needed to be taken into account.</a:t>
            </a:r>
          </a:p>
          <a:p>
            <a:pPr>
              <a:buClr>
                <a:schemeClr val="accent1">
                  <a:lumMod val="75000"/>
                </a:schemeClr>
              </a:buClr>
            </a:pPr>
            <a:endParaRPr lang="en-US" sz="2400" dirty="0">
              <a:latin typeface="Cambria Math" panose="02040503050406030204" pitchFamily="18" charset="0"/>
              <a:ea typeface="Cambria Math" panose="02040503050406030204" pitchFamily="18" charset="0"/>
            </a:endParaRPr>
          </a:p>
          <a:p>
            <a:pPr>
              <a:buClr>
                <a:schemeClr val="accent1">
                  <a:lumMod val="75000"/>
                </a:schemeClr>
              </a:buClr>
            </a:pPr>
            <a:endParaRPr lang="en-US" sz="2400" dirty="0">
              <a:latin typeface="Cambria Math" panose="02040503050406030204" pitchFamily="18" charset="0"/>
              <a:ea typeface="Cambria Math" panose="02040503050406030204" pitchFamily="18" charset="0"/>
            </a:endParaRPr>
          </a:p>
          <a:p>
            <a:pPr>
              <a:buClr>
                <a:schemeClr val="accent1">
                  <a:lumMod val="75000"/>
                </a:schemeClr>
              </a:buClr>
            </a:pPr>
            <a:r>
              <a:rPr lang="en-US" sz="2400" b="1" dirty="0">
                <a:latin typeface="Cambria Math" panose="02040503050406030204" pitchFamily="18" charset="0"/>
                <a:ea typeface="Cambria Math" panose="02040503050406030204" pitchFamily="18" charset="0"/>
              </a:rPr>
              <a:t>Relevance in Hungary:</a:t>
            </a:r>
          </a:p>
          <a:p>
            <a:pPr marL="342900" indent="-342900">
              <a:buClr>
                <a:schemeClr val="accent1">
                  <a:lumMod val="75000"/>
                </a:schemeClr>
              </a:buClr>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Compulsory schooling age was reduced to 16-years from 18-years in 2012.</a:t>
            </a:r>
          </a:p>
          <a:p>
            <a:pPr marL="342900" indent="-342900">
              <a:buClr>
                <a:schemeClr val="accent1">
                  <a:lumMod val="75000"/>
                </a:schemeClr>
              </a:buClr>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Ratio of Hungarians with university degree has been constantly decreasing since 2014.</a:t>
            </a:r>
          </a:p>
          <a:p>
            <a:pPr>
              <a:buClr>
                <a:schemeClr val="accent1">
                  <a:lumMod val="75000"/>
                </a:schemeClr>
              </a:buClr>
            </a:pPr>
            <a:endParaRPr lang="en-US" sz="2400" dirty="0">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BF9EDD75-A0D5-3748-8D87-6953D0AAB16F}"/>
              </a:ext>
            </a:extLst>
          </p:cNvPr>
          <p:cNvSpPr txBox="1"/>
          <p:nvPr/>
        </p:nvSpPr>
        <p:spPr>
          <a:xfrm>
            <a:off x="375389" y="1500541"/>
            <a:ext cx="12039600" cy="1107996"/>
          </a:xfrm>
          <a:prstGeom prst="rect">
            <a:avLst/>
          </a:prstGeom>
          <a:noFill/>
        </p:spPr>
        <p:txBody>
          <a:bodyPr wrap="square" rtlCol="0">
            <a:spAutoFit/>
          </a:bodyPr>
          <a:lstStyle/>
          <a:p>
            <a:r>
              <a:rPr lang="en-US" sz="2400" b="1" dirty="0">
                <a:solidFill>
                  <a:schemeClr val="accent1">
                    <a:lumMod val="75000"/>
                  </a:schemeClr>
                </a:solidFill>
                <a:latin typeface="Cambria Math" panose="02040503050406030204" pitchFamily="18" charset="0"/>
                <a:ea typeface="Cambria Math" panose="02040503050406030204" pitchFamily="18" charset="0"/>
              </a:rPr>
              <a:t>Do countries with higher enrollment rates in tertiary education have higher labor productivity? </a:t>
            </a:r>
          </a:p>
          <a:p>
            <a:endParaRPr lang="en-US" dirty="0"/>
          </a:p>
        </p:txBody>
      </p:sp>
      <p:sp>
        <p:nvSpPr>
          <p:cNvPr id="8" name="TextBox 7">
            <a:extLst>
              <a:ext uri="{FF2B5EF4-FFF2-40B4-BE49-F238E27FC236}">
                <a16:creationId xmlns:a16="http://schemas.microsoft.com/office/drawing/2014/main" id="{892E910F-9042-DC43-8E7A-93E3A2C88C94}"/>
              </a:ext>
            </a:extLst>
          </p:cNvPr>
          <p:cNvSpPr txBox="1"/>
          <p:nvPr/>
        </p:nvSpPr>
        <p:spPr>
          <a:xfrm>
            <a:off x="11552903"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3</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0846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6B7D-04CE-564D-BF13-49374FB292A9}"/>
              </a:ext>
            </a:extLst>
          </p:cNvPr>
          <p:cNvSpPr>
            <a:spLocks noGrp="1"/>
          </p:cNvSpPr>
          <p:nvPr>
            <p:ph type="title"/>
          </p:nvPr>
        </p:nvSpPr>
        <p:spPr>
          <a:xfrm>
            <a:off x="152400" y="136525"/>
            <a:ext cx="10515600" cy="1019175"/>
          </a:xfrm>
        </p:spPr>
        <p:txBody>
          <a:bodyPr/>
          <a:lstStyle/>
          <a:p>
            <a:r>
              <a:rPr lang="en-US" dirty="0">
                <a:latin typeface="Cambria Math" panose="02040503050406030204" pitchFamily="18" charset="0"/>
                <a:ea typeface="Cambria Math" panose="02040503050406030204" pitchFamily="18" charset="0"/>
              </a:rPr>
              <a:t>Data </a:t>
            </a:r>
          </a:p>
        </p:txBody>
      </p:sp>
      <p:sp>
        <p:nvSpPr>
          <p:cNvPr id="5" name="TextBox 4">
            <a:extLst>
              <a:ext uri="{FF2B5EF4-FFF2-40B4-BE49-F238E27FC236}">
                <a16:creationId xmlns:a16="http://schemas.microsoft.com/office/drawing/2014/main" id="{85BEEEE4-807A-2B4A-B93A-7DBA084DC77F}"/>
              </a:ext>
            </a:extLst>
          </p:cNvPr>
          <p:cNvSpPr txBox="1"/>
          <p:nvPr/>
        </p:nvSpPr>
        <p:spPr>
          <a:xfrm>
            <a:off x="108857" y="1121009"/>
            <a:ext cx="3646653" cy="923330"/>
          </a:xfrm>
          <a:prstGeom prst="rect">
            <a:avLst/>
          </a:prstGeom>
          <a:noFill/>
          <a:ln w="28575">
            <a:solidFill>
              <a:schemeClr val="accent1">
                <a:lumMod val="75000"/>
              </a:schemeClr>
            </a:solidFill>
          </a:ln>
        </p:spPr>
        <p:txBody>
          <a:bodyPr wrap="square" rtlCol="0">
            <a:spAutoFit/>
          </a:bodyPr>
          <a:lstStyle/>
          <a:p>
            <a:r>
              <a:rPr lang="en-US" dirty="0">
                <a:latin typeface="Cambria Math" panose="02040503050406030204" pitchFamily="18" charset="0"/>
                <a:ea typeface="Cambria Math" panose="02040503050406030204" pitchFamily="18" charset="0"/>
              </a:rPr>
              <a:t>Source: World Bank</a:t>
            </a:r>
          </a:p>
          <a:p>
            <a:pPr marL="285750"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Development Indicators </a:t>
            </a:r>
          </a:p>
          <a:p>
            <a:pPr marL="285750"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UNESCO educational data</a:t>
            </a:r>
          </a:p>
        </p:txBody>
      </p:sp>
      <p:sp>
        <p:nvSpPr>
          <p:cNvPr id="6" name="TextBox 5">
            <a:extLst>
              <a:ext uri="{FF2B5EF4-FFF2-40B4-BE49-F238E27FC236}">
                <a16:creationId xmlns:a16="http://schemas.microsoft.com/office/drawing/2014/main" id="{B3657C26-E277-E547-AB84-D5788B66A765}"/>
              </a:ext>
            </a:extLst>
          </p:cNvPr>
          <p:cNvSpPr txBox="1"/>
          <p:nvPr/>
        </p:nvSpPr>
        <p:spPr>
          <a:xfrm>
            <a:off x="114319" y="2172397"/>
            <a:ext cx="1861407" cy="923330"/>
          </a:xfrm>
          <a:prstGeom prst="rect">
            <a:avLst/>
          </a:prstGeom>
          <a:solidFill>
            <a:schemeClr val="accent1">
              <a:lumMod val="20000"/>
              <a:lumOff val="80000"/>
            </a:schemeClr>
          </a:solidFill>
        </p:spPr>
        <p:txBody>
          <a:bodyPr wrap="none" rtlCol="0">
            <a:spAutoFit/>
          </a:bodyPr>
          <a:lstStyle/>
          <a:p>
            <a:r>
              <a:rPr lang="en-US" b="1" dirty="0">
                <a:latin typeface="Cambria Math" panose="02040503050406030204" pitchFamily="18" charset="0"/>
                <a:ea typeface="Cambria Math" panose="02040503050406030204" pitchFamily="18" charset="0"/>
              </a:rPr>
              <a:t>Original Sample</a:t>
            </a:r>
            <a:r>
              <a:rPr lang="en-US" dirty="0">
                <a:latin typeface="Cambria Math" panose="02040503050406030204" pitchFamily="18" charset="0"/>
                <a:ea typeface="Cambria Math" panose="02040503050406030204" pitchFamily="18" charset="0"/>
              </a:rPr>
              <a:t>: </a:t>
            </a:r>
          </a:p>
          <a:p>
            <a:pPr marL="285750"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267 countries</a:t>
            </a:r>
          </a:p>
          <a:p>
            <a:pPr marL="285750"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1990-2018</a:t>
            </a:r>
          </a:p>
        </p:txBody>
      </p:sp>
      <p:sp>
        <p:nvSpPr>
          <p:cNvPr id="8" name="TextBox 7">
            <a:extLst>
              <a:ext uri="{FF2B5EF4-FFF2-40B4-BE49-F238E27FC236}">
                <a16:creationId xmlns:a16="http://schemas.microsoft.com/office/drawing/2014/main" id="{FEA887C3-B0B6-6943-8841-F7CC3AE25C22}"/>
              </a:ext>
            </a:extLst>
          </p:cNvPr>
          <p:cNvSpPr txBox="1"/>
          <p:nvPr/>
        </p:nvSpPr>
        <p:spPr>
          <a:xfrm>
            <a:off x="226484" y="3015278"/>
            <a:ext cx="3601313" cy="1477328"/>
          </a:xfrm>
          <a:prstGeom prst="rect">
            <a:avLst/>
          </a:prstGeom>
          <a:solidFill>
            <a:schemeClr val="accent1">
              <a:lumMod val="40000"/>
              <a:lumOff val="60000"/>
            </a:schemeClr>
          </a:solidFill>
        </p:spPr>
        <p:txBody>
          <a:bodyPr wrap="square" rtlCol="0">
            <a:spAutoFit/>
          </a:bodyPr>
          <a:lstStyle/>
          <a:p>
            <a:pPr>
              <a:buClr>
                <a:schemeClr val="accent1">
                  <a:lumMod val="75000"/>
                </a:schemeClr>
              </a:buClr>
            </a:pPr>
            <a:r>
              <a:rPr lang="en-US" b="1" dirty="0">
                <a:latin typeface="Cambria Math" panose="02040503050406030204" pitchFamily="18" charset="0"/>
                <a:ea typeface="Cambria Math" panose="02040503050406030204" pitchFamily="18" charset="0"/>
              </a:rPr>
              <a:t>Deleted</a:t>
            </a:r>
          </a:p>
          <a:p>
            <a:pPr marL="285750" indent="-285750">
              <a:buClr>
                <a:schemeClr val="accent1">
                  <a:lumMod val="75000"/>
                </a:schemeClr>
              </a:buClr>
              <a:buFont typeface="Arial" panose="020B0604020202020204" pitchFamily="34" charset="0"/>
              <a:buChar char="•"/>
            </a:pPr>
            <a:r>
              <a:rPr lang="en-US" dirty="0" err="1">
                <a:latin typeface="Cambria Math" panose="02040503050406030204" pitchFamily="18" charset="0"/>
                <a:ea typeface="Cambria Math" panose="02040503050406030204" pitchFamily="18" charset="0"/>
              </a:rPr>
              <a:t>Country&amp;year</a:t>
            </a:r>
            <a:r>
              <a:rPr lang="en-US" dirty="0">
                <a:latin typeface="Cambria Math" panose="02040503050406030204" pitchFamily="18" charset="0"/>
                <a:ea typeface="Cambria Math" panose="02040503050406030204" pitchFamily="18" charset="0"/>
              </a:rPr>
              <a:t> missing values</a:t>
            </a:r>
          </a:p>
          <a:p>
            <a:pPr marL="285750"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Years with very few countries</a:t>
            </a:r>
          </a:p>
          <a:p>
            <a:pPr marL="285750"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Countries with data &lt;16 years</a:t>
            </a:r>
          </a:p>
          <a:p>
            <a:r>
              <a:rPr lang="en-US" dirty="0"/>
              <a:t> </a:t>
            </a:r>
          </a:p>
        </p:txBody>
      </p:sp>
      <p:sp>
        <p:nvSpPr>
          <p:cNvPr id="7" name="TextBox 6">
            <a:extLst>
              <a:ext uri="{FF2B5EF4-FFF2-40B4-BE49-F238E27FC236}">
                <a16:creationId xmlns:a16="http://schemas.microsoft.com/office/drawing/2014/main" id="{82242D65-0D05-614D-AF94-B5CEFC35F662}"/>
              </a:ext>
            </a:extLst>
          </p:cNvPr>
          <p:cNvSpPr txBox="1"/>
          <p:nvPr/>
        </p:nvSpPr>
        <p:spPr>
          <a:xfrm>
            <a:off x="448828" y="4216641"/>
            <a:ext cx="3758765" cy="1477328"/>
          </a:xfrm>
          <a:prstGeom prst="rect">
            <a:avLst/>
          </a:prstGeom>
          <a:solidFill>
            <a:schemeClr val="accent1">
              <a:lumMod val="60000"/>
              <a:lumOff val="40000"/>
            </a:schemeClr>
          </a:solidFill>
        </p:spPr>
        <p:txBody>
          <a:bodyPr wrap="square" rtlCol="0">
            <a:spAutoFit/>
          </a:bodyPr>
          <a:lstStyle/>
          <a:p>
            <a:r>
              <a:rPr lang="en-US" b="1" dirty="0">
                <a:latin typeface="Cambria Math" panose="02040503050406030204" pitchFamily="18" charset="0"/>
                <a:ea typeface="Cambria Math" panose="02040503050406030204" pitchFamily="18" charset="0"/>
              </a:rPr>
              <a:t>Final sample</a:t>
            </a:r>
            <a:r>
              <a:rPr lang="en-US" dirty="0">
                <a:latin typeface="Cambria Math" panose="02040503050406030204" pitchFamily="18" charset="0"/>
                <a:ea typeface="Cambria Math" panose="02040503050406030204" pitchFamily="18" charset="0"/>
              </a:rPr>
              <a:t>:</a:t>
            </a:r>
          </a:p>
          <a:p>
            <a:pPr marL="285750"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73 countries</a:t>
            </a:r>
          </a:p>
          <a:p>
            <a:pPr marL="285750"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2000-2016 (17 years)</a:t>
            </a:r>
          </a:p>
          <a:p>
            <a:pPr marL="285750"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Unique observations: 1223</a:t>
            </a:r>
          </a:p>
          <a:p>
            <a:pPr marL="285750" indent="-285750">
              <a:buClr>
                <a:schemeClr val="accent1">
                  <a:lumMod val="75000"/>
                </a:schemeClr>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Unbalanced panel (17 countries)</a:t>
            </a:r>
          </a:p>
        </p:txBody>
      </p:sp>
      <p:sp>
        <p:nvSpPr>
          <p:cNvPr id="3" name="TextBox 2">
            <a:extLst>
              <a:ext uri="{FF2B5EF4-FFF2-40B4-BE49-F238E27FC236}">
                <a16:creationId xmlns:a16="http://schemas.microsoft.com/office/drawing/2014/main" id="{C54DFF01-4FF0-FC45-9988-66B4EDB4EAB3}"/>
              </a:ext>
            </a:extLst>
          </p:cNvPr>
          <p:cNvSpPr txBox="1"/>
          <p:nvPr/>
        </p:nvSpPr>
        <p:spPr>
          <a:xfrm>
            <a:off x="152400" y="6093103"/>
            <a:ext cx="4752776" cy="646331"/>
          </a:xfrm>
          <a:prstGeom prst="rect">
            <a:avLst/>
          </a:prstGeom>
          <a:noFill/>
          <a:ln>
            <a:solidFill>
              <a:schemeClr val="accent1">
                <a:lumMod val="75000"/>
              </a:schemeClr>
            </a:solidFill>
          </a:ln>
        </p:spPr>
        <p:txBody>
          <a:bodyPr wrap="none" rtlCol="0">
            <a:spAutoFit/>
          </a:bodyPr>
          <a:lstStyle/>
          <a:p>
            <a:r>
              <a:rPr lang="en-US" b="1" dirty="0">
                <a:latin typeface="Cambria Math" panose="02040503050406030204" pitchFamily="18" charset="0"/>
                <a:ea typeface="Cambria Math" panose="02040503050406030204" pitchFamily="18" charset="0"/>
              </a:rPr>
              <a:t>Extreme valued observations</a:t>
            </a:r>
          </a:p>
          <a:p>
            <a:r>
              <a:rPr lang="en-US" dirty="0">
                <a:latin typeface="Cambria Math" panose="02040503050406030204" pitchFamily="18" charset="0"/>
                <a:ea typeface="Cambria Math" panose="02040503050406030204" pitchFamily="18" charset="0"/>
              </a:rPr>
              <a:t>Enrollment rate &gt;100% (Korea, Turkey, Cuba)</a:t>
            </a:r>
          </a:p>
        </p:txBody>
      </p:sp>
      <p:pic>
        <p:nvPicPr>
          <p:cNvPr id="13" name="Picture 12">
            <a:extLst>
              <a:ext uri="{FF2B5EF4-FFF2-40B4-BE49-F238E27FC236}">
                <a16:creationId xmlns:a16="http://schemas.microsoft.com/office/drawing/2014/main" id="{7025CF04-7E6C-A44D-8853-1BB9D2D117F4}"/>
              </a:ext>
            </a:extLst>
          </p:cNvPr>
          <p:cNvPicPr>
            <a:picLocks noChangeAspect="1"/>
          </p:cNvPicPr>
          <p:nvPr/>
        </p:nvPicPr>
        <p:blipFill>
          <a:blip r:embed="rId2"/>
          <a:stretch>
            <a:fillRect/>
          </a:stretch>
        </p:blipFill>
        <p:spPr>
          <a:xfrm>
            <a:off x="4339145" y="213700"/>
            <a:ext cx="3996457" cy="2864555"/>
          </a:xfrm>
          <a:prstGeom prst="rect">
            <a:avLst/>
          </a:prstGeom>
        </p:spPr>
      </p:pic>
      <p:pic>
        <p:nvPicPr>
          <p:cNvPr id="14" name="Picture 13">
            <a:extLst>
              <a:ext uri="{FF2B5EF4-FFF2-40B4-BE49-F238E27FC236}">
                <a16:creationId xmlns:a16="http://schemas.microsoft.com/office/drawing/2014/main" id="{600657D8-A942-3F48-BF17-B540172CC66C}"/>
              </a:ext>
            </a:extLst>
          </p:cNvPr>
          <p:cNvPicPr>
            <a:picLocks noChangeAspect="1"/>
          </p:cNvPicPr>
          <p:nvPr/>
        </p:nvPicPr>
        <p:blipFill>
          <a:blip r:embed="rId3"/>
          <a:stretch>
            <a:fillRect/>
          </a:stretch>
        </p:blipFill>
        <p:spPr>
          <a:xfrm>
            <a:off x="8138030" y="289313"/>
            <a:ext cx="3901715" cy="2818312"/>
          </a:xfrm>
          <a:prstGeom prst="rect">
            <a:avLst/>
          </a:prstGeom>
        </p:spPr>
      </p:pic>
      <p:pic>
        <p:nvPicPr>
          <p:cNvPr id="15" name="Picture 14">
            <a:extLst>
              <a:ext uri="{FF2B5EF4-FFF2-40B4-BE49-F238E27FC236}">
                <a16:creationId xmlns:a16="http://schemas.microsoft.com/office/drawing/2014/main" id="{38B22554-FA7B-2E4C-A36D-45B45B470677}"/>
              </a:ext>
            </a:extLst>
          </p:cNvPr>
          <p:cNvPicPr>
            <a:picLocks noChangeAspect="1"/>
          </p:cNvPicPr>
          <p:nvPr/>
        </p:nvPicPr>
        <p:blipFill>
          <a:blip r:embed="rId4"/>
          <a:stretch>
            <a:fillRect/>
          </a:stretch>
        </p:blipFill>
        <p:spPr>
          <a:xfrm>
            <a:off x="4587389" y="3451814"/>
            <a:ext cx="3637219" cy="2590896"/>
          </a:xfrm>
          <a:prstGeom prst="rect">
            <a:avLst/>
          </a:prstGeom>
        </p:spPr>
      </p:pic>
      <p:pic>
        <p:nvPicPr>
          <p:cNvPr id="19" name="Picture 18">
            <a:extLst>
              <a:ext uri="{FF2B5EF4-FFF2-40B4-BE49-F238E27FC236}">
                <a16:creationId xmlns:a16="http://schemas.microsoft.com/office/drawing/2014/main" id="{F36ADF0F-F3C9-0442-882E-63C93D97572E}"/>
              </a:ext>
            </a:extLst>
          </p:cNvPr>
          <p:cNvPicPr>
            <a:picLocks noChangeAspect="1"/>
          </p:cNvPicPr>
          <p:nvPr/>
        </p:nvPicPr>
        <p:blipFill>
          <a:blip r:embed="rId5"/>
          <a:stretch>
            <a:fillRect/>
          </a:stretch>
        </p:blipFill>
        <p:spPr>
          <a:xfrm>
            <a:off x="8444947" y="3580255"/>
            <a:ext cx="3427686" cy="2462455"/>
          </a:xfrm>
          <a:prstGeom prst="rect">
            <a:avLst/>
          </a:prstGeom>
        </p:spPr>
      </p:pic>
      <p:sp>
        <p:nvSpPr>
          <p:cNvPr id="20" name="TextBox 19">
            <a:extLst>
              <a:ext uri="{FF2B5EF4-FFF2-40B4-BE49-F238E27FC236}">
                <a16:creationId xmlns:a16="http://schemas.microsoft.com/office/drawing/2014/main" id="{0A971B08-2C3E-D744-A89A-A55C0CEB16F6}"/>
              </a:ext>
            </a:extLst>
          </p:cNvPr>
          <p:cNvSpPr txBox="1"/>
          <p:nvPr/>
        </p:nvSpPr>
        <p:spPr>
          <a:xfrm>
            <a:off x="11552903"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4</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4C638A77-912E-6341-8B4D-6B13D4DB4A06}"/>
              </a:ext>
            </a:extLst>
          </p:cNvPr>
          <p:cNvSpPr txBox="1"/>
          <p:nvPr/>
        </p:nvSpPr>
        <p:spPr>
          <a:xfrm>
            <a:off x="5068709" y="6063733"/>
            <a:ext cx="6803924" cy="646331"/>
          </a:xfrm>
          <a:prstGeom prst="rect">
            <a:avLst/>
          </a:prstGeom>
          <a:noFill/>
          <a:ln w="12700">
            <a:solidFill>
              <a:schemeClr val="accent1">
                <a:lumMod val="75000"/>
              </a:schemeClr>
            </a:solidFill>
          </a:ln>
        </p:spPr>
        <p:txBody>
          <a:bodyPr wrap="square" rtlCol="0">
            <a:spAutoFit/>
          </a:bodyPr>
          <a:lstStyle/>
          <a:p>
            <a:r>
              <a:rPr lang="en-US" sz="1200" b="1" dirty="0">
                <a:latin typeface="Cambria Math" panose="02040503050406030204" pitchFamily="18" charset="0"/>
                <a:ea typeface="Cambria Math" panose="02040503050406030204" pitchFamily="18" charset="0"/>
              </a:rPr>
              <a:t>Tableau is very useful tool for getting to know your panel data:</a:t>
            </a:r>
          </a:p>
          <a:p>
            <a:r>
              <a:rPr lang="en-US" sz="1200" dirty="0">
                <a:latin typeface="Cambria Math" panose="02040503050406030204" pitchFamily="18" charset="0"/>
                <a:ea typeface="Cambria Math" panose="02040503050406030204" pitchFamily="18" charset="0"/>
              </a:rPr>
              <a:t>https://</a:t>
            </a:r>
            <a:r>
              <a:rPr lang="en-US" sz="1200" dirty="0" err="1">
                <a:latin typeface="Cambria Math" panose="02040503050406030204" pitchFamily="18" charset="0"/>
                <a:ea typeface="Cambria Math" panose="02040503050406030204" pitchFamily="18" charset="0"/>
              </a:rPr>
              <a:t>public.tableau.com</a:t>
            </a:r>
            <a:r>
              <a:rPr lang="en-US" sz="1200" dirty="0">
                <a:latin typeface="Cambria Math" panose="02040503050406030204" pitchFamily="18" charset="0"/>
                <a:ea typeface="Cambria Math" panose="02040503050406030204" pitchFamily="18" charset="0"/>
              </a:rPr>
              <a:t>/profile/</a:t>
            </a:r>
            <a:r>
              <a:rPr lang="en-US" sz="1200" dirty="0" err="1">
                <a:latin typeface="Cambria Math" panose="02040503050406030204" pitchFamily="18" charset="0"/>
                <a:ea typeface="Cambria Math" panose="02040503050406030204" pitchFamily="18" charset="0"/>
              </a:rPr>
              <a:t>manna.toth</a:t>
            </a:r>
            <a:r>
              <a:rPr lang="en-US" sz="1200" dirty="0">
                <a:latin typeface="Cambria Math" panose="02040503050406030204" pitchFamily="18" charset="0"/>
                <a:ea typeface="Cambria Math" panose="02040503050406030204" pitchFamily="18" charset="0"/>
              </a:rPr>
              <a:t>#!/</a:t>
            </a:r>
            <a:r>
              <a:rPr lang="en-US" sz="1200" dirty="0" err="1">
                <a:latin typeface="Cambria Math" panose="02040503050406030204" pitchFamily="18" charset="0"/>
                <a:ea typeface="Cambria Math" panose="02040503050406030204" pitchFamily="18" charset="0"/>
              </a:rPr>
              <a:t>vizhome</a:t>
            </a:r>
            <a:r>
              <a:rPr lang="en-US" sz="1200" dirty="0">
                <a:latin typeface="Cambria Math" panose="02040503050406030204" pitchFamily="18" charset="0"/>
                <a:ea typeface="Cambria Math" panose="02040503050406030204" pitchFamily="18" charset="0"/>
              </a:rPr>
              <a:t>/DA4_productivity/Sheet3?publish=yes</a:t>
            </a:r>
          </a:p>
          <a:p>
            <a:r>
              <a:rPr lang="en-US" sz="1200" dirty="0">
                <a:latin typeface="Cambria Math" panose="02040503050406030204" pitchFamily="18" charset="0"/>
                <a:ea typeface="Cambria Math" panose="02040503050406030204" pitchFamily="18" charset="0"/>
              </a:rPr>
              <a:t>https://</a:t>
            </a:r>
            <a:r>
              <a:rPr lang="en-US" sz="1200" dirty="0" err="1">
                <a:latin typeface="Cambria Math" panose="02040503050406030204" pitchFamily="18" charset="0"/>
                <a:ea typeface="Cambria Math" panose="02040503050406030204" pitchFamily="18" charset="0"/>
              </a:rPr>
              <a:t>public.tableau.com</a:t>
            </a:r>
            <a:r>
              <a:rPr lang="en-US" sz="1200" dirty="0">
                <a:latin typeface="Cambria Math" panose="02040503050406030204" pitchFamily="18" charset="0"/>
                <a:ea typeface="Cambria Math" panose="02040503050406030204" pitchFamily="18" charset="0"/>
              </a:rPr>
              <a:t>/profile/</a:t>
            </a:r>
            <a:r>
              <a:rPr lang="en-US" sz="1200" dirty="0" err="1">
                <a:latin typeface="Cambria Math" panose="02040503050406030204" pitchFamily="18" charset="0"/>
                <a:ea typeface="Cambria Math" panose="02040503050406030204" pitchFamily="18" charset="0"/>
              </a:rPr>
              <a:t>manna.toth</a:t>
            </a:r>
            <a:r>
              <a:rPr lang="en-US" sz="1200" dirty="0">
                <a:latin typeface="Cambria Math" panose="02040503050406030204" pitchFamily="18" charset="0"/>
                <a:ea typeface="Cambria Math" panose="02040503050406030204" pitchFamily="18" charset="0"/>
              </a:rPr>
              <a:t>#!/</a:t>
            </a:r>
            <a:r>
              <a:rPr lang="en-US" sz="1200" dirty="0" err="1">
                <a:latin typeface="Cambria Math" panose="02040503050406030204" pitchFamily="18" charset="0"/>
                <a:ea typeface="Cambria Math" panose="02040503050406030204" pitchFamily="18" charset="0"/>
              </a:rPr>
              <a:t>vizhome</a:t>
            </a:r>
            <a:r>
              <a:rPr lang="en-US" sz="1200" dirty="0">
                <a:latin typeface="Cambria Math" panose="02040503050406030204" pitchFamily="18" charset="0"/>
                <a:ea typeface="Cambria Math" panose="02040503050406030204" pitchFamily="18" charset="0"/>
              </a:rPr>
              <a:t>/DA4_enrollment/Sheet4?publish=yes</a:t>
            </a:r>
          </a:p>
        </p:txBody>
      </p:sp>
    </p:spTree>
    <p:extLst>
      <p:ext uri="{BB962C8B-B14F-4D97-AF65-F5344CB8AC3E}">
        <p14:creationId xmlns:p14="http://schemas.microsoft.com/office/powerpoint/2010/main" val="351899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35CC6D3-B1CB-B946-AF48-AB9A8BCD8FCD}"/>
                  </a:ext>
                </a:extLst>
              </p:cNvPr>
              <p:cNvSpPr txBox="1"/>
              <p:nvPr/>
            </p:nvSpPr>
            <p:spPr>
              <a:xfrm>
                <a:off x="5909676" y="2555610"/>
                <a:ext cx="6206123" cy="7430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b="1" i="0" smtClean="0">
                          <a:solidFill>
                            <a:schemeClr val="tx1"/>
                          </a:solidFill>
                          <a:latin typeface="Cambria Math" panose="02040503050406030204" pitchFamily="18" charset="0"/>
                          <a:ea typeface="Cambria Math" panose="02040503050406030204" pitchFamily="18" charset="0"/>
                        </a:rPr>
                        <m:t>𝐘</m:t>
                      </m:r>
                      <m:r>
                        <a:rPr lang="hu-HU" sz="2000" b="0" i="0" smtClean="0">
                          <a:solidFill>
                            <a:schemeClr val="tx1"/>
                          </a:solidFill>
                          <a:latin typeface="Cambria Math" panose="02040503050406030204" pitchFamily="18" charset="0"/>
                          <a:ea typeface="Cambria Math" panose="02040503050406030204" pitchFamily="18" charset="0"/>
                        </a:rPr>
                        <m:t>: </m:t>
                      </m:r>
                      <m:r>
                        <m:rPr>
                          <m:sty m:val="p"/>
                        </m:rPr>
                        <a:rPr lang="hu-HU" sz="2000" b="0" i="0" smtClean="0">
                          <a:solidFill>
                            <a:schemeClr val="tx1"/>
                          </a:solidFill>
                          <a:latin typeface="Cambria Math" panose="02040503050406030204" pitchFamily="18" charset="0"/>
                          <a:ea typeface="Cambria Math" panose="02040503050406030204" pitchFamily="18" charset="0"/>
                        </a:rPr>
                        <m:t>Labor</m:t>
                      </m:r>
                      <m:r>
                        <a:rPr lang="hu-HU" sz="2000" b="0" i="0" smtClean="0">
                          <a:solidFill>
                            <a:schemeClr val="tx1"/>
                          </a:solidFill>
                          <a:latin typeface="Cambria Math" panose="02040503050406030204" pitchFamily="18" charset="0"/>
                          <a:ea typeface="Cambria Math" panose="02040503050406030204" pitchFamily="18" charset="0"/>
                        </a:rPr>
                        <m:t> </m:t>
                      </m:r>
                      <m:d>
                        <m:dPr>
                          <m:ctrlPr>
                            <a:rPr lang="hu-HU" sz="2000">
                              <a:solidFill>
                                <a:schemeClr val="tx1"/>
                              </a:solidFill>
                              <a:latin typeface="Cambria Math" panose="02040503050406030204" pitchFamily="18" charset="0"/>
                              <a:ea typeface="Cambria Math" panose="02040503050406030204" pitchFamily="18" charset="0"/>
                            </a:rPr>
                          </m:ctrlPr>
                        </m:dPr>
                        <m:e>
                          <m:r>
                            <m:rPr>
                              <m:sty m:val="p"/>
                            </m:rPr>
                            <a:rPr lang="hu-HU" sz="2000" b="0" i="0">
                              <a:solidFill>
                                <a:schemeClr val="tx1"/>
                              </a:solidFill>
                              <a:latin typeface="Cambria Math" panose="02040503050406030204" pitchFamily="18" charset="0"/>
                              <a:ea typeface="Cambria Math" panose="02040503050406030204" pitchFamily="18" charset="0"/>
                            </a:rPr>
                            <m:t>force</m:t>
                          </m:r>
                        </m:e>
                      </m:d>
                      <m:r>
                        <a:rPr lang="hu-HU" sz="2000" b="0" i="0">
                          <a:solidFill>
                            <a:schemeClr val="tx1"/>
                          </a:solidFill>
                          <a:latin typeface="Cambria Math" panose="02040503050406030204" pitchFamily="18" charset="0"/>
                          <a:ea typeface="Cambria Math" panose="02040503050406030204" pitchFamily="18" charset="0"/>
                        </a:rPr>
                        <m:t> </m:t>
                      </m:r>
                      <m:r>
                        <m:rPr>
                          <m:sty m:val="p"/>
                        </m:rPr>
                        <a:rPr lang="hu-HU" sz="2000" b="0" i="0">
                          <a:solidFill>
                            <a:schemeClr val="tx1"/>
                          </a:solidFill>
                          <a:latin typeface="Cambria Math" panose="02040503050406030204" pitchFamily="18" charset="0"/>
                          <a:ea typeface="Cambria Math" panose="02040503050406030204" pitchFamily="18" charset="0"/>
                        </a:rPr>
                        <m:t>productivity</m:t>
                      </m:r>
                      <m:r>
                        <a:rPr lang="hu-HU" sz="2000" b="1" i="0" smtClean="0">
                          <a:solidFill>
                            <a:schemeClr val="tx1"/>
                          </a:solidFill>
                          <a:latin typeface="Cambria Math" panose="02040503050406030204" pitchFamily="18" charset="0"/>
                          <a:ea typeface="Cambria Math" panose="02040503050406030204" pitchFamily="18" charset="0"/>
                        </a:rPr>
                        <m:t> </m:t>
                      </m:r>
                      <m:f>
                        <m:fPr>
                          <m:ctrlPr>
                            <a:rPr lang="pt" sz="2000" i="1">
                              <a:latin typeface="Cambria Math" panose="02040503050406030204" pitchFamily="18" charset="0"/>
                              <a:ea typeface="Cambria Math" panose="02040503050406030204" pitchFamily="18" charset="0"/>
                            </a:rPr>
                          </m:ctrlPr>
                        </m:fPr>
                        <m:num>
                          <m:r>
                            <a:rPr lang="hu-HU" sz="2000" i="1">
                              <a:latin typeface="Cambria Math" panose="02040503050406030204" pitchFamily="18" charset="0"/>
                              <a:ea typeface="Cambria Math" panose="02040503050406030204" pitchFamily="18" charset="0"/>
                            </a:rPr>
                            <m:t>𝐺𝐷𝑃</m:t>
                          </m:r>
                          <m:r>
                            <a:rPr lang="hu-HU" sz="2000" i="1">
                              <a:latin typeface="Cambria Math" panose="02040503050406030204" pitchFamily="18" charset="0"/>
                              <a:ea typeface="Cambria Math" panose="02040503050406030204" pitchFamily="18" charset="0"/>
                            </a:rPr>
                            <m:t> (</m:t>
                          </m:r>
                          <m:r>
                            <a:rPr lang="hu-HU" sz="2000" i="1">
                              <a:latin typeface="Cambria Math" panose="02040503050406030204" pitchFamily="18" charset="0"/>
                              <a:ea typeface="Cambria Math" panose="02040503050406030204" pitchFamily="18" charset="0"/>
                            </a:rPr>
                            <m:t>𝑐𝑜𝑛𝑠𝑡𝑎𝑛𝑡</m:t>
                          </m:r>
                          <m:r>
                            <a:rPr lang="hu-HU" sz="2000" i="1">
                              <a:latin typeface="Cambria Math" panose="02040503050406030204" pitchFamily="18" charset="0"/>
                              <a:ea typeface="Cambria Math" panose="02040503050406030204" pitchFamily="18" charset="0"/>
                            </a:rPr>
                            <m:t>, 2010, $)</m:t>
                          </m:r>
                        </m:num>
                        <m:den>
                          <m:r>
                            <a:rPr lang="hu-HU" sz="2000" i="1">
                              <a:latin typeface="Cambria Math" panose="02040503050406030204" pitchFamily="18" charset="0"/>
                              <a:ea typeface="Cambria Math" panose="02040503050406030204" pitchFamily="18" charset="0"/>
                            </a:rPr>
                            <m:t>𝑙𝑎𝑏𝑜𝑟</m:t>
                          </m:r>
                          <m:r>
                            <a:rPr lang="hu-HU" sz="2000" i="1">
                              <a:latin typeface="Cambria Math" panose="02040503050406030204" pitchFamily="18" charset="0"/>
                              <a:ea typeface="Cambria Math" panose="02040503050406030204" pitchFamily="18" charset="0"/>
                            </a:rPr>
                            <m:t> </m:t>
                          </m:r>
                          <m:r>
                            <a:rPr lang="hu-HU" sz="2000" i="1">
                              <a:latin typeface="Cambria Math" panose="02040503050406030204" pitchFamily="18" charset="0"/>
                              <a:ea typeface="Cambria Math" panose="02040503050406030204" pitchFamily="18" charset="0"/>
                            </a:rPr>
                            <m:t>𝑓𝑜𝑟𝑐𝑒</m:t>
                          </m:r>
                        </m:den>
                      </m:f>
                    </m:oMath>
                  </m:oMathPara>
                </a14:m>
                <a:endParaRPr lang="en-US" sz="2000" dirty="0">
                  <a:latin typeface="Cambria Math" panose="02040503050406030204" pitchFamily="18" charset="0"/>
                  <a:ea typeface="Cambria Math" panose="02040503050406030204" pitchFamily="18" charset="0"/>
                </a:endParaRPr>
              </a:p>
            </p:txBody>
          </p:sp>
        </mc:Choice>
        <mc:Fallback>
          <p:sp>
            <p:nvSpPr>
              <p:cNvPr id="5" name="TextBox 4">
                <a:extLst>
                  <a:ext uri="{FF2B5EF4-FFF2-40B4-BE49-F238E27FC236}">
                    <a16:creationId xmlns:a16="http://schemas.microsoft.com/office/drawing/2014/main" id="{635CC6D3-B1CB-B946-AF48-AB9A8BCD8FCD}"/>
                  </a:ext>
                </a:extLst>
              </p:cNvPr>
              <p:cNvSpPr txBox="1">
                <a:spLocks noRot="1" noChangeAspect="1" noMove="1" noResize="1" noEditPoints="1" noAdjustHandles="1" noChangeArrowheads="1" noChangeShapeType="1" noTextEdit="1"/>
              </p:cNvSpPr>
              <p:nvPr/>
            </p:nvSpPr>
            <p:spPr>
              <a:xfrm>
                <a:off x="5909676" y="2555610"/>
                <a:ext cx="6206123" cy="743024"/>
              </a:xfrm>
              <a:prstGeom prst="rect">
                <a:avLst/>
              </a:prstGeom>
              <a:blipFill>
                <a:blip r:embed="rId3"/>
                <a:stretch>
                  <a:fillRect b="-8333"/>
                </a:stretch>
              </a:blipFill>
            </p:spPr>
            <p:txBody>
              <a:bodyPr/>
              <a:lstStyle/>
              <a:p>
                <a:r>
                  <a:rPr lang="en-US">
                    <a:noFill/>
                  </a:rPr>
                  <a:t> </a:t>
                </a:r>
              </a:p>
            </p:txBody>
          </p:sp>
        </mc:Fallback>
      </mc:AlternateContent>
      <p:sp>
        <p:nvSpPr>
          <p:cNvPr id="10" name="Title 1">
            <a:extLst>
              <a:ext uri="{FF2B5EF4-FFF2-40B4-BE49-F238E27FC236}">
                <a16:creationId xmlns:a16="http://schemas.microsoft.com/office/drawing/2014/main" id="{95913014-62EF-9C4B-A706-D3F5BEC8CC8B}"/>
              </a:ext>
            </a:extLst>
          </p:cNvPr>
          <p:cNvSpPr>
            <a:spLocks noGrp="1"/>
          </p:cNvSpPr>
          <p:nvPr>
            <p:ph type="title"/>
          </p:nvPr>
        </p:nvSpPr>
        <p:spPr>
          <a:xfrm>
            <a:off x="152400" y="136525"/>
            <a:ext cx="10515600" cy="1019175"/>
          </a:xfrm>
        </p:spPr>
        <p:txBody>
          <a:bodyPr/>
          <a:lstStyle/>
          <a:p>
            <a:r>
              <a:rPr lang="en-US" dirty="0">
                <a:latin typeface="Cambria Math" panose="02040503050406030204" pitchFamily="18" charset="0"/>
                <a:ea typeface="Cambria Math" panose="02040503050406030204" pitchFamily="18" charset="0"/>
              </a:rPr>
              <a:t>Identification Strategy</a:t>
            </a:r>
          </a:p>
        </p:txBody>
      </p:sp>
      <p:sp>
        <p:nvSpPr>
          <p:cNvPr id="12" name="TextBox 11">
            <a:extLst>
              <a:ext uri="{FF2B5EF4-FFF2-40B4-BE49-F238E27FC236}">
                <a16:creationId xmlns:a16="http://schemas.microsoft.com/office/drawing/2014/main" id="{2339AABD-F58D-4147-A48C-F68B13199308}"/>
              </a:ext>
            </a:extLst>
          </p:cNvPr>
          <p:cNvSpPr txBox="1"/>
          <p:nvPr/>
        </p:nvSpPr>
        <p:spPr>
          <a:xfrm>
            <a:off x="253290" y="2824925"/>
            <a:ext cx="4475905" cy="646331"/>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X: Gross tertiary education enrollment ratio</a:t>
            </a:r>
          </a:p>
          <a:p>
            <a:endParaRPr lang="en-US" dirty="0"/>
          </a:p>
        </p:txBody>
      </p:sp>
      <p:sp>
        <p:nvSpPr>
          <p:cNvPr id="13" name="TextBox 12">
            <a:extLst>
              <a:ext uri="{FF2B5EF4-FFF2-40B4-BE49-F238E27FC236}">
                <a16:creationId xmlns:a16="http://schemas.microsoft.com/office/drawing/2014/main" id="{4680BAE4-59B6-694E-963E-54C430A95D41}"/>
              </a:ext>
            </a:extLst>
          </p:cNvPr>
          <p:cNvSpPr txBox="1"/>
          <p:nvPr/>
        </p:nvSpPr>
        <p:spPr>
          <a:xfrm>
            <a:off x="3777882" y="1529454"/>
            <a:ext cx="2948499"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Z: Ratio of urban population</a:t>
            </a:r>
          </a:p>
        </p:txBody>
      </p:sp>
      <p:sp>
        <p:nvSpPr>
          <p:cNvPr id="14" name="Down Arrow 13">
            <a:extLst>
              <a:ext uri="{FF2B5EF4-FFF2-40B4-BE49-F238E27FC236}">
                <a16:creationId xmlns:a16="http://schemas.microsoft.com/office/drawing/2014/main" id="{CE89CD90-63BF-A34D-A928-AA6852DA1FB2}"/>
              </a:ext>
            </a:extLst>
          </p:cNvPr>
          <p:cNvSpPr/>
          <p:nvPr/>
        </p:nvSpPr>
        <p:spPr>
          <a:xfrm rot="2187280">
            <a:off x="3901879" y="2009340"/>
            <a:ext cx="158496" cy="54463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5" name="Down Arrow 14">
            <a:extLst>
              <a:ext uri="{FF2B5EF4-FFF2-40B4-BE49-F238E27FC236}">
                <a16:creationId xmlns:a16="http://schemas.microsoft.com/office/drawing/2014/main" id="{C83136A3-B51B-F247-9C25-BB9AD4CB8CEA}"/>
              </a:ext>
            </a:extLst>
          </p:cNvPr>
          <p:cNvSpPr/>
          <p:nvPr/>
        </p:nvSpPr>
        <p:spPr>
          <a:xfrm rot="18528537">
            <a:off x="6591606" y="1860526"/>
            <a:ext cx="158496" cy="54463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6" name="Down Arrow 15">
            <a:extLst>
              <a:ext uri="{FF2B5EF4-FFF2-40B4-BE49-F238E27FC236}">
                <a16:creationId xmlns:a16="http://schemas.microsoft.com/office/drawing/2014/main" id="{5455AF5B-420E-6141-AE7E-956B5A2DFF98}"/>
              </a:ext>
            </a:extLst>
          </p:cNvPr>
          <p:cNvSpPr/>
          <p:nvPr/>
        </p:nvSpPr>
        <p:spPr>
          <a:xfrm rot="16200000">
            <a:off x="5216940" y="2705988"/>
            <a:ext cx="192967" cy="54463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aphicFrame>
        <p:nvGraphicFramePr>
          <p:cNvPr id="19" name="Table 18">
            <a:extLst>
              <a:ext uri="{FF2B5EF4-FFF2-40B4-BE49-F238E27FC236}">
                <a16:creationId xmlns:a16="http://schemas.microsoft.com/office/drawing/2014/main" id="{80C0AC3D-CC4F-FF49-BEB7-210FF4FE4B09}"/>
              </a:ext>
            </a:extLst>
          </p:cNvPr>
          <p:cNvGraphicFramePr>
            <a:graphicFrameLocks noGrp="1"/>
          </p:cNvGraphicFramePr>
          <p:nvPr>
            <p:extLst>
              <p:ext uri="{D42A27DB-BD31-4B8C-83A1-F6EECF244321}">
                <p14:modId xmlns:p14="http://schemas.microsoft.com/office/powerpoint/2010/main" val="3275067633"/>
              </p:ext>
            </p:extLst>
          </p:nvPr>
        </p:nvGraphicFramePr>
        <p:xfrm>
          <a:off x="152400" y="4140555"/>
          <a:ext cx="8539905" cy="2743200"/>
        </p:xfrm>
        <a:graphic>
          <a:graphicData uri="http://schemas.openxmlformats.org/drawingml/2006/table">
            <a:tbl>
              <a:tblPr firstRow="1" bandRow="1">
                <a:tableStyleId>{5C22544A-7EE6-4342-B048-85BDC9FD1C3A}</a:tableStyleId>
              </a:tblPr>
              <a:tblGrid>
                <a:gridCol w="2281019">
                  <a:extLst>
                    <a:ext uri="{9D8B030D-6E8A-4147-A177-3AD203B41FA5}">
                      <a16:colId xmlns:a16="http://schemas.microsoft.com/office/drawing/2014/main" val="3608791772"/>
                    </a:ext>
                  </a:extLst>
                </a:gridCol>
                <a:gridCol w="6258886">
                  <a:extLst>
                    <a:ext uri="{9D8B030D-6E8A-4147-A177-3AD203B41FA5}">
                      <a16:colId xmlns:a16="http://schemas.microsoft.com/office/drawing/2014/main" val="3197311683"/>
                    </a:ext>
                  </a:extLst>
                </a:gridCol>
              </a:tblGrid>
              <a:tr h="370840">
                <a:tc>
                  <a:txBody>
                    <a:bodyPr/>
                    <a:lstStyle/>
                    <a:p>
                      <a:r>
                        <a:rPr lang="en-US" b="0" strike="sngStrike" dirty="0">
                          <a:solidFill>
                            <a:schemeClr val="tx1"/>
                          </a:solidFill>
                          <a:latin typeface="Cambria Math" panose="02040503050406030204" pitchFamily="18" charset="0"/>
                          <a:ea typeface="Cambria Math" panose="02040503050406030204" pitchFamily="18" charset="0"/>
                        </a:rPr>
                        <a:t>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b="0" dirty="0">
                          <a:solidFill>
                            <a:schemeClr val="tx1"/>
                          </a:solidFill>
                          <a:latin typeface="Cambria Math" panose="02040503050406030204" pitchFamily="18" charset="0"/>
                          <a:ea typeface="Cambria Math" panose="02040503050406030204" pitchFamily="18" charset="0"/>
                        </a:rPr>
                        <a:t>Cross-sectional, finding well-established long-term casual effect is not possible this way</a:t>
                      </a:r>
                    </a:p>
                    <a:p>
                      <a:r>
                        <a:rPr lang="en-US" sz="1800" b="0" dirty="0">
                          <a:solidFill>
                            <a:schemeClr val="tx1"/>
                          </a:solidFill>
                          <a:latin typeface="Cambria Math" panose="02040503050406030204" pitchFamily="18" charset="0"/>
                          <a:ea typeface="Cambria Math" panose="02040503050406030204" pitchFamily="18" charset="0"/>
                        </a:rPr>
                        <a:t>Does not treat unobserved heterogeneity</a:t>
                      </a:r>
                      <a:endParaRPr lang="en-US" b="0" dirty="0">
                        <a:solidFill>
                          <a:schemeClr val="tx1"/>
                        </a:solidFill>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2631541"/>
                  </a:ext>
                </a:extLst>
              </a:tr>
              <a:tr h="370840">
                <a:tc>
                  <a:txBody>
                    <a:bodyPr/>
                    <a:lstStyle/>
                    <a:p>
                      <a:r>
                        <a:rPr lang="en-US" b="0" strike="noStrike" dirty="0">
                          <a:solidFill>
                            <a:schemeClr val="tx1"/>
                          </a:solidFill>
                          <a:latin typeface="Cambria Math" panose="02040503050406030204" pitchFamily="18" charset="0"/>
                          <a:ea typeface="Cambria Math" panose="02040503050406030204" pitchFamily="18"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b="0" dirty="0">
                        <a:solidFill>
                          <a:schemeClr val="tx1"/>
                        </a:solidFill>
                        <a:latin typeface="Cambria Math" panose="02040503050406030204" pitchFamily="18" charset="0"/>
                        <a:ea typeface="Cambria Math" panose="02040503050406030204" pitchFamily="18" charset="0"/>
                      </a:endParaRPr>
                    </a:p>
                  </a:txBody>
                  <a:tcPr>
                    <a:noFill/>
                  </a:tcPr>
                </a:tc>
                <a:extLst>
                  <a:ext uri="{0D108BD9-81ED-4DB2-BD59-A6C34878D82A}">
                    <a16:rowId xmlns:a16="http://schemas.microsoft.com/office/drawing/2014/main" val="1552383981"/>
                  </a:ext>
                </a:extLst>
              </a:tr>
              <a:tr h="370840">
                <a:tc>
                  <a:txBody>
                    <a:bodyPr/>
                    <a:lstStyle/>
                    <a:p>
                      <a:r>
                        <a:rPr lang="en-US" b="0" dirty="0">
                          <a:solidFill>
                            <a:schemeClr val="tx1"/>
                          </a:solidFill>
                          <a:latin typeface="Cambria Math" panose="02040503050406030204" pitchFamily="18" charset="0"/>
                          <a:ea typeface="Cambria Math" panose="02040503050406030204" pitchFamily="18" charset="0"/>
                        </a:rPr>
                        <a:t>First Difference</a:t>
                      </a:r>
                    </a:p>
                    <a:p>
                      <a:r>
                        <a:rPr lang="en-US" b="0" dirty="0">
                          <a:solidFill>
                            <a:schemeClr val="tx1"/>
                          </a:solidFill>
                          <a:latin typeface="Cambria Math" panose="02040503050406030204" pitchFamily="18" charset="0"/>
                          <a:ea typeface="Cambria Math" panose="02040503050406030204" pitchFamily="18" charset="0"/>
                        </a:rPr>
                        <a:t>+ lags</a:t>
                      </a:r>
                    </a:p>
                    <a:p>
                      <a:r>
                        <a:rPr lang="en-US" b="0" dirty="0">
                          <a:solidFill>
                            <a:schemeClr val="tx1"/>
                          </a:solidFill>
                          <a:latin typeface="Cambria Math" panose="02040503050406030204" pitchFamily="18" charset="0"/>
                          <a:ea typeface="Cambria Math" panose="02040503050406030204" pitchFamily="18" charset="0"/>
                        </a:rPr>
                        <a:t>+country dummies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mbria Math" panose="02040503050406030204" pitchFamily="18" charset="0"/>
                          <a:ea typeface="Cambria Math" panose="02040503050406030204" pitchFamily="18" charset="0"/>
                        </a:rPr>
                        <a:t>Changes between years in enrollment ratio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mbria Math" panose="02040503050406030204" pitchFamily="18" charset="0"/>
                          <a:ea typeface="Cambria Math" panose="02040503050406030204" pitchFamily="18" charset="0"/>
                        </a:rPr>
                        <a:t>Increasing in enrollment may have an effect in few years later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80676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mbria Math" panose="02040503050406030204" pitchFamily="18" charset="0"/>
                          <a:ea typeface="Cambria Math" panose="02040503050406030204" pitchFamily="18" charset="0"/>
                        </a:rPr>
                        <a:t>Fixed Effect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mbria Math" panose="02040503050406030204" pitchFamily="18" charset="0"/>
                          <a:ea typeface="Cambria Math" panose="02040503050406030204" pitchFamily="18" charset="0"/>
                        </a:rPr>
                        <a:t>+year dummies</a:t>
                      </a:r>
                    </a:p>
                    <a:p>
                      <a:endParaRPr lang="en-US" b="0" dirty="0">
                        <a:solidFill>
                          <a:schemeClr val="tx1"/>
                        </a:solidFill>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latin typeface="Cambria Math" panose="02040503050406030204" pitchFamily="18" charset="0"/>
                          <a:ea typeface="Cambria Math" panose="02040503050406030204" pitchFamily="18" charset="0"/>
                        </a:rPr>
                        <a:t>Long-term trends, country-specific characteristics that are not Subject to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5354767"/>
                  </a:ext>
                </a:extLst>
              </a:tr>
            </a:tbl>
          </a:graphicData>
        </a:graphic>
      </p:graphicFrame>
      <p:sp>
        <p:nvSpPr>
          <p:cNvPr id="20" name="Right Brace 19">
            <a:extLst>
              <a:ext uri="{FF2B5EF4-FFF2-40B4-BE49-F238E27FC236}">
                <a16:creationId xmlns:a16="http://schemas.microsoft.com/office/drawing/2014/main" id="{7FF3F9AB-221E-ED4B-8DC3-3F6CC62C94B6}"/>
              </a:ext>
            </a:extLst>
          </p:cNvPr>
          <p:cNvSpPr/>
          <p:nvPr/>
        </p:nvSpPr>
        <p:spPr>
          <a:xfrm>
            <a:off x="8757975" y="5150425"/>
            <a:ext cx="266700" cy="15710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a:extLst>
              <a:ext uri="{FF2B5EF4-FFF2-40B4-BE49-F238E27FC236}">
                <a16:creationId xmlns:a16="http://schemas.microsoft.com/office/drawing/2014/main" id="{A28DC0F3-4D2D-164F-B193-6C24909E91A2}"/>
              </a:ext>
            </a:extLst>
          </p:cNvPr>
          <p:cNvSpPr txBox="1"/>
          <p:nvPr/>
        </p:nvSpPr>
        <p:spPr>
          <a:xfrm>
            <a:off x="9090345" y="4659372"/>
            <a:ext cx="2982783" cy="2062103"/>
          </a:xfrm>
          <a:prstGeom prst="rect">
            <a:avLst/>
          </a:prstGeom>
          <a:noFill/>
        </p:spPr>
        <p:txBody>
          <a:bodyPr wrap="square" rtlCol="0">
            <a:spAutoFit/>
          </a:bodyPr>
          <a:lstStyle/>
          <a:p>
            <a:pPr algn="just"/>
            <a:r>
              <a:rPr lang="en-US" sz="1600" b="1" dirty="0">
                <a:latin typeface="Cambria Math" panose="02040503050406030204" pitchFamily="18" charset="0"/>
                <a:ea typeface="Cambria Math" panose="02040503050406030204" pitchFamily="18" charset="0"/>
              </a:rPr>
              <a:t>Parallel trends assumption</a:t>
            </a:r>
            <a:r>
              <a:rPr lang="en-US" sz="1600" dirty="0">
                <a:latin typeface="Cambria Math" panose="02040503050406030204" pitchFamily="18" charset="0"/>
                <a:ea typeface="Cambria Math" panose="02040503050406030204" pitchFamily="18" charset="0"/>
              </a:rPr>
              <a:t>: in countries where the change in enrollment ratio was different, labor productivity would have changed the same way, on average, if they experienced the same change in enrollment ratio</a:t>
            </a:r>
            <a:r>
              <a:rPr lang="en-US" sz="1600" dirty="0"/>
              <a:t>.</a:t>
            </a:r>
          </a:p>
        </p:txBody>
      </p:sp>
      <p:sp>
        <p:nvSpPr>
          <p:cNvPr id="22" name="TextBox 21">
            <a:extLst>
              <a:ext uri="{FF2B5EF4-FFF2-40B4-BE49-F238E27FC236}">
                <a16:creationId xmlns:a16="http://schemas.microsoft.com/office/drawing/2014/main" id="{28C14FC8-2C4B-084F-AAF3-821744989DEA}"/>
              </a:ext>
            </a:extLst>
          </p:cNvPr>
          <p:cNvSpPr txBox="1"/>
          <p:nvPr/>
        </p:nvSpPr>
        <p:spPr>
          <a:xfrm>
            <a:off x="564305" y="3611217"/>
            <a:ext cx="896399" cy="369332"/>
          </a:xfrm>
          <a:prstGeom prst="rect">
            <a:avLst/>
          </a:prstGeom>
          <a:noFill/>
        </p:spPr>
        <p:txBody>
          <a:bodyPr wrap="none" rtlCol="0">
            <a:spAutoFit/>
          </a:bodyPr>
          <a:lstStyle/>
          <a:p>
            <a:r>
              <a:rPr lang="en-US" b="1" dirty="0">
                <a:latin typeface="Cambria Math" panose="02040503050406030204" pitchFamily="18" charset="0"/>
                <a:ea typeface="Cambria Math" panose="02040503050406030204" pitchFamily="18" charset="0"/>
              </a:rPr>
              <a:t>Models</a:t>
            </a:r>
          </a:p>
        </p:txBody>
      </p:sp>
      <p:sp>
        <p:nvSpPr>
          <p:cNvPr id="23" name="Oval 22">
            <a:extLst>
              <a:ext uri="{FF2B5EF4-FFF2-40B4-BE49-F238E27FC236}">
                <a16:creationId xmlns:a16="http://schemas.microsoft.com/office/drawing/2014/main" id="{EDD394A5-2806-3D4D-8146-9398507074B6}"/>
              </a:ext>
            </a:extLst>
          </p:cNvPr>
          <p:cNvSpPr/>
          <p:nvPr/>
        </p:nvSpPr>
        <p:spPr>
          <a:xfrm>
            <a:off x="3606473" y="1392613"/>
            <a:ext cx="3108956"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C8D1B4E-7C27-6C4B-AC93-301B103A1AE6}"/>
              </a:ext>
            </a:extLst>
          </p:cNvPr>
          <p:cNvSpPr/>
          <p:nvPr/>
        </p:nvSpPr>
        <p:spPr>
          <a:xfrm>
            <a:off x="152400" y="2641873"/>
            <a:ext cx="4677687" cy="6894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E58F0B4-D5D0-994A-B5F4-82D677DB1C7A}"/>
              </a:ext>
            </a:extLst>
          </p:cNvPr>
          <p:cNvSpPr/>
          <p:nvPr/>
        </p:nvSpPr>
        <p:spPr>
          <a:xfrm>
            <a:off x="5833478" y="2281655"/>
            <a:ext cx="6358523" cy="12003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C7AF668-7136-A945-9694-709E0F28E98F}"/>
              </a:ext>
            </a:extLst>
          </p:cNvPr>
          <p:cNvSpPr txBox="1"/>
          <p:nvPr/>
        </p:nvSpPr>
        <p:spPr>
          <a:xfrm>
            <a:off x="11552903"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5</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9199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F10ABB-D023-3249-9F3B-70CFBDDBDAED}"/>
              </a:ext>
            </a:extLst>
          </p:cNvPr>
          <p:cNvGraphicFramePr>
            <a:graphicFrameLocks noGrp="1"/>
          </p:cNvGraphicFramePr>
          <p:nvPr>
            <p:extLst>
              <p:ext uri="{D42A27DB-BD31-4B8C-83A1-F6EECF244321}">
                <p14:modId xmlns:p14="http://schemas.microsoft.com/office/powerpoint/2010/main" val="4130022498"/>
              </p:ext>
            </p:extLst>
          </p:nvPr>
        </p:nvGraphicFramePr>
        <p:xfrm>
          <a:off x="0" y="36907"/>
          <a:ext cx="11704319" cy="6629400"/>
        </p:xfrm>
        <a:graphic>
          <a:graphicData uri="http://schemas.openxmlformats.org/drawingml/2006/table">
            <a:tbl>
              <a:tblPr/>
              <a:tblGrid>
                <a:gridCol w="1550127">
                  <a:extLst>
                    <a:ext uri="{9D8B030D-6E8A-4147-A177-3AD203B41FA5}">
                      <a16:colId xmlns:a16="http://schemas.microsoft.com/office/drawing/2014/main" val="3938313008"/>
                    </a:ext>
                  </a:extLst>
                </a:gridCol>
                <a:gridCol w="872740">
                  <a:extLst>
                    <a:ext uri="{9D8B030D-6E8A-4147-A177-3AD203B41FA5}">
                      <a16:colId xmlns:a16="http://schemas.microsoft.com/office/drawing/2014/main" val="2685540491"/>
                    </a:ext>
                  </a:extLst>
                </a:gridCol>
                <a:gridCol w="1111401">
                  <a:extLst>
                    <a:ext uri="{9D8B030D-6E8A-4147-A177-3AD203B41FA5}">
                      <a16:colId xmlns:a16="http://schemas.microsoft.com/office/drawing/2014/main" val="2364973319"/>
                    </a:ext>
                  </a:extLst>
                </a:gridCol>
                <a:gridCol w="689070">
                  <a:extLst>
                    <a:ext uri="{9D8B030D-6E8A-4147-A177-3AD203B41FA5}">
                      <a16:colId xmlns:a16="http://schemas.microsoft.com/office/drawing/2014/main" val="2707114287"/>
                    </a:ext>
                  </a:extLst>
                </a:gridCol>
                <a:gridCol w="1044717">
                  <a:extLst>
                    <a:ext uri="{9D8B030D-6E8A-4147-A177-3AD203B41FA5}">
                      <a16:colId xmlns:a16="http://schemas.microsoft.com/office/drawing/2014/main" val="1918780478"/>
                    </a:ext>
                  </a:extLst>
                </a:gridCol>
                <a:gridCol w="1144744">
                  <a:extLst>
                    <a:ext uri="{9D8B030D-6E8A-4147-A177-3AD203B41FA5}">
                      <a16:colId xmlns:a16="http://schemas.microsoft.com/office/drawing/2014/main" val="3032474165"/>
                    </a:ext>
                  </a:extLst>
                </a:gridCol>
                <a:gridCol w="1022490">
                  <a:extLst>
                    <a:ext uri="{9D8B030D-6E8A-4147-A177-3AD203B41FA5}">
                      <a16:colId xmlns:a16="http://schemas.microsoft.com/office/drawing/2014/main" val="91028876"/>
                    </a:ext>
                  </a:extLst>
                </a:gridCol>
                <a:gridCol w="855779">
                  <a:extLst>
                    <a:ext uri="{9D8B030D-6E8A-4147-A177-3AD203B41FA5}">
                      <a16:colId xmlns:a16="http://schemas.microsoft.com/office/drawing/2014/main" val="2075677369"/>
                    </a:ext>
                  </a:extLst>
                </a:gridCol>
                <a:gridCol w="855779">
                  <a:extLst>
                    <a:ext uri="{9D8B030D-6E8A-4147-A177-3AD203B41FA5}">
                      <a16:colId xmlns:a16="http://schemas.microsoft.com/office/drawing/2014/main" val="2524019531"/>
                    </a:ext>
                  </a:extLst>
                </a:gridCol>
                <a:gridCol w="1409763">
                  <a:extLst>
                    <a:ext uri="{9D8B030D-6E8A-4147-A177-3AD203B41FA5}">
                      <a16:colId xmlns:a16="http://schemas.microsoft.com/office/drawing/2014/main" val="982634726"/>
                    </a:ext>
                  </a:extLst>
                </a:gridCol>
                <a:gridCol w="1147709">
                  <a:extLst>
                    <a:ext uri="{9D8B030D-6E8A-4147-A177-3AD203B41FA5}">
                      <a16:colId xmlns:a16="http://schemas.microsoft.com/office/drawing/2014/main" val="1342097140"/>
                    </a:ext>
                  </a:extLst>
                </a:gridCol>
              </a:tblGrid>
              <a:tr h="440698">
                <a:tc>
                  <a:txBody>
                    <a:bodyPr/>
                    <a:lstStyle/>
                    <a:p>
                      <a:pPr>
                        <a:spcAft>
                          <a:spcPts val="0"/>
                        </a:spcAft>
                      </a:pPr>
                      <a:r>
                        <a:rPr lang="en-US" sz="1200" dirty="0">
                          <a:effectLst/>
                          <a:latin typeface="Cambria Math" panose="02040503050406030204" pitchFamily="18" charset="0"/>
                          <a:ea typeface="DengXian" panose="02010600030101010101" pitchFamily="2" charset="-122"/>
                          <a:cs typeface="Times New Roman" panose="02020603050405020304" pitchFamily="18" charset="0"/>
                        </a:rPr>
                        <a:t> </a:t>
                      </a:r>
                    </a:p>
                    <a:p>
                      <a:pPr>
                        <a:spcAft>
                          <a:spcPts val="0"/>
                        </a:spcAft>
                      </a:pPr>
                      <a:endParaRPr lang="en-US" sz="1200" dirty="0">
                        <a:effectLst/>
                        <a:latin typeface="Cambria Math" panose="02040503050406030204" pitchFamily="18" charset="0"/>
                        <a:ea typeface="DengXian" panose="02010600030101010101" pitchFamily="2" charset="-122"/>
                        <a:cs typeface="Times New Roman" panose="02020603050405020304" pitchFamily="18" charset="0"/>
                      </a:endParaRPr>
                    </a:p>
                    <a:p>
                      <a:pPr>
                        <a:spcAft>
                          <a:spcPts val="0"/>
                        </a:spcAft>
                      </a:pPr>
                      <a:endParaRPr lang="en-US" sz="1200" dirty="0">
                        <a:effectLst/>
                        <a:latin typeface="Cambria Math" panose="02040503050406030204" pitchFamily="18"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a:spcAft>
                          <a:spcPts val="0"/>
                        </a:spcAft>
                      </a:pPr>
                      <a:r>
                        <a:rPr lang="en-US" sz="1200" b="1">
                          <a:effectLst/>
                          <a:latin typeface="Cambria Math" panose="02040503050406030204" pitchFamily="18" charset="0"/>
                          <a:ea typeface="DengXian" panose="02010600030101010101" pitchFamily="2" charset="-122"/>
                          <a:cs typeface="Times New Roman" panose="02020603050405020304" pitchFamily="18" charset="0"/>
                        </a:rPr>
                        <a:t>No controls</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spcAft>
                          <a:spcPts val="0"/>
                        </a:spcAft>
                      </a:pPr>
                      <a:r>
                        <a:rPr lang="en-US" sz="1200" b="1" dirty="0">
                          <a:effectLst/>
                          <a:latin typeface="Cambria Math" panose="02040503050406030204" pitchFamily="18" charset="0"/>
                          <a:ea typeface="DengXian" panose="02010600030101010101" pitchFamily="2" charset="-122"/>
                          <a:cs typeface="Times New Roman" panose="02020603050405020304" pitchFamily="18" charset="0"/>
                        </a:rPr>
                        <a:t>Control for urban population</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tc hMerge="1">
                  <a:txBody>
                    <a:bodyPr/>
                    <a:lstStyle/>
                    <a:p>
                      <a:endParaRPr lang="en-US"/>
                    </a:p>
                  </a:txBody>
                  <a:tcPr/>
                </a:tc>
                <a:tc gridSpan="2">
                  <a:txBody>
                    <a:bodyPr/>
                    <a:lstStyle/>
                    <a:p>
                      <a:pPr algn="ctr">
                        <a:spcAft>
                          <a:spcPts val="0"/>
                        </a:spcAft>
                      </a:pPr>
                      <a:r>
                        <a:rPr lang="en-US" sz="1200" b="1" dirty="0">
                          <a:effectLst/>
                          <a:latin typeface="Cambria Math" panose="02040503050406030204" pitchFamily="18" charset="0"/>
                          <a:ea typeface="DengXian" panose="02010600030101010101" pitchFamily="2" charset="-122"/>
                          <a:cs typeface="Times New Roman" panose="02020603050405020304" pitchFamily="18" charset="0"/>
                        </a:rPr>
                        <a:t>Control for urban population and country dummies</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2336440293"/>
                  </a:ext>
                </a:extLst>
              </a:tr>
              <a:tr h="293798">
                <a:tc>
                  <a:txBody>
                    <a:bodyPr/>
                    <a:lstStyle/>
                    <a:p>
                      <a:pPr>
                        <a:spcAft>
                          <a:spcPts val="0"/>
                        </a:spcAft>
                      </a:pPr>
                      <a:endParaRPr lang="en-US" sz="1200" dirty="0">
                        <a:effectLst/>
                        <a:latin typeface="Cambria Math" panose="02040503050406030204" pitchFamily="18" charset="0"/>
                        <a:ea typeface="DengXian" panose="02010600030101010101" pitchFamily="2" charset="-122"/>
                        <a:cs typeface="Times New Roman" panose="02020603050405020304" pitchFamily="18" charset="0"/>
                      </a:endParaRPr>
                    </a:p>
                    <a:p>
                      <a:pPr>
                        <a:spcAft>
                          <a:spcPts val="0"/>
                        </a:spcAft>
                      </a:pPr>
                      <a:r>
                        <a:rPr lang="en-US" sz="1200" dirty="0">
                          <a:effectLst/>
                          <a:latin typeface="Cambria Math" panose="02040503050406030204" pitchFamily="18" charset="0"/>
                          <a:ea typeface="DengXian" panose="02010600030101010101" pitchFamily="2" charset="-122"/>
                          <a:cs typeface="Times New Roman" panose="02020603050405020304" pitchFamily="18" charset="0"/>
                        </a:rPr>
                        <a:t>VARIABLES</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Cambria Math" panose="02040503050406030204" pitchFamily="18" charset="0"/>
                          <a:ea typeface="DengXian" panose="02010600030101010101" pitchFamily="2" charset="-122"/>
                          <a:cs typeface="Times New Roman" panose="02020603050405020304" pitchFamily="18" charset="0"/>
                        </a:rPr>
                        <a:t>FD(4)</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Cambria Math" panose="02040503050406030204" pitchFamily="18" charset="0"/>
                          <a:ea typeface="DengXian" panose="02010600030101010101" pitchFamily="2" charset="-122"/>
                          <a:cs typeface="Times New Roman" panose="02020603050405020304" pitchFamily="18" charset="0"/>
                        </a:rPr>
                        <a:t>FD(11)</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Cambria Math" panose="02040503050406030204" pitchFamily="18" charset="0"/>
                          <a:ea typeface="DengXian" panose="02010600030101010101" pitchFamily="2" charset="-122"/>
                          <a:cs typeface="Times New Roman" panose="02020603050405020304" pitchFamily="18" charset="0"/>
                        </a:rPr>
                        <a:t>FE</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LONG</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Cambria Math" panose="02040503050406030204" pitchFamily="18" charset="0"/>
                          <a:ea typeface="DengXian" panose="02010600030101010101" pitchFamily="2" charset="-122"/>
                          <a:cs typeface="Times New Roman" panose="02020603050405020304" pitchFamily="18" charset="0"/>
                        </a:rPr>
                        <a:t>FD(4)</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FD(11)</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Cambria Math" panose="02040503050406030204" pitchFamily="18" charset="0"/>
                          <a:ea typeface="DengXian" panose="02010600030101010101" pitchFamily="2" charset="-122"/>
                          <a:cs typeface="Times New Roman" panose="02020603050405020304" pitchFamily="18" charset="0"/>
                        </a:rPr>
                        <a:t>FE</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LONG</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Cambria Math" panose="02040503050406030204" pitchFamily="18" charset="0"/>
                          <a:ea typeface="DengXian" panose="02010600030101010101" pitchFamily="2" charset="-122"/>
                          <a:cs typeface="Times New Roman" panose="02020603050405020304" pitchFamily="18" charset="0"/>
                        </a:rPr>
                        <a:t>FD(4)</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Cambria Math" panose="02040503050406030204" pitchFamily="18" charset="0"/>
                          <a:ea typeface="DengXian" panose="02010600030101010101" pitchFamily="2" charset="-122"/>
                          <a:cs typeface="Times New Roman" panose="02020603050405020304" pitchFamily="18" charset="0"/>
                        </a:rPr>
                        <a:t>FD(11)</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459980"/>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enrollment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50" b="1">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0.002*</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5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50" b="1" dirty="0">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0.01**</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06822240"/>
                  </a:ext>
                </a:extLst>
              </a:tr>
              <a:tr h="159141">
                <a:tc>
                  <a:txBody>
                    <a:bodyPr/>
                    <a:lstStyle/>
                    <a:p>
                      <a:pPr>
                        <a:spcAft>
                          <a:spcPts val="0"/>
                        </a:spcAft>
                      </a:pPr>
                      <a:r>
                        <a:rPr lang="en-US" sz="120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b="1">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(0.004)</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b="1" dirty="0">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(0.004)</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60692656"/>
                  </a:ext>
                </a:extLst>
              </a:tr>
              <a:tr h="159141">
                <a:tc>
                  <a:txBody>
                    <a:bodyPr/>
                    <a:lstStyle/>
                    <a:p>
                      <a:pPr>
                        <a:spcAft>
                          <a:spcPts val="0"/>
                        </a:spcAft>
                      </a:pPr>
                      <a:r>
                        <a:rPr lang="en-US" sz="1200" dirty="0" err="1">
                          <a:effectLst/>
                          <a:latin typeface="Cambria Math" panose="02040503050406030204" pitchFamily="18" charset="0"/>
                          <a:ea typeface="DengXian" panose="02010600030101010101" pitchFamily="2" charset="-122"/>
                          <a:cs typeface="Times New Roman" panose="02020603050405020304" pitchFamily="18" charset="0"/>
                        </a:rPr>
                        <a:t>D.enrollment</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15215313"/>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835299494"/>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LD.enrollment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952224224"/>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2590806"/>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L2D.enrollment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309420888"/>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(0.000)</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92947742"/>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L3D.enrollment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89420023"/>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(0.002)</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(0.002)</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(0.002)</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931231991"/>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L4D.enrollment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b="1">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b="1">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7386220"/>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b="1">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b="1">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6924341"/>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L5D.enrollment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37063985"/>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(0.002)</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90431906"/>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L6D.enrollment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54885482"/>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7268469"/>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L7D.enrollment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12857043"/>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(0.002)</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948553832"/>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L8D.enrollment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094242852"/>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233917291"/>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L9D.enrollment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44196772"/>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238041544"/>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L10D.enrollment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995710129"/>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(0.002)</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796637892"/>
                  </a:ext>
                </a:extLst>
              </a:tr>
              <a:tr h="159141">
                <a:tc>
                  <a:txBody>
                    <a:bodyPr/>
                    <a:lstStyle/>
                    <a:p>
                      <a:pPr>
                        <a:spcAft>
                          <a:spcPts val="0"/>
                        </a:spcAft>
                      </a:pPr>
                      <a:r>
                        <a:rPr lang="en-US" sz="1200" dirty="0">
                          <a:effectLst/>
                          <a:latin typeface="Cambria Math" panose="02040503050406030204" pitchFamily="18" charset="0"/>
                          <a:ea typeface="DengXian" panose="02010600030101010101" pitchFamily="2" charset="-122"/>
                          <a:cs typeface="Times New Roman" panose="02020603050405020304" pitchFamily="18" charset="0"/>
                        </a:rPr>
                        <a:t>L11D.enrollment</a:t>
                      </a:r>
                      <a:endParaRPr lang="hu-H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b="1" dirty="0">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0.002**</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b="1" dirty="0">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0.003***</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b="1" dirty="0">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0.004**</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37880084"/>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b="1">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b="1">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b="1" dirty="0">
                          <a:solidFill>
                            <a:srgbClr val="C55A11"/>
                          </a:solidFill>
                          <a:effectLst/>
                          <a:latin typeface="Cambria Math" panose="02040503050406030204" pitchFamily="18" charset="0"/>
                          <a:ea typeface="DengXian" panose="02010600030101010101" pitchFamily="2" charset="-122"/>
                          <a:cs typeface="Times New Roman" panose="02020603050405020304" pitchFamily="18" charset="0"/>
                        </a:rPr>
                        <a:t>(0.002)</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463791882"/>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Constant</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0.02***</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9.48***</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0.26***</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0.05***</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0.06***</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9.10***</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0.89***</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-0.02</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0.05</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9748931"/>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 </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(0.003)</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(0.006)</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(0.043)</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(0.088)</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(0.008)</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(0.008)</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(0.631)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(0.143)</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(0.085)</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(0.221)</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7683436"/>
                  </a:ext>
                </a:extLst>
              </a:tr>
              <a:tr h="159141">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Observations</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832</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323</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1,224</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56</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832</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323</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1,224</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56</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832</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323</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303922736"/>
                  </a:ext>
                </a:extLst>
              </a:tr>
              <a:tr h="173065">
                <a:tc>
                  <a:txBody>
                    <a:bodyPr/>
                    <a:lstStyle/>
                    <a:p>
                      <a:pPr>
                        <a:spcAft>
                          <a:spcPts val="0"/>
                        </a:spcAft>
                      </a:pPr>
                      <a:r>
                        <a:rPr lang="en-US" sz="1200">
                          <a:effectLst/>
                          <a:latin typeface="Cambria Math" panose="02040503050406030204" pitchFamily="18" charset="0"/>
                          <a:ea typeface="DengXian" panose="02010600030101010101" pitchFamily="2" charset="-122"/>
                          <a:cs typeface="Times New Roman" panose="02020603050405020304" pitchFamily="18" charset="0"/>
                        </a:rPr>
                        <a:t>R-squared</a:t>
                      </a:r>
                      <a:endParaRPr lang="hu-HU" sz="120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0.201</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0.053</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0.521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0.041</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0.252</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a:effectLst/>
                          <a:latin typeface="Cambria Math" panose="02040503050406030204" pitchFamily="18" charset="0"/>
                          <a:ea typeface="DengXian" panose="02010600030101010101" pitchFamily="2" charset="-122"/>
                          <a:cs typeface="Times New Roman" panose="02020603050405020304" pitchFamily="18" charset="0"/>
                        </a:rPr>
                        <a:t>0.205</a:t>
                      </a:r>
                      <a:endParaRPr lang="hu-HU" sz="125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0.524</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0.340</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0.428</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50" dirty="0">
                          <a:effectLst/>
                          <a:latin typeface="Cambria Math" panose="02040503050406030204" pitchFamily="18" charset="0"/>
                          <a:ea typeface="DengXian" panose="02010600030101010101" pitchFamily="2" charset="-122"/>
                          <a:cs typeface="Times New Roman" panose="02020603050405020304" pitchFamily="18" charset="0"/>
                        </a:rPr>
                        <a:t>0.537</a:t>
                      </a:r>
                      <a:endParaRPr lang="hu-HU" sz="1250" dirty="0">
                        <a:effectLst/>
                        <a:latin typeface="Calibri" panose="020F0502020204030204" pitchFamily="34" charset="0"/>
                        <a:ea typeface="DengXian" panose="02010600030101010101" pitchFamily="2" charset="-122"/>
                        <a:cs typeface="Times New Roman" panose="02020603050405020304" pitchFamily="18" charset="0"/>
                      </a:endParaRPr>
                    </a:p>
                  </a:txBody>
                  <a:tcPr marL="36751" marR="36751" marT="0" marB="0">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8674400"/>
                  </a:ext>
                </a:extLst>
              </a:tr>
            </a:tbl>
          </a:graphicData>
        </a:graphic>
      </p:graphicFrame>
      <p:sp>
        <p:nvSpPr>
          <p:cNvPr id="7" name="TextBox 6">
            <a:extLst>
              <a:ext uri="{FF2B5EF4-FFF2-40B4-BE49-F238E27FC236}">
                <a16:creationId xmlns:a16="http://schemas.microsoft.com/office/drawing/2014/main" id="{C4ADE97A-CBE5-EF4E-A1CA-BBB620A08D5B}"/>
              </a:ext>
            </a:extLst>
          </p:cNvPr>
          <p:cNvSpPr txBox="1"/>
          <p:nvPr/>
        </p:nvSpPr>
        <p:spPr>
          <a:xfrm>
            <a:off x="0" y="36907"/>
            <a:ext cx="1556951" cy="707886"/>
          </a:xfrm>
          <a:prstGeom prst="rect">
            <a:avLst/>
          </a:prstGeom>
          <a:noFill/>
        </p:spPr>
        <p:txBody>
          <a:bodyPr wrap="square" rtlCol="0">
            <a:spAutoFit/>
          </a:bodyPr>
          <a:lstStyle/>
          <a:p>
            <a:r>
              <a:rPr lang="en-US" sz="800" dirty="0">
                <a:latin typeface="Cambria Math" panose="02040503050406030204" pitchFamily="18" charset="0"/>
                <a:ea typeface="Cambria Math" panose="02040503050406030204" pitchFamily="18" charset="0"/>
              </a:rPr>
              <a:t>Robust standard errors in parentheses*** p&lt;0.01, ** p&lt;0.05, * p&lt;0.1</a:t>
            </a:r>
            <a:endParaRPr lang="hu-HU" sz="800" dirty="0">
              <a:latin typeface="Cambria Math" panose="02040503050406030204" pitchFamily="18" charset="0"/>
              <a:ea typeface="Cambria Math" panose="02040503050406030204" pitchFamily="18" charset="0"/>
            </a:endParaRPr>
          </a:p>
          <a:p>
            <a:r>
              <a:rPr lang="en-US" sz="800" dirty="0">
                <a:latin typeface="Cambria Math" panose="02040503050406030204" pitchFamily="18" charset="0"/>
                <a:ea typeface="Cambria Math" panose="02040503050406030204" pitchFamily="18" charset="0"/>
              </a:rPr>
              <a:t>LONG - long difference: change</a:t>
            </a:r>
          </a:p>
          <a:p>
            <a:r>
              <a:rPr lang="en-US" sz="800" dirty="0">
                <a:latin typeface="Cambria Math" panose="02040503050406030204" pitchFamily="18" charset="0"/>
                <a:ea typeface="Cambria Math" panose="02040503050406030204" pitchFamily="18" charset="0"/>
              </a:rPr>
              <a:t> of 2000 to 2016</a:t>
            </a:r>
            <a:endParaRPr lang="hu-HU" sz="800" dirty="0"/>
          </a:p>
        </p:txBody>
      </p:sp>
      <p:sp>
        <p:nvSpPr>
          <p:cNvPr id="8" name="TextBox 7">
            <a:extLst>
              <a:ext uri="{FF2B5EF4-FFF2-40B4-BE49-F238E27FC236}">
                <a16:creationId xmlns:a16="http://schemas.microsoft.com/office/drawing/2014/main" id="{60DD77E6-1393-0D45-9964-2D392093A107}"/>
              </a:ext>
            </a:extLst>
          </p:cNvPr>
          <p:cNvSpPr txBox="1"/>
          <p:nvPr/>
        </p:nvSpPr>
        <p:spPr>
          <a:xfrm>
            <a:off x="11704319"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6</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
        <p:nvSpPr>
          <p:cNvPr id="9" name="Rectangle 8">
            <a:extLst>
              <a:ext uri="{FF2B5EF4-FFF2-40B4-BE49-F238E27FC236}">
                <a16:creationId xmlns:a16="http://schemas.microsoft.com/office/drawing/2014/main" id="{50FCDBD3-3D5B-364E-A4AB-CF2B91ED6DB9}"/>
              </a:ext>
            </a:extLst>
          </p:cNvPr>
          <p:cNvSpPr/>
          <p:nvPr/>
        </p:nvSpPr>
        <p:spPr>
          <a:xfrm>
            <a:off x="10607040" y="527760"/>
            <a:ext cx="1097279" cy="6171812"/>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E8A29D-7F54-2B40-BFE0-ACBA746BE73D}"/>
              </a:ext>
            </a:extLst>
          </p:cNvPr>
          <p:cNvSpPr/>
          <p:nvPr/>
        </p:nvSpPr>
        <p:spPr>
          <a:xfrm>
            <a:off x="3310128" y="537360"/>
            <a:ext cx="1097279" cy="6171812"/>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17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B141-C2EF-404A-84AE-334AD376ADB3}"/>
              </a:ext>
            </a:extLst>
          </p:cNvPr>
          <p:cNvSpPr>
            <a:spLocks noGrp="1"/>
          </p:cNvSpPr>
          <p:nvPr>
            <p:ph type="title"/>
          </p:nvPr>
        </p:nvSpPr>
        <p:spPr>
          <a:xfrm>
            <a:off x="137652" y="158428"/>
            <a:ext cx="10515600" cy="1325563"/>
          </a:xfrm>
        </p:spPr>
        <p:txBody>
          <a:bodyPr/>
          <a:lstStyle/>
          <a:p>
            <a:r>
              <a:rPr lang="en-US" dirty="0">
                <a:latin typeface="Cambria Math" panose="02040503050406030204" pitchFamily="18" charset="0"/>
                <a:ea typeface="Cambria Math" panose="02040503050406030204" pitchFamily="18" charset="0"/>
              </a:rPr>
              <a:t>Discussion</a:t>
            </a:r>
          </a:p>
        </p:txBody>
      </p:sp>
      <p:sp>
        <p:nvSpPr>
          <p:cNvPr id="3" name="Content Placeholder 2">
            <a:extLst>
              <a:ext uri="{FF2B5EF4-FFF2-40B4-BE49-F238E27FC236}">
                <a16:creationId xmlns:a16="http://schemas.microsoft.com/office/drawing/2014/main" id="{E402D13E-75CF-7848-B794-0ECBDD80A6AF}"/>
              </a:ext>
            </a:extLst>
          </p:cNvPr>
          <p:cNvSpPr>
            <a:spLocks noGrp="1"/>
          </p:cNvSpPr>
          <p:nvPr>
            <p:ph idx="1"/>
          </p:nvPr>
        </p:nvSpPr>
        <p:spPr/>
        <p:txBody>
          <a:bodyPr>
            <a:normAutofit/>
          </a:bodyPr>
          <a:lstStyle/>
          <a:p>
            <a:pPr>
              <a:buClr>
                <a:schemeClr val="tx2">
                  <a:lumMod val="75000"/>
                </a:schemeClr>
              </a:buClr>
            </a:pPr>
            <a:r>
              <a:rPr lang="en-US" sz="2200" dirty="0">
                <a:latin typeface="Cambria Math" panose="02040503050406030204" pitchFamily="18" charset="0"/>
                <a:ea typeface="Cambria Math" panose="02040503050406030204" pitchFamily="18" charset="0"/>
              </a:rPr>
              <a:t>There are significant coefficients (enrollment and productivity), BUT it does not prove causal effect (tertiary education and productivity)</a:t>
            </a:r>
          </a:p>
          <a:p>
            <a:pPr>
              <a:buClr>
                <a:schemeClr val="tx2">
                  <a:lumMod val="75000"/>
                </a:schemeClr>
              </a:buClr>
            </a:pPr>
            <a:r>
              <a:rPr lang="en-US" sz="2200" dirty="0">
                <a:latin typeface="Cambria Math" panose="02040503050406030204" pitchFamily="18" charset="0"/>
                <a:ea typeface="Cambria Math" panose="02040503050406030204" pitchFamily="18" charset="0"/>
              </a:rPr>
              <a:t>Gross tertiary enrollment ratio is not necessarily the best explanatory variable capturing this effect</a:t>
            </a:r>
          </a:p>
          <a:p>
            <a:pPr lvl="1">
              <a:buClr>
                <a:schemeClr val="tx2">
                  <a:lumMod val="75000"/>
                </a:schemeClr>
              </a:buClr>
              <a:buFont typeface="Courier New" panose="02070309020205020404" pitchFamily="49" charset="0"/>
              <a:buChar char="o"/>
            </a:pPr>
            <a:r>
              <a:rPr lang="en-US" sz="1800" dirty="0">
                <a:latin typeface="Cambria Math" panose="02040503050406030204" pitchFamily="18" charset="0"/>
                <a:ea typeface="Cambria Math" panose="02040503050406030204" pitchFamily="18" charset="0"/>
              </a:rPr>
              <a:t>Graduation?</a:t>
            </a:r>
          </a:p>
          <a:p>
            <a:pPr lvl="1">
              <a:buClr>
                <a:schemeClr val="tx2">
                  <a:lumMod val="75000"/>
                </a:schemeClr>
              </a:buClr>
              <a:buFont typeface="Courier New" panose="02070309020205020404" pitchFamily="49" charset="0"/>
              <a:buChar char="o"/>
            </a:pPr>
            <a:r>
              <a:rPr lang="en-US" sz="1800" dirty="0">
                <a:latin typeface="Cambria Math" panose="02040503050406030204" pitchFamily="18" charset="0"/>
                <a:ea typeface="Cambria Math" panose="02040503050406030204" pitchFamily="18" charset="0"/>
              </a:rPr>
              <a:t>Quality of education? (vs. Expansion of education)</a:t>
            </a:r>
          </a:p>
          <a:p>
            <a:pPr>
              <a:buClr>
                <a:schemeClr val="tx2">
                  <a:lumMod val="75000"/>
                </a:schemeClr>
              </a:buClr>
            </a:pPr>
            <a:r>
              <a:rPr lang="en-US" sz="2200" dirty="0">
                <a:latin typeface="Cambria Math" panose="02040503050406030204" pitchFamily="18" charset="0"/>
                <a:ea typeface="Cambria Math" panose="02040503050406030204" pitchFamily="18" charset="0"/>
              </a:rPr>
              <a:t>This model does not control for other driving forces of productivity (machinery, equipment, technology, organizational infrastructure)</a:t>
            </a:r>
          </a:p>
          <a:p>
            <a:pPr>
              <a:buClr>
                <a:schemeClr val="tx2">
                  <a:lumMod val="75000"/>
                </a:schemeClr>
              </a:buClr>
            </a:pPr>
            <a:r>
              <a:rPr lang="en-US" sz="2200" dirty="0">
                <a:latin typeface="Cambria Math" panose="02040503050406030204" pitchFamily="18" charset="0"/>
                <a:ea typeface="Cambria Math" panose="02040503050406030204" pitchFamily="18" charset="0"/>
              </a:rPr>
              <a:t>Human capital and tertiary education can have different effect on productivity in different countries</a:t>
            </a:r>
          </a:p>
          <a:p>
            <a:pPr>
              <a:buClr>
                <a:schemeClr val="tx2">
                  <a:lumMod val="75000"/>
                </a:schemeClr>
              </a:buClr>
            </a:pPr>
            <a:endParaRPr lang="en-US" sz="2200" dirty="0">
              <a:latin typeface="Cambria Math" panose="02040503050406030204" pitchFamily="18" charset="0"/>
              <a:ea typeface="Cambria Math" panose="02040503050406030204" pitchFamily="18" charset="0"/>
            </a:endParaRPr>
          </a:p>
          <a:p>
            <a:endParaRPr lang="en-US" sz="2200" dirty="0">
              <a:latin typeface="Cambria Math" panose="02040503050406030204" pitchFamily="18" charset="0"/>
              <a:ea typeface="Cambria Math" panose="02040503050406030204" pitchFamily="18" charset="0"/>
            </a:endParaRPr>
          </a:p>
          <a:p>
            <a:pPr lvl="1"/>
            <a:endParaRPr lang="en-US" dirty="0"/>
          </a:p>
        </p:txBody>
      </p:sp>
      <p:sp>
        <p:nvSpPr>
          <p:cNvPr id="5" name="TextBox 4">
            <a:extLst>
              <a:ext uri="{FF2B5EF4-FFF2-40B4-BE49-F238E27FC236}">
                <a16:creationId xmlns:a16="http://schemas.microsoft.com/office/drawing/2014/main" id="{44F8F1FE-666F-1D49-82CC-E11E036CBADA}"/>
              </a:ext>
            </a:extLst>
          </p:cNvPr>
          <p:cNvSpPr txBox="1"/>
          <p:nvPr/>
        </p:nvSpPr>
        <p:spPr>
          <a:xfrm>
            <a:off x="11552903"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7</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1017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3617-352B-E843-8151-C2133EE7F21E}"/>
              </a:ext>
            </a:extLst>
          </p:cNvPr>
          <p:cNvSpPr>
            <a:spLocks noGrp="1"/>
          </p:cNvSpPr>
          <p:nvPr>
            <p:ph type="title"/>
          </p:nvPr>
        </p:nvSpPr>
        <p:spPr>
          <a:xfrm>
            <a:off x="137652" y="158428"/>
            <a:ext cx="10515600" cy="1325563"/>
          </a:xfrm>
        </p:spPr>
        <p:txBody>
          <a:bodyPr/>
          <a:lstStyle/>
          <a:p>
            <a:r>
              <a:rPr lang="en-US" dirty="0">
                <a:latin typeface="Cambria Math" panose="02040503050406030204" pitchFamily="18" charset="0"/>
                <a:ea typeface="Cambria Math" panose="02040503050406030204" pitchFamily="18" charset="0"/>
              </a:rPr>
              <a:t>Robustness and heterogeneity</a:t>
            </a:r>
          </a:p>
        </p:txBody>
      </p:sp>
      <p:sp>
        <p:nvSpPr>
          <p:cNvPr id="3" name="Content Placeholder 2">
            <a:extLst>
              <a:ext uri="{FF2B5EF4-FFF2-40B4-BE49-F238E27FC236}">
                <a16:creationId xmlns:a16="http://schemas.microsoft.com/office/drawing/2014/main" id="{700C4976-EA8C-6541-875B-9ED4F8E7A8A6}"/>
              </a:ext>
            </a:extLst>
          </p:cNvPr>
          <p:cNvSpPr>
            <a:spLocks noGrp="1"/>
          </p:cNvSpPr>
          <p:nvPr>
            <p:ph idx="1"/>
          </p:nvPr>
        </p:nvSpPr>
        <p:spPr>
          <a:xfrm>
            <a:off x="838199" y="1825625"/>
            <a:ext cx="11002701" cy="4351338"/>
          </a:xfrm>
        </p:spPr>
        <p:txBody>
          <a:bodyPr/>
          <a:lstStyle/>
          <a:p>
            <a:pPr marL="0" indent="0">
              <a:buNone/>
            </a:pPr>
            <a:r>
              <a:rPr lang="en-US" dirty="0">
                <a:latin typeface="Cambria Math" panose="02040503050406030204" pitchFamily="18" charset="0"/>
                <a:ea typeface="Cambria Math" panose="02040503050406030204" pitchFamily="18" charset="0"/>
              </a:rPr>
              <a:t>Heterogeneity</a:t>
            </a:r>
          </a:p>
          <a:p>
            <a:pPr lvl="1">
              <a:buClr>
                <a:schemeClr val="accent1">
                  <a:lumMod val="75000"/>
                </a:schemeClr>
              </a:buClr>
            </a:pPr>
            <a:r>
              <a:rPr lang="en-US" dirty="0">
                <a:latin typeface="Cambria Math" panose="02040503050406030204" pitchFamily="18" charset="0"/>
                <a:ea typeface="Cambria Math" panose="02040503050406030204" pitchFamily="18" charset="0"/>
              </a:rPr>
              <a:t>4 income groups (Low, Lower-middle, Upper-Middle, High – World Bank GNI)</a:t>
            </a:r>
          </a:p>
          <a:p>
            <a:pPr lvl="1">
              <a:buClr>
                <a:schemeClr val="accent1">
                  <a:lumMod val="75000"/>
                </a:schemeClr>
              </a:buClr>
            </a:pPr>
            <a:r>
              <a:rPr lang="en-US" dirty="0">
                <a:latin typeface="Cambria Math" panose="02040503050406030204" pitchFamily="18" charset="0"/>
                <a:ea typeface="Cambria Math" panose="02040503050406030204" pitchFamily="18" charset="0"/>
              </a:rPr>
              <a:t>After and before the financial crisis (2009)</a:t>
            </a:r>
          </a:p>
          <a:p>
            <a:pPr marL="0" indent="0">
              <a:buNone/>
            </a:pPr>
            <a:r>
              <a:rPr lang="en-US" dirty="0">
                <a:latin typeface="Cambria Math" panose="02040503050406030204" pitchFamily="18" charset="0"/>
                <a:ea typeface="Cambria Math" panose="02040503050406030204" pitchFamily="18" charset="0"/>
              </a:rPr>
              <a:t>Robustness</a:t>
            </a:r>
          </a:p>
          <a:p>
            <a:pPr lvl="1">
              <a:buClr>
                <a:schemeClr val="accent1">
                  <a:lumMod val="75000"/>
                </a:schemeClr>
              </a:buClr>
            </a:pPr>
            <a:r>
              <a:rPr lang="en-US" dirty="0">
                <a:latin typeface="Cambria Math" panose="02040503050406030204" pitchFamily="18" charset="0"/>
                <a:ea typeface="Cambria Math" panose="02040503050406030204" pitchFamily="18" charset="0"/>
              </a:rPr>
              <a:t>Natural resource-dependent countries (</a:t>
            </a:r>
            <a:r>
              <a:rPr lang="en-US" dirty="0" err="1">
                <a:latin typeface="Cambria Math" panose="02040503050406030204" pitchFamily="18" charset="0"/>
                <a:ea typeface="Cambria Math" panose="02040503050406030204" pitchFamily="18" charset="0"/>
              </a:rPr>
              <a:t>Venables</a:t>
            </a:r>
            <a:r>
              <a:rPr lang="en-US" dirty="0">
                <a:latin typeface="Cambria Math" panose="02040503050406030204" pitchFamily="18" charset="0"/>
                <a:ea typeface="Cambria Math" panose="02040503050406030204" pitchFamily="18" charset="0"/>
              </a:rPr>
              <a:t>, 2016)</a:t>
            </a:r>
          </a:p>
          <a:p>
            <a:pPr lvl="1">
              <a:buClr>
                <a:schemeClr val="accent1">
                  <a:lumMod val="75000"/>
                </a:schemeClr>
              </a:buClr>
            </a:pPr>
            <a:r>
              <a:rPr lang="en-US" dirty="0">
                <a:latin typeface="Cambria Math" panose="02040503050406030204" pitchFamily="18" charset="0"/>
                <a:ea typeface="Cambria Math" panose="02040503050406030204" pitchFamily="18" charset="0"/>
              </a:rPr>
              <a:t>Countries where high-tech industry is important (ratio of High-tech industry is at least 30% in manufacturing value-added – World Bank)</a:t>
            </a:r>
          </a:p>
          <a:p>
            <a:pPr lvl="1"/>
            <a:endParaRPr lang="en-US" dirty="0"/>
          </a:p>
        </p:txBody>
      </p:sp>
      <p:sp>
        <p:nvSpPr>
          <p:cNvPr id="9" name="TextBox 8">
            <a:extLst>
              <a:ext uri="{FF2B5EF4-FFF2-40B4-BE49-F238E27FC236}">
                <a16:creationId xmlns:a16="http://schemas.microsoft.com/office/drawing/2014/main" id="{A5BACE23-AAA8-0744-9387-D860C7F3AEB1}"/>
              </a:ext>
            </a:extLst>
          </p:cNvPr>
          <p:cNvSpPr txBox="1"/>
          <p:nvPr/>
        </p:nvSpPr>
        <p:spPr>
          <a:xfrm>
            <a:off x="11552903"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8</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470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C709-2B8E-2B42-9CA4-BCBACE15CE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5A7F73-B127-7D40-82D1-06CAA32508A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446E746-3FE9-8947-B16F-AB6104C0D236}"/>
              </a:ext>
            </a:extLst>
          </p:cNvPr>
          <p:cNvPicPr>
            <a:picLocks noChangeAspect="1"/>
          </p:cNvPicPr>
          <p:nvPr/>
        </p:nvPicPr>
        <p:blipFill>
          <a:blip r:embed="rId3"/>
          <a:stretch>
            <a:fillRect/>
          </a:stretch>
        </p:blipFill>
        <p:spPr>
          <a:xfrm>
            <a:off x="687845" y="0"/>
            <a:ext cx="10816309" cy="6858000"/>
          </a:xfrm>
          <a:prstGeom prst="rect">
            <a:avLst/>
          </a:prstGeom>
        </p:spPr>
      </p:pic>
      <p:sp>
        <p:nvSpPr>
          <p:cNvPr id="7" name="TextBox 6">
            <a:extLst>
              <a:ext uri="{FF2B5EF4-FFF2-40B4-BE49-F238E27FC236}">
                <a16:creationId xmlns:a16="http://schemas.microsoft.com/office/drawing/2014/main" id="{D43B4B61-5CAD-494E-AFBD-E9A876B06104}"/>
              </a:ext>
            </a:extLst>
          </p:cNvPr>
          <p:cNvSpPr txBox="1"/>
          <p:nvPr/>
        </p:nvSpPr>
        <p:spPr>
          <a:xfrm>
            <a:off x="11552903" y="158428"/>
            <a:ext cx="501445" cy="369332"/>
          </a:xfrm>
          <a:prstGeom prst="rect">
            <a:avLst/>
          </a:prstGeom>
          <a:noFill/>
        </p:spPr>
        <p:txBody>
          <a:bodyPr wrap="square" rtlCol="0">
            <a:spAutoFit/>
          </a:bodyPr>
          <a:lstStyle/>
          <a:p>
            <a:fld id="{041B1AA3-8F7C-7744-AEE7-B3600D14085C}" type="slidenum">
              <a:rPr lang="en-US" smtClean="0">
                <a:solidFill>
                  <a:schemeClr val="bg2">
                    <a:lumMod val="50000"/>
                  </a:schemeClr>
                </a:solidFill>
                <a:latin typeface="Cambria Math" panose="02040503050406030204" pitchFamily="18" charset="0"/>
                <a:ea typeface="Cambria Math" panose="02040503050406030204" pitchFamily="18" charset="0"/>
              </a:rPr>
              <a:t>9</a:t>
            </a:fld>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111709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1523</Words>
  <Application>Microsoft Macintosh PowerPoint</Application>
  <PresentationFormat>Widescreen</PresentationFormat>
  <Paragraphs>743</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MS Sans Serif</vt:lpstr>
      <vt:lpstr>Arial</vt:lpstr>
      <vt:lpstr>Calibri</vt:lpstr>
      <vt:lpstr>Calibri Light</vt:lpstr>
      <vt:lpstr>Cambria Math</vt:lpstr>
      <vt:lpstr>Courier New</vt:lpstr>
      <vt:lpstr>Office Theme</vt:lpstr>
      <vt:lpstr>What is the role of tertiary education in countries’ labor productivity?</vt:lpstr>
      <vt:lpstr>Labor (force) productivity</vt:lpstr>
      <vt:lpstr>Question </vt:lpstr>
      <vt:lpstr>Data </vt:lpstr>
      <vt:lpstr>Identification Strategy</vt:lpstr>
      <vt:lpstr>PowerPoint Presentation</vt:lpstr>
      <vt:lpstr>Discussion</vt:lpstr>
      <vt:lpstr>Robustness and heterogeneity</vt:lpstr>
      <vt:lpstr>PowerPoint Presentation</vt:lpstr>
      <vt:lpstr>Conclusion</vt:lpstr>
      <vt:lpstr>Countries in the dataset (by income groups in 2009)</vt:lpstr>
      <vt:lpstr>PowerPoint Presentation</vt:lpstr>
      <vt:lpstr>World Bank income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Tóth Manna</dc:creator>
  <cp:lastModifiedBy>Tóth Manna</cp:lastModifiedBy>
  <cp:revision>47</cp:revision>
  <cp:lastPrinted>2019-03-26T11:49:23Z</cp:lastPrinted>
  <dcterms:created xsi:type="dcterms:W3CDTF">2019-03-23T16:58:33Z</dcterms:created>
  <dcterms:modified xsi:type="dcterms:W3CDTF">2019-03-26T13:17:25Z</dcterms:modified>
</cp:coreProperties>
</file>