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20"/>
  </p:notes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71"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p:restoredTop sz="94650"/>
  </p:normalViewPr>
  <p:slideViewPr>
    <p:cSldViewPr snapToGrid="0" snapToObjects="1">
      <p:cViewPr varScale="1">
        <p:scale>
          <a:sx n="120" d="100"/>
          <a:sy n="120"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8C36-5DDC-0744-9CB9-71E95348E95E}" type="datetimeFigureOut">
              <a:rPr lang="en-US" smtClean="0"/>
              <a:t>4/19/21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A69FB-23AE-8641-BC10-BBB023D504CF}" type="slidenum">
              <a:rPr lang="en-US" smtClean="0"/>
              <a:t>‹#›</a:t>
            </a:fld>
            <a:endParaRPr lang="en-US"/>
          </a:p>
        </p:txBody>
      </p:sp>
    </p:spTree>
    <p:extLst>
      <p:ext uri="{BB962C8B-B14F-4D97-AF65-F5344CB8AC3E}">
        <p14:creationId xmlns:p14="http://schemas.microsoft.com/office/powerpoint/2010/main" val="315243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A69FB-23AE-8641-BC10-BBB023D504CF}" type="slidenum">
              <a:rPr lang="en-US" smtClean="0"/>
              <a:t>1</a:t>
            </a:fld>
            <a:endParaRPr lang="en-US"/>
          </a:p>
        </p:txBody>
      </p:sp>
    </p:spTree>
    <p:extLst>
      <p:ext uri="{BB962C8B-B14F-4D97-AF65-F5344CB8AC3E}">
        <p14:creationId xmlns:p14="http://schemas.microsoft.com/office/powerpoint/2010/main" val="303138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4/19/21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6659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5389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0961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7558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677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463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123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53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927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217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4/19/21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928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4/19/21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3230844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8E28E-4F1D-AA42-9E34-E5782BFF7F81}"/>
              </a:ext>
            </a:extLst>
          </p:cNvPr>
          <p:cNvSpPr>
            <a:spLocks noGrp="1"/>
          </p:cNvSpPr>
          <p:nvPr>
            <p:ph type="ctrTitle"/>
          </p:nvPr>
        </p:nvSpPr>
        <p:spPr>
          <a:xfrm>
            <a:off x="6096000" y="762001"/>
            <a:ext cx="5334000" cy="2747962"/>
          </a:xfrm>
        </p:spPr>
        <p:txBody>
          <a:bodyPr>
            <a:normAutofit/>
          </a:bodyPr>
          <a:lstStyle/>
          <a:p>
            <a:pPr algn="l"/>
            <a:br>
              <a:rPr lang="en-US" sz="6800" dirty="0"/>
            </a:br>
            <a:r>
              <a:rPr lang="en-US" sz="6800" dirty="0"/>
              <a:t>Game of Life</a:t>
            </a:r>
          </a:p>
        </p:txBody>
      </p:sp>
      <p:sp>
        <p:nvSpPr>
          <p:cNvPr id="3" name="Subtitle 2">
            <a:extLst>
              <a:ext uri="{FF2B5EF4-FFF2-40B4-BE49-F238E27FC236}">
                <a16:creationId xmlns:a16="http://schemas.microsoft.com/office/drawing/2014/main" id="{4C61A372-0362-914B-808F-B8F292F1B272}"/>
              </a:ext>
            </a:extLst>
          </p:cNvPr>
          <p:cNvSpPr>
            <a:spLocks noGrp="1"/>
          </p:cNvSpPr>
          <p:nvPr>
            <p:ph type="subTitle" idx="1"/>
          </p:nvPr>
        </p:nvSpPr>
        <p:spPr>
          <a:xfrm>
            <a:off x="6096000" y="3809999"/>
            <a:ext cx="4352925" cy="1985963"/>
          </a:xfrm>
        </p:spPr>
        <p:txBody>
          <a:bodyPr>
            <a:normAutofit/>
          </a:bodyPr>
          <a:lstStyle/>
          <a:p>
            <a:pPr algn="r"/>
            <a:r>
              <a:rPr lang="en-US" dirty="0" err="1"/>
              <a:t>Maha</a:t>
            </a:r>
            <a:r>
              <a:rPr lang="en-US" dirty="0"/>
              <a:t> Lakshmi </a:t>
            </a:r>
            <a:r>
              <a:rPr lang="en-US" dirty="0" err="1"/>
              <a:t>Annavarapu</a:t>
            </a:r>
            <a:endParaRPr lang="en-US" dirty="0"/>
          </a:p>
          <a:p>
            <a:pPr algn="r"/>
            <a:r>
              <a:rPr lang="en-US" dirty="0"/>
              <a:t>Soumya </a:t>
            </a:r>
            <a:r>
              <a:rPr lang="en-US" dirty="0" err="1"/>
              <a:t>Darbha</a:t>
            </a:r>
            <a:endParaRPr lang="en-US" dirty="0"/>
          </a:p>
          <a:p>
            <a:pPr algn="r"/>
            <a:r>
              <a:rPr lang="en-US" dirty="0"/>
              <a:t>Sri </a:t>
            </a:r>
            <a:r>
              <a:rPr lang="en-US" dirty="0" err="1"/>
              <a:t>Himaja</a:t>
            </a:r>
            <a:r>
              <a:rPr lang="en-US" dirty="0"/>
              <a:t> </a:t>
            </a:r>
            <a:r>
              <a:rPr lang="en-US" dirty="0" err="1"/>
              <a:t>Bharthepudi</a:t>
            </a:r>
            <a:endParaRPr lang="en-US" dirty="0"/>
          </a:p>
        </p:txBody>
      </p:sp>
      <p:pic>
        <p:nvPicPr>
          <p:cNvPr id="6" name="Picture 5">
            <a:extLst>
              <a:ext uri="{FF2B5EF4-FFF2-40B4-BE49-F238E27FC236}">
                <a16:creationId xmlns:a16="http://schemas.microsoft.com/office/drawing/2014/main" id="{B1C6441A-D990-8B4B-9D5F-ADD6B2C9CDD3}"/>
              </a:ext>
            </a:extLst>
          </p:cNvPr>
          <p:cNvPicPr>
            <a:picLocks noChangeAspect="1"/>
          </p:cNvPicPr>
          <p:nvPr/>
        </p:nvPicPr>
        <p:blipFill>
          <a:blip r:embed="rId3"/>
          <a:stretch>
            <a:fillRect/>
          </a:stretch>
        </p:blipFill>
        <p:spPr>
          <a:xfrm>
            <a:off x="762000" y="1783080"/>
            <a:ext cx="4572000" cy="3291840"/>
          </a:xfrm>
          <a:prstGeom prst="rect">
            <a:avLst/>
          </a:prstGeom>
        </p:spPr>
      </p:pic>
    </p:spTree>
    <p:extLst>
      <p:ext uri="{BB962C8B-B14F-4D97-AF65-F5344CB8AC3E}">
        <p14:creationId xmlns:p14="http://schemas.microsoft.com/office/powerpoint/2010/main" val="131260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97C5-08E0-9141-8A3B-AE7F02CBEE85}"/>
              </a:ext>
            </a:extLst>
          </p:cNvPr>
          <p:cNvSpPr>
            <a:spLocks noGrp="1"/>
          </p:cNvSpPr>
          <p:nvPr>
            <p:ph type="title"/>
          </p:nvPr>
        </p:nvSpPr>
        <p:spPr>
          <a:xfrm>
            <a:off x="7109637" y="1711510"/>
            <a:ext cx="4338638" cy="680816"/>
          </a:xfrm>
        </p:spPr>
        <p:txBody>
          <a:bodyPr>
            <a:normAutofit fontScale="90000"/>
          </a:bodyPr>
          <a:lstStyle/>
          <a:p>
            <a:r>
              <a:rPr lang="en-US" dirty="0"/>
              <a:t>Code</a:t>
            </a:r>
          </a:p>
        </p:txBody>
      </p:sp>
      <p:pic>
        <p:nvPicPr>
          <p:cNvPr id="4" name="Picture 3" descr="Text&#10;&#10;Description automatically generated">
            <a:extLst>
              <a:ext uri="{FF2B5EF4-FFF2-40B4-BE49-F238E27FC236}">
                <a16:creationId xmlns:a16="http://schemas.microsoft.com/office/drawing/2014/main" id="{9953D9E9-A0FA-C94B-A4D7-A16D83FAD4C4}"/>
              </a:ext>
            </a:extLst>
          </p:cNvPr>
          <p:cNvPicPr>
            <a:picLocks noChangeAspect="1"/>
          </p:cNvPicPr>
          <p:nvPr/>
        </p:nvPicPr>
        <p:blipFill rotWithShape="1">
          <a:blip r:embed="rId2"/>
          <a:srcRect t="5000" r="59027" b="64167"/>
          <a:stretch/>
        </p:blipFill>
        <p:spPr>
          <a:xfrm>
            <a:off x="446567" y="611372"/>
            <a:ext cx="6422065" cy="5635255"/>
          </a:xfrm>
          <a:prstGeom prst="rect">
            <a:avLst/>
          </a:prstGeom>
        </p:spPr>
      </p:pic>
      <p:sp>
        <p:nvSpPr>
          <p:cNvPr id="7" name="TextBox 6">
            <a:extLst>
              <a:ext uri="{FF2B5EF4-FFF2-40B4-BE49-F238E27FC236}">
                <a16:creationId xmlns:a16="http://schemas.microsoft.com/office/drawing/2014/main" id="{DCDA93A7-4DFD-4D40-BBBC-51CB86177243}"/>
              </a:ext>
            </a:extLst>
          </p:cNvPr>
          <p:cNvSpPr txBox="1"/>
          <p:nvPr/>
        </p:nvSpPr>
        <p:spPr>
          <a:xfrm>
            <a:off x="7109637" y="3000375"/>
            <a:ext cx="3806013" cy="1569660"/>
          </a:xfrm>
          <a:prstGeom prst="rect">
            <a:avLst/>
          </a:prstGeom>
          <a:noFill/>
        </p:spPr>
        <p:txBody>
          <a:bodyPr wrap="square" rtlCol="0">
            <a:spAutoFit/>
          </a:bodyPr>
          <a:lstStyle/>
          <a:p>
            <a:r>
              <a:rPr lang="en-US" sz="3200" dirty="0"/>
              <a:t>To generate a Random Population</a:t>
            </a:r>
          </a:p>
        </p:txBody>
      </p:sp>
    </p:spTree>
    <p:extLst>
      <p:ext uri="{BB962C8B-B14F-4D97-AF65-F5344CB8AC3E}">
        <p14:creationId xmlns:p14="http://schemas.microsoft.com/office/powerpoint/2010/main" val="8823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6CBFE-147F-A146-899D-65CD6983A548}"/>
              </a:ext>
            </a:extLst>
          </p:cNvPr>
          <p:cNvSpPr>
            <a:spLocks noGrp="1"/>
          </p:cNvSpPr>
          <p:nvPr>
            <p:ph type="title"/>
          </p:nvPr>
        </p:nvSpPr>
        <p:spPr>
          <a:xfrm>
            <a:off x="7462361" y="384175"/>
            <a:ext cx="3810001" cy="1901824"/>
          </a:xfrm>
        </p:spPr>
        <p:txBody>
          <a:bodyPr vert="horz" lIns="91440" tIns="45720" rIns="91440" bIns="45720" rtlCol="0" anchor="b" anchorCtr="0">
            <a:normAutofit/>
          </a:bodyPr>
          <a:lstStyle/>
          <a:p>
            <a:r>
              <a:rPr lang="en-US" kern="1200">
                <a:solidFill>
                  <a:schemeClr val="tx1"/>
                </a:solidFill>
                <a:latin typeface="+mj-lt"/>
                <a:ea typeface="+mj-ea"/>
                <a:cs typeface="+mj-cs"/>
              </a:rPr>
              <a:t>Code </a:t>
            </a:r>
          </a:p>
        </p:txBody>
      </p:sp>
      <p:pic>
        <p:nvPicPr>
          <p:cNvPr id="3" name="Picture 2" descr="Text&#10;&#10;Description automatically generated">
            <a:extLst>
              <a:ext uri="{FF2B5EF4-FFF2-40B4-BE49-F238E27FC236}">
                <a16:creationId xmlns:a16="http://schemas.microsoft.com/office/drawing/2014/main" id="{0EA7654E-C402-884C-8AAD-6CD015F876D8}"/>
              </a:ext>
            </a:extLst>
          </p:cNvPr>
          <p:cNvPicPr>
            <a:picLocks noChangeAspect="1"/>
          </p:cNvPicPr>
          <p:nvPr/>
        </p:nvPicPr>
        <p:blipFill rotWithShape="1">
          <a:blip r:embed="rId2"/>
          <a:srcRect t="41250" r="58420" b="8542"/>
          <a:stretch/>
        </p:blipFill>
        <p:spPr>
          <a:xfrm>
            <a:off x="762000" y="1129065"/>
            <a:ext cx="6095047" cy="4599870"/>
          </a:xfrm>
          <a:prstGeom prst="rect">
            <a:avLst/>
          </a:prstGeom>
        </p:spPr>
      </p:pic>
      <p:sp>
        <p:nvSpPr>
          <p:cNvPr id="4" name="TextBox 3">
            <a:extLst>
              <a:ext uri="{FF2B5EF4-FFF2-40B4-BE49-F238E27FC236}">
                <a16:creationId xmlns:a16="http://schemas.microsoft.com/office/drawing/2014/main" id="{F7A99878-8BB9-B948-8994-D8EFCB2B8136}"/>
              </a:ext>
            </a:extLst>
          </p:cNvPr>
          <p:cNvSpPr txBox="1"/>
          <p:nvPr/>
        </p:nvSpPr>
        <p:spPr>
          <a:xfrm>
            <a:off x="7462362" y="2405061"/>
            <a:ext cx="3810000" cy="304800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800" dirty="0"/>
              <a:t>Reset </a:t>
            </a:r>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Calculate Population</a:t>
            </a:r>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Update Count</a:t>
            </a:r>
          </a:p>
        </p:txBody>
      </p:sp>
    </p:spTree>
    <p:extLst>
      <p:ext uri="{BB962C8B-B14F-4D97-AF65-F5344CB8AC3E}">
        <p14:creationId xmlns:p14="http://schemas.microsoft.com/office/powerpoint/2010/main" val="337788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7D2C-0C22-C648-A933-7E4AEF789EC9}"/>
              </a:ext>
            </a:extLst>
          </p:cNvPr>
          <p:cNvSpPr>
            <a:spLocks noGrp="1"/>
          </p:cNvSpPr>
          <p:nvPr>
            <p:ph type="title"/>
          </p:nvPr>
        </p:nvSpPr>
        <p:spPr>
          <a:xfrm>
            <a:off x="6948488" y="1528763"/>
            <a:ext cx="1495425" cy="885825"/>
          </a:xfrm>
        </p:spPr>
        <p:txBody>
          <a:bodyPr>
            <a:normAutofit/>
          </a:bodyPr>
          <a:lstStyle/>
          <a:p>
            <a:r>
              <a:rPr lang="en-US" dirty="0"/>
              <a:t>Code</a:t>
            </a:r>
          </a:p>
        </p:txBody>
      </p:sp>
      <p:pic>
        <p:nvPicPr>
          <p:cNvPr id="5" name="Picture 4" descr="Text&#10;&#10;Description automatically generated">
            <a:extLst>
              <a:ext uri="{FF2B5EF4-FFF2-40B4-BE49-F238E27FC236}">
                <a16:creationId xmlns:a16="http://schemas.microsoft.com/office/drawing/2014/main" id="{A6D702F0-342B-9B42-92E0-5525B8BFF610}"/>
              </a:ext>
            </a:extLst>
          </p:cNvPr>
          <p:cNvPicPr>
            <a:picLocks noChangeAspect="1"/>
          </p:cNvPicPr>
          <p:nvPr/>
        </p:nvPicPr>
        <p:blipFill>
          <a:blip r:embed="rId2"/>
          <a:stretch>
            <a:fillRect/>
          </a:stretch>
        </p:blipFill>
        <p:spPr>
          <a:xfrm>
            <a:off x="371475" y="295011"/>
            <a:ext cx="6057899" cy="6267977"/>
          </a:xfrm>
          <a:prstGeom prst="rect">
            <a:avLst/>
          </a:prstGeom>
        </p:spPr>
      </p:pic>
      <p:sp>
        <p:nvSpPr>
          <p:cNvPr id="6" name="TextBox 5">
            <a:extLst>
              <a:ext uri="{FF2B5EF4-FFF2-40B4-BE49-F238E27FC236}">
                <a16:creationId xmlns:a16="http://schemas.microsoft.com/office/drawing/2014/main" id="{8535DC57-280D-3A40-AF53-EB1069A89DA2}"/>
              </a:ext>
            </a:extLst>
          </p:cNvPr>
          <p:cNvSpPr txBox="1"/>
          <p:nvPr/>
        </p:nvSpPr>
        <p:spPr>
          <a:xfrm>
            <a:off x="6972300" y="2871788"/>
            <a:ext cx="2957513" cy="2862322"/>
          </a:xfrm>
          <a:prstGeom prst="rect">
            <a:avLst/>
          </a:prstGeom>
          <a:noFill/>
        </p:spPr>
        <p:txBody>
          <a:bodyPr wrap="square" rtlCol="0">
            <a:spAutoFit/>
          </a:bodyPr>
          <a:lstStyle/>
          <a:p>
            <a:r>
              <a:rPr lang="en-US" sz="3600" dirty="0"/>
              <a:t>Evaluate Neighbors to update the current state</a:t>
            </a:r>
          </a:p>
        </p:txBody>
      </p:sp>
    </p:spTree>
    <p:extLst>
      <p:ext uri="{BB962C8B-B14F-4D97-AF65-F5344CB8AC3E}">
        <p14:creationId xmlns:p14="http://schemas.microsoft.com/office/powerpoint/2010/main" val="348201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F8F1-DB25-E245-80F9-111431BF4A01}"/>
              </a:ext>
            </a:extLst>
          </p:cNvPr>
          <p:cNvSpPr>
            <a:spLocks noGrp="1"/>
          </p:cNvSpPr>
          <p:nvPr>
            <p:ph type="title"/>
          </p:nvPr>
        </p:nvSpPr>
        <p:spPr>
          <a:xfrm>
            <a:off x="304800" y="452437"/>
            <a:ext cx="9144000" cy="676275"/>
          </a:xfrm>
        </p:spPr>
        <p:txBody>
          <a:bodyPr>
            <a:normAutofit fontScale="90000"/>
          </a:bodyPr>
          <a:lstStyle/>
          <a:p>
            <a:r>
              <a:rPr lang="en-US" dirty="0"/>
              <a:t>Drop down menu to select Patterns</a:t>
            </a:r>
          </a:p>
        </p:txBody>
      </p:sp>
      <p:pic>
        <p:nvPicPr>
          <p:cNvPr id="4" name="Picture 3" descr="Graphical user interface, table, calendar&#10;&#10;Description automatically generated">
            <a:extLst>
              <a:ext uri="{FF2B5EF4-FFF2-40B4-BE49-F238E27FC236}">
                <a16:creationId xmlns:a16="http://schemas.microsoft.com/office/drawing/2014/main" id="{DBBC042A-DC4C-2A49-9123-516097ECE80E}"/>
              </a:ext>
            </a:extLst>
          </p:cNvPr>
          <p:cNvPicPr>
            <a:picLocks noChangeAspect="1"/>
          </p:cNvPicPr>
          <p:nvPr/>
        </p:nvPicPr>
        <p:blipFill rotWithShape="1">
          <a:blip r:embed="rId2"/>
          <a:srcRect l="22440" t="16458" r="17795"/>
          <a:stretch/>
        </p:blipFill>
        <p:spPr>
          <a:xfrm>
            <a:off x="3071812" y="1128712"/>
            <a:ext cx="6557963" cy="5729288"/>
          </a:xfrm>
          <a:prstGeom prst="rect">
            <a:avLst/>
          </a:prstGeom>
        </p:spPr>
      </p:pic>
    </p:spTree>
    <p:extLst>
      <p:ext uri="{BB962C8B-B14F-4D97-AF65-F5344CB8AC3E}">
        <p14:creationId xmlns:p14="http://schemas.microsoft.com/office/powerpoint/2010/main" val="98100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C878-0038-2843-9883-7977D393692F}"/>
              </a:ext>
            </a:extLst>
          </p:cNvPr>
          <p:cNvSpPr>
            <a:spLocks noGrp="1"/>
          </p:cNvSpPr>
          <p:nvPr>
            <p:ph type="title"/>
          </p:nvPr>
        </p:nvSpPr>
        <p:spPr>
          <a:xfrm>
            <a:off x="519113" y="538162"/>
            <a:ext cx="11063286" cy="1233488"/>
          </a:xfrm>
        </p:spPr>
        <p:txBody>
          <a:bodyPr>
            <a:normAutofit fontScale="90000"/>
          </a:bodyPr>
          <a:lstStyle/>
          <a:p>
            <a:r>
              <a:rPr lang="en-US" dirty="0"/>
              <a:t>Game after a random population is generated</a:t>
            </a:r>
          </a:p>
        </p:txBody>
      </p:sp>
      <p:pic>
        <p:nvPicPr>
          <p:cNvPr id="4" name="Picture 3" descr="Graphical user interface, qr code&#10;&#10;Description automatically generated">
            <a:extLst>
              <a:ext uri="{FF2B5EF4-FFF2-40B4-BE49-F238E27FC236}">
                <a16:creationId xmlns:a16="http://schemas.microsoft.com/office/drawing/2014/main" id="{8C154121-9E94-3647-A49C-4F63E485B591}"/>
              </a:ext>
            </a:extLst>
          </p:cNvPr>
          <p:cNvPicPr>
            <a:picLocks noChangeAspect="1"/>
          </p:cNvPicPr>
          <p:nvPr/>
        </p:nvPicPr>
        <p:blipFill rotWithShape="1">
          <a:blip r:embed="rId2"/>
          <a:srcRect l="-825" t="16667"/>
          <a:stretch/>
        </p:blipFill>
        <p:spPr>
          <a:xfrm>
            <a:off x="993059" y="1300162"/>
            <a:ext cx="10205881" cy="5272087"/>
          </a:xfrm>
          <a:prstGeom prst="rect">
            <a:avLst/>
          </a:prstGeom>
        </p:spPr>
      </p:pic>
    </p:spTree>
    <p:extLst>
      <p:ext uri="{BB962C8B-B14F-4D97-AF65-F5344CB8AC3E}">
        <p14:creationId xmlns:p14="http://schemas.microsoft.com/office/powerpoint/2010/main" val="108665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7E9D-BAA8-9548-81F7-25A09EC6B66B}"/>
              </a:ext>
            </a:extLst>
          </p:cNvPr>
          <p:cNvSpPr>
            <a:spLocks noGrp="1"/>
          </p:cNvSpPr>
          <p:nvPr>
            <p:ph type="title"/>
          </p:nvPr>
        </p:nvSpPr>
        <p:spPr>
          <a:xfrm>
            <a:off x="461963" y="523875"/>
            <a:ext cx="9144000" cy="661988"/>
          </a:xfrm>
        </p:spPr>
        <p:txBody>
          <a:bodyPr>
            <a:normAutofit fontScale="90000"/>
          </a:bodyPr>
          <a:lstStyle/>
          <a:p>
            <a:r>
              <a:rPr lang="en-US" dirty="0"/>
              <a:t>Game after 23</a:t>
            </a:r>
            <a:r>
              <a:rPr lang="en-US" baseline="30000" dirty="0"/>
              <a:t>rd</a:t>
            </a:r>
            <a:r>
              <a:rPr lang="en-US" dirty="0"/>
              <a:t> Increment</a:t>
            </a:r>
          </a:p>
        </p:txBody>
      </p:sp>
      <p:pic>
        <p:nvPicPr>
          <p:cNvPr id="4" name="Picture 3" descr="Qr code&#10;&#10;Description automatically generated">
            <a:extLst>
              <a:ext uri="{FF2B5EF4-FFF2-40B4-BE49-F238E27FC236}">
                <a16:creationId xmlns:a16="http://schemas.microsoft.com/office/drawing/2014/main" id="{1E8F2762-7473-4841-9D5B-E9D47FBFE37E}"/>
              </a:ext>
            </a:extLst>
          </p:cNvPr>
          <p:cNvPicPr>
            <a:picLocks noChangeAspect="1"/>
          </p:cNvPicPr>
          <p:nvPr/>
        </p:nvPicPr>
        <p:blipFill rotWithShape="1">
          <a:blip r:embed="rId2"/>
          <a:srcRect l="1215" t="17291"/>
          <a:stretch/>
        </p:blipFill>
        <p:spPr>
          <a:xfrm>
            <a:off x="1058522" y="1185863"/>
            <a:ext cx="10074955" cy="5272087"/>
          </a:xfrm>
          <a:prstGeom prst="rect">
            <a:avLst/>
          </a:prstGeom>
        </p:spPr>
      </p:pic>
    </p:spTree>
    <p:extLst>
      <p:ext uri="{BB962C8B-B14F-4D97-AF65-F5344CB8AC3E}">
        <p14:creationId xmlns:p14="http://schemas.microsoft.com/office/powerpoint/2010/main" val="248161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BBDC1-5E9C-2142-85D3-A26B023FCE3F}"/>
              </a:ext>
            </a:extLst>
          </p:cNvPr>
          <p:cNvSpPr>
            <a:spLocks noGrp="1"/>
          </p:cNvSpPr>
          <p:nvPr>
            <p:ph type="title"/>
          </p:nvPr>
        </p:nvSpPr>
        <p:spPr>
          <a:xfrm>
            <a:off x="1614115" y="1163594"/>
            <a:ext cx="9660836" cy="2923375"/>
          </a:xfrm>
        </p:spPr>
        <p:txBody>
          <a:bodyPr vert="horz" lIns="91440" tIns="45720" rIns="91440" bIns="45720" rtlCol="0" anchor="b" anchorCtr="0">
            <a:normAutofit/>
          </a:bodyPr>
          <a:lstStyle/>
          <a:p>
            <a:r>
              <a:rPr lang="en-US" sz="8000"/>
              <a:t>References</a:t>
            </a:r>
          </a:p>
        </p:txBody>
      </p:sp>
      <p:sp>
        <p:nvSpPr>
          <p:cNvPr id="3" name="TextBox 2">
            <a:extLst>
              <a:ext uri="{FF2B5EF4-FFF2-40B4-BE49-F238E27FC236}">
                <a16:creationId xmlns:a16="http://schemas.microsoft.com/office/drawing/2014/main" id="{C720D4D6-CEC8-8643-B8DE-CC43E2A5CEEC}"/>
              </a:ext>
            </a:extLst>
          </p:cNvPr>
          <p:cNvSpPr txBox="1"/>
          <p:nvPr/>
        </p:nvSpPr>
        <p:spPr>
          <a:xfrm>
            <a:off x="1614112" y="4285753"/>
            <a:ext cx="9660837" cy="1510209"/>
          </a:xfrm>
          <a:prstGeom prst="rect">
            <a:avLst/>
          </a:prstGeom>
        </p:spPr>
        <p:txBody>
          <a:bodyPr vert="horz" lIns="91440" tIns="45720" rIns="91440" bIns="45720" rtlCol="0">
            <a:normAutofit/>
          </a:bodyPr>
          <a:lstStyle/>
          <a:p>
            <a:pPr>
              <a:lnSpc>
                <a:spcPct val="90000"/>
              </a:lnSpc>
              <a:spcBef>
                <a:spcPts val="1000"/>
              </a:spcBef>
            </a:pPr>
            <a:r>
              <a:rPr lang="en-US" sz="2400" dirty="0"/>
              <a:t>https://</a:t>
            </a:r>
            <a:r>
              <a:rPr lang="en-US" sz="2400" dirty="0" err="1"/>
              <a:t>en.wikipedia.org</a:t>
            </a:r>
            <a:r>
              <a:rPr lang="en-US" sz="2400" dirty="0"/>
              <a:t>/wiki/Conway%27s_Game_of_Life</a:t>
            </a:r>
          </a:p>
        </p:txBody>
      </p:sp>
      <p:grpSp>
        <p:nvGrpSpPr>
          <p:cNvPr id="10" name="Group 9">
            <a:extLst>
              <a:ext uri="{FF2B5EF4-FFF2-40B4-BE49-F238E27FC236}">
                <a16:creationId xmlns:a16="http://schemas.microsoft.com/office/drawing/2014/main" id="{648ED110-4482-40CA-9CCB-3A3DF37D5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246D154F-9E4F-4BAB-9E27-642EAB2EA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064496DF-E0AD-4FB8-B8B5-EE1502F160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50C3D9EF-A4AC-4717-9584-617E7F3AD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C880BB0-FB1C-4D74-B566-0D3273334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905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4B9AD-C752-2149-A508-4C2264D9C043}"/>
              </a:ext>
            </a:extLst>
          </p:cNvPr>
          <p:cNvSpPr>
            <a:spLocks noGrp="1"/>
          </p:cNvSpPr>
          <p:nvPr>
            <p:ph type="title"/>
          </p:nvPr>
        </p:nvSpPr>
        <p:spPr>
          <a:xfrm>
            <a:off x="761999" y="1021079"/>
            <a:ext cx="10667999" cy="1086018"/>
          </a:xfrm>
        </p:spPr>
        <p:txBody>
          <a:bodyPr vert="horz" lIns="91440" tIns="45720" rIns="91440" bIns="45720" rtlCol="0" anchor="ctr" anchorCtr="0">
            <a:normAutofit/>
          </a:bodyPr>
          <a:lstStyle/>
          <a:p>
            <a:pPr algn="ctr"/>
            <a:r>
              <a:rPr lang="en-US" kern="1200" dirty="0">
                <a:solidFill>
                  <a:schemeClr val="tx1"/>
                </a:solidFill>
                <a:latin typeface="+mj-lt"/>
                <a:ea typeface="+mj-ea"/>
                <a:cs typeface="+mj-cs"/>
              </a:rPr>
              <a:t>Testing</a:t>
            </a:r>
          </a:p>
        </p:txBody>
      </p:sp>
      <p:sp>
        <p:nvSpPr>
          <p:cNvPr id="19" name="Freeform: Shape 18">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BD58715-22B5-8746-9E03-40DE894A4D35}"/>
              </a:ext>
            </a:extLst>
          </p:cNvPr>
          <p:cNvSpPr txBox="1"/>
          <p:nvPr/>
        </p:nvSpPr>
        <p:spPr>
          <a:xfrm>
            <a:off x="2407920" y="3299198"/>
            <a:ext cx="7376160" cy="2796802"/>
          </a:xfrm>
          <a:prstGeom prst="rect">
            <a:avLst/>
          </a:prstGeom>
        </p:spPr>
        <p:txBody>
          <a:bodyPr vert="horz" lIns="91440" tIns="45720" rIns="91440" bIns="45720" rtlCol="0">
            <a:normAutofit/>
          </a:bodyPr>
          <a:lstStyle/>
          <a:p>
            <a:pPr marL="285750" indent="-228600" algn="ctr">
              <a:lnSpc>
                <a:spcPct val="90000"/>
              </a:lnSpc>
              <a:spcAft>
                <a:spcPts val="600"/>
              </a:spcAft>
              <a:buFont typeface="Arial" panose="020B0604020202020204" pitchFamily="34" charset="0"/>
              <a:buChar char="•"/>
            </a:pPr>
            <a:r>
              <a:rPr lang="en-US"/>
              <a:t>ExtendsClass</a:t>
            </a:r>
            <a:r>
              <a:rPr lang="en-US" dirty="0"/>
              <a:t> (JavaScript Validator)</a:t>
            </a:r>
            <a:endParaRPr lang="en-US"/>
          </a:p>
          <a:p>
            <a:pPr marL="285750" indent="-228600" algn="ctr">
              <a:lnSpc>
                <a:spcPct val="90000"/>
              </a:lnSpc>
              <a:spcAft>
                <a:spcPts val="600"/>
              </a:spcAft>
              <a:buFont typeface="Arial" panose="020B0604020202020204" pitchFamily="34" charset="0"/>
              <a:buChar char="•"/>
            </a:pPr>
            <a:endParaRPr lang="en-US"/>
          </a:p>
          <a:p>
            <a:pPr marL="285750" indent="-228600" algn="ctr">
              <a:lnSpc>
                <a:spcPct val="90000"/>
              </a:lnSpc>
              <a:spcAft>
                <a:spcPts val="600"/>
              </a:spcAft>
              <a:buFont typeface="Arial" panose="020B0604020202020204" pitchFamily="34" charset="0"/>
              <a:buChar char="•"/>
            </a:pPr>
            <a:r>
              <a:rPr lang="en-US" dirty="0"/>
              <a:t>W3C Markup Validation Service</a:t>
            </a:r>
            <a:endParaRPr lang="en-US"/>
          </a:p>
          <a:p>
            <a:pPr marL="285750" indent="-228600" algn="ctr">
              <a:lnSpc>
                <a:spcPct val="90000"/>
              </a:lnSpc>
              <a:spcAft>
                <a:spcPts val="600"/>
              </a:spcAft>
              <a:buFont typeface="Arial" panose="020B0604020202020204" pitchFamily="34" charset="0"/>
              <a:buChar char="•"/>
            </a:pPr>
            <a:endParaRPr lang="en-US"/>
          </a:p>
          <a:p>
            <a:pPr marL="285750" indent="-228600" algn="ctr">
              <a:lnSpc>
                <a:spcPct val="90000"/>
              </a:lnSpc>
              <a:spcAft>
                <a:spcPts val="600"/>
              </a:spcAft>
              <a:buFont typeface="Arial" panose="020B0604020202020204" pitchFamily="34" charset="0"/>
              <a:buChar char="•"/>
            </a:pPr>
            <a:r>
              <a:rPr lang="en-US" dirty="0"/>
              <a:t>W3C CSS Validation Service</a:t>
            </a:r>
            <a:endParaRPr lang="en-US"/>
          </a:p>
        </p:txBody>
      </p:sp>
    </p:spTree>
    <p:extLst>
      <p:ext uri="{BB962C8B-B14F-4D97-AF65-F5344CB8AC3E}">
        <p14:creationId xmlns:p14="http://schemas.microsoft.com/office/powerpoint/2010/main" val="22262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3D64-A5A4-0243-B73A-07CFC8B41BC8}"/>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6198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A63-EA66-9D45-9670-607BD371D1A9}"/>
              </a:ext>
            </a:extLst>
          </p:cNvPr>
          <p:cNvSpPr>
            <a:spLocks noGrp="1"/>
          </p:cNvSpPr>
          <p:nvPr>
            <p:ph type="title"/>
          </p:nvPr>
        </p:nvSpPr>
        <p:spPr>
          <a:xfrm>
            <a:off x="762000" y="609600"/>
            <a:ext cx="9144000" cy="1263649"/>
          </a:xfrm>
        </p:spPr>
        <p:txBody>
          <a:bodyPr/>
          <a:lstStyle/>
          <a:p>
            <a:r>
              <a:rPr lang="en-US" dirty="0"/>
              <a:t>Description of the Project</a:t>
            </a:r>
          </a:p>
        </p:txBody>
      </p:sp>
      <p:sp>
        <p:nvSpPr>
          <p:cNvPr id="3" name="Content Placeholder 2">
            <a:extLst>
              <a:ext uri="{FF2B5EF4-FFF2-40B4-BE49-F238E27FC236}">
                <a16:creationId xmlns:a16="http://schemas.microsoft.com/office/drawing/2014/main" id="{FE2C3B47-EE3B-774A-84A8-B7A93436EA46}"/>
              </a:ext>
            </a:extLst>
          </p:cNvPr>
          <p:cNvSpPr>
            <a:spLocks noGrp="1"/>
          </p:cNvSpPr>
          <p:nvPr>
            <p:ph idx="1"/>
          </p:nvPr>
        </p:nvSpPr>
        <p:spPr>
          <a:xfrm>
            <a:off x="762000" y="1778695"/>
            <a:ext cx="10668000" cy="4258849"/>
          </a:xfrm>
        </p:spPr>
        <p:txBody>
          <a:bodyPr/>
          <a:lstStyle/>
          <a:p>
            <a:r>
              <a:rPr lang="en-IN" dirty="0"/>
              <a:t>The Game of Life is an infinite, two-dimensional orthogonal grid of square cells, each of which is in one of two possible states, live or dead, (or populated and unpopulated, respectively). Every cell interacts with its eight neighbours, which are the cells that are horizontally, vertically, or diagonally adjacent.</a:t>
            </a:r>
          </a:p>
          <a:p>
            <a:pPr marL="0" indent="0">
              <a:buNone/>
            </a:pPr>
            <a:endParaRPr lang="en-IN" dirty="0"/>
          </a:p>
          <a:p>
            <a:r>
              <a:rPr lang="en-IN" dirty="0"/>
              <a:t>The user/player interacts with the Game of Life by creating an initial configuration and observes how it evolves</a:t>
            </a:r>
          </a:p>
          <a:p>
            <a:endParaRPr lang="en-IN" dirty="0"/>
          </a:p>
          <a:p>
            <a:endParaRPr lang="en-IN" dirty="0"/>
          </a:p>
        </p:txBody>
      </p:sp>
    </p:spTree>
    <p:extLst>
      <p:ext uri="{BB962C8B-B14F-4D97-AF65-F5344CB8AC3E}">
        <p14:creationId xmlns:p14="http://schemas.microsoft.com/office/powerpoint/2010/main" val="246584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9E3D-068A-5244-96EE-8297E6C7BC9B}"/>
              </a:ext>
            </a:extLst>
          </p:cNvPr>
          <p:cNvSpPr>
            <a:spLocks noGrp="1"/>
          </p:cNvSpPr>
          <p:nvPr>
            <p:ph type="title"/>
          </p:nvPr>
        </p:nvSpPr>
        <p:spPr>
          <a:xfrm>
            <a:off x="762000" y="762000"/>
            <a:ext cx="9144000" cy="1263649"/>
          </a:xfrm>
        </p:spPr>
        <p:txBody>
          <a:bodyPr/>
          <a:lstStyle/>
          <a:p>
            <a:r>
              <a:rPr lang="en-US" dirty="0"/>
              <a:t>Rules</a:t>
            </a:r>
          </a:p>
        </p:txBody>
      </p:sp>
      <p:sp>
        <p:nvSpPr>
          <p:cNvPr id="3" name="Content Placeholder 2">
            <a:extLst>
              <a:ext uri="{FF2B5EF4-FFF2-40B4-BE49-F238E27FC236}">
                <a16:creationId xmlns:a16="http://schemas.microsoft.com/office/drawing/2014/main" id="{38A3C867-1509-594E-8096-B9D18BB2D022}"/>
              </a:ext>
            </a:extLst>
          </p:cNvPr>
          <p:cNvSpPr>
            <a:spLocks noGrp="1"/>
          </p:cNvSpPr>
          <p:nvPr>
            <p:ph idx="1"/>
          </p:nvPr>
        </p:nvSpPr>
        <p:spPr>
          <a:xfrm>
            <a:off x="762000" y="1853853"/>
            <a:ext cx="10668000" cy="4242148"/>
          </a:xfrm>
        </p:spPr>
        <p:txBody>
          <a:bodyPr>
            <a:normAutofit fontScale="62500" lnSpcReduction="20000"/>
          </a:bodyPr>
          <a:lstStyle/>
          <a:p>
            <a:pPr marL="514350" indent="-514350" algn="just">
              <a:lnSpc>
                <a:spcPct val="120000"/>
              </a:lnSpc>
              <a:buFont typeface="+mj-lt"/>
              <a:buAutoNum type="arabicPeriod"/>
            </a:pPr>
            <a:r>
              <a:rPr lang="en-IN" dirty="0"/>
              <a:t>Any live cell with fewer than two live neighbours dies, which is caused by under population.</a:t>
            </a:r>
          </a:p>
          <a:p>
            <a:pPr marL="514350" indent="-514350" algn="just">
              <a:lnSpc>
                <a:spcPct val="120000"/>
              </a:lnSpc>
              <a:buFont typeface="+mj-lt"/>
              <a:buAutoNum type="arabicPeriod"/>
            </a:pPr>
            <a:r>
              <a:rPr lang="en-IN" dirty="0"/>
              <a:t>Any live cell with more than three live neighbours dies, as if by overcrowding.</a:t>
            </a:r>
          </a:p>
          <a:p>
            <a:pPr marL="514350" indent="-514350" algn="just">
              <a:lnSpc>
                <a:spcPct val="120000"/>
              </a:lnSpc>
              <a:buFont typeface="+mj-lt"/>
              <a:buAutoNum type="arabicPeriod"/>
            </a:pPr>
            <a:r>
              <a:rPr lang="en-IN" dirty="0"/>
              <a:t>Any live cell with two or three live neighbours lives on to the next generation.</a:t>
            </a:r>
          </a:p>
          <a:p>
            <a:pPr marL="514350" indent="-514350" algn="just">
              <a:lnSpc>
                <a:spcPct val="120000"/>
              </a:lnSpc>
              <a:buFont typeface="+mj-lt"/>
              <a:buAutoNum type="arabicPeriod"/>
            </a:pPr>
            <a:r>
              <a:rPr lang="en-IN" dirty="0"/>
              <a:t>Any dead cell with exactly three live neighbours becomes a live cell.</a:t>
            </a:r>
          </a:p>
          <a:p>
            <a:pPr marL="514350" indent="-514350" algn="just">
              <a:lnSpc>
                <a:spcPct val="120000"/>
              </a:lnSpc>
              <a:buFont typeface="+mj-lt"/>
              <a:buAutoNum type="arabicPeriod"/>
            </a:pPr>
            <a:r>
              <a:rPr lang="en-IN" dirty="0"/>
              <a:t>If a dead cell has exactly three live neighbours, it comes to live</a:t>
            </a:r>
          </a:p>
          <a:p>
            <a:pPr marL="514350" indent="-514350" algn="just">
              <a:lnSpc>
                <a:spcPct val="120000"/>
              </a:lnSpc>
              <a:buFont typeface="+mj-lt"/>
              <a:buAutoNum type="arabicPeriod"/>
            </a:pPr>
            <a:r>
              <a:rPr lang="en-IN" dirty="0"/>
              <a:t>If a live cell has less than two live neighbours, it dies</a:t>
            </a:r>
          </a:p>
          <a:p>
            <a:pPr marL="514350" indent="-514350" algn="just">
              <a:lnSpc>
                <a:spcPct val="120000"/>
              </a:lnSpc>
              <a:buFont typeface="+mj-lt"/>
              <a:buAutoNum type="arabicPeriod"/>
            </a:pPr>
            <a:r>
              <a:rPr lang="en-IN" dirty="0"/>
              <a:t>If a live cell has more than three live neighbours, it dies</a:t>
            </a:r>
          </a:p>
          <a:p>
            <a:pPr marL="514350" indent="-514350" algn="just">
              <a:lnSpc>
                <a:spcPct val="120000"/>
              </a:lnSpc>
              <a:buFont typeface="+mj-lt"/>
              <a:buAutoNum type="arabicPeriod"/>
            </a:pPr>
            <a:r>
              <a:rPr lang="en-IN" dirty="0"/>
              <a:t>If a live cell has two or three live neighbours, it continues living life - Therefore by repeating the cycle over and over, these simple rules create interesting, often unpredictable pattern</a:t>
            </a:r>
          </a:p>
          <a:p>
            <a:endParaRPr lang="en-US" dirty="0"/>
          </a:p>
        </p:txBody>
      </p:sp>
    </p:spTree>
    <p:extLst>
      <p:ext uri="{BB962C8B-B14F-4D97-AF65-F5344CB8AC3E}">
        <p14:creationId xmlns:p14="http://schemas.microsoft.com/office/powerpoint/2010/main" val="300814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45C6-4194-EF40-AEA0-268FAFA7C8BC}"/>
              </a:ext>
            </a:extLst>
          </p:cNvPr>
          <p:cNvSpPr>
            <a:spLocks noGrp="1"/>
          </p:cNvSpPr>
          <p:nvPr>
            <p:ph type="title"/>
          </p:nvPr>
        </p:nvSpPr>
        <p:spPr/>
        <p:txBody>
          <a:bodyPr/>
          <a:lstStyle/>
          <a:p>
            <a:r>
              <a:rPr lang="en-US" dirty="0"/>
              <a:t>Patterns</a:t>
            </a:r>
          </a:p>
        </p:txBody>
      </p:sp>
      <p:sp>
        <p:nvSpPr>
          <p:cNvPr id="3" name="Content Placeholder 2">
            <a:extLst>
              <a:ext uri="{FF2B5EF4-FFF2-40B4-BE49-F238E27FC236}">
                <a16:creationId xmlns:a16="http://schemas.microsoft.com/office/drawing/2014/main" id="{24151701-8445-DA4D-89A5-A2D3CBE48D81}"/>
              </a:ext>
            </a:extLst>
          </p:cNvPr>
          <p:cNvSpPr>
            <a:spLocks noGrp="1"/>
          </p:cNvSpPr>
          <p:nvPr>
            <p:ph idx="1"/>
          </p:nvPr>
        </p:nvSpPr>
        <p:spPr>
          <a:xfrm>
            <a:off x="762000" y="2543175"/>
            <a:ext cx="10668000" cy="3552825"/>
          </a:xfrm>
        </p:spPr>
        <p:txBody>
          <a:bodyPr anchor="ctr"/>
          <a:lstStyle/>
          <a:p>
            <a:r>
              <a:rPr lang="en-US" dirty="0"/>
              <a:t>Still Life</a:t>
            </a:r>
          </a:p>
          <a:p>
            <a:r>
              <a:rPr lang="en-US" dirty="0"/>
              <a:t>Oscillators</a:t>
            </a:r>
          </a:p>
          <a:p>
            <a:r>
              <a:rPr lang="en-US" dirty="0"/>
              <a:t>Gliders and Spaceship</a:t>
            </a:r>
          </a:p>
          <a:p>
            <a:r>
              <a:rPr lang="en-US" dirty="0"/>
              <a:t>Gosper Glider Gun</a:t>
            </a:r>
          </a:p>
        </p:txBody>
      </p:sp>
    </p:spTree>
    <p:extLst>
      <p:ext uri="{BB962C8B-B14F-4D97-AF65-F5344CB8AC3E}">
        <p14:creationId xmlns:p14="http://schemas.microsoft.com/office/powerpoint/2010/main" val="98704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A469-3E64-0B48-AE85-682598E26573}"/>
              </a:ext>
            </a:extLst>
          </p:cNvPr>
          <p:cNvSpPr>
            <a:spLocks noGrp="1"/>
          </p:cNvSpPr>
          <p:nvPr>
            <p:ph type="title"/>
          </p:nvPr>
        </p:nvSpPr>
        <p:spPr>
          <a:xfrm>
            <a:off x="762000" y="1524000"/>
            <a:ext cx="2842437" cy="1633870"/>
          </a:xfrm>
        </p:spPr>
        <p:txBody>
          <a:bodyPr/>
          <a:lstStyle/>
          <a:p>
            <a:r>
              <a:rPr lang="en-US" dirty="0"/>
              <a:t>Pattern Examples</a:t>
            </a:r>
          </a:p>
        </p:txBody>
      </p:sp>
      <p:pic>
        <p:nvPicPr>
          <p:cNvPr id="5" name="Content Placeholder 4" descr="A picture containing text, crossword puzzle&#10;&#10;Description automatically generated">
            <a:extLst>
              <a:ext uri="{FF2B5EF4-FFF2-40B4-BE49-F238E27FC236}">
                <a16:creationId xmlns:a16="http://schemas.microsoft.com/office/drawing/2014/main" id="{12CB4B0E-69C1-7E49-9594-0DFF0FF91761}"/>
              </a:ext>
            </a:extLst>
          </p:cNvPr>
          <p:cNvPicPr>
            <a:picLocks noGrp="1" noChangeAspect="1"/>
          </p:cNvPicPr>
          <p:nvPr>
            <p:ph idx="4294967295"/>
          </p:nvPr>
        </p:nvPicPr>
        <p:blipFill>
          <a:blip r:embed="rId2"/>
          <a:stretch>
            <a:fillRect/>
          </a:stretch>
        </p:blipFill>
        <p:spPr>
          <a:xfrm>
            <a:off x="4057650" y="545279"/>
            <a:ext cx="7200900" cy="5655496"/>
          </a:xfrm>
        </p:spPr>
      </p:pic>
    </p:spTree>
    <p:extLst>
      <p:ext uri="{BB962C8B-B14F-4D97-AF65-F5344CB8AC3E}">
        <p14:creationId xmlns:p14="http://schemas.microsoft.com/office/powerpoint/2010/main" val="116121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5462-0648-5648-8461-D0BD786F7526}"/>
              </a:ext>
            </a:extLst>
          </p:cNvPr>
          <p:cNvSpPr>
            <a:spLocks noGrp="1"/>
          </p:cNvSpPr>
          <p:nvPr>
            <p:ph type="title"/>
          </p:nvPr>
        </p:nvSpPr>
        <p:spPr>
          <a:xfrm>
            <a:off x="137882" y="139652"/>
            <a:ext cx="5549139" cy="596499"/>
          </a:xfrm>
        </p:spPr>
        <p:txBody>
          <a:bodyPr>
            <a:normAutofit fontScale="90000"/>
          </a:bodyPr>
          <a:lstStyle/>
          <a:p>
            <a:r>
              <a:rPr lang="en-US" dirty="0"/>
              <a:t>UML Diagram</a:t>
            </a:r>
          </a:p>
        </p:txBody>
      </p:sp>
      <p:sp>
        <p:nvSpPr>
          <p:cNvPr id="5" name="Alternative Process 4">
            <a:extLst>
              <a:ext uri="{FF2B5EF4-FFF2-40B4-BE49-F238E27FC236}">
                <a16:creationId xmlns:a16="http://schemas.microsoft.com/office/drawing/2014/main" id="{7495B26D-0DF9-C042-9E55-D8A200E97EEA}"/>
              </a:ext>
            </a:extLst>
          </p:cNvPr>
          <p:cNvSpPr/>
          <p:nvPr/>
        </p:nvSpPr>
        <p:spPr>
          <a:xfrm>
            <a:off x="143500" y="1798116"/>
            <a:ext cx="1010104" cy="110713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sz="1600" dirty="0"/>
              <a:t>Select the grid size size</a:t>
            </a:r>
          </a:p>
        </p:txBody>
      </p:sp>
      <p:sp>
        <p:nvSpPr>
          <p:cNvPr id="6" name="Alternative Process 5">
            <a:extLst>
              <a:ext uri="{FF2B5EF4-FFF2-40B4-BE49-F238E27FC236}">
                <a16:creationId xmlns:a16="http://schemas.microsoft.com/office/drawing/2014/main" id="{C67A1083-1EF4-0643-A2BE-0347B3D262D2}"/>
              </a:ext>
            </a:extLst>
          </p:cNvPr>
          <p:cNvSpPr/>
          <p:nvPr/>
        </p:nvSpPr>
        <p:spPr>
          <a:xfrm>
            <a:off x="1329057" y="1900716"/>
            <a:ext cx="1632067" cy="102235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User initializes living cell coordinates</a:t>
            </a:r>
          </a:p>
        </p:txBody>
      </p:sp>
      <p:sp>
        <p:nvSpPr>
          <p:cNvPr id="7" name="Decision 6">
            <a:extLst>
              <a:ext uri="{FF2B5EF4-FFF2-40B4-BE49-F238E27FC236}">
                <a16:creationId xmlns:a16="http://schemas.microsoft.com/office/drawing/2014/main" id="{A6575551-44B1-8547-A728-D6D2A885C527}"/>
              </a:ext>
            </a:extLst>
          </p:cNvPr>
          <p:cNvSpPr/>
          <p:nvPr/>
        </p:nvSpPr>
        <p:spPr>
          <a:xfrm>
            <a:off x="3056116" y="1776130"/>
            <a:ext cx="1509823" cy="125811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Play</a:t>
            </a:r>
          </a:p>
        </p:txBody>
      </p:sp>
      <p:sp>
        <p:nvSpPr>
          <p:cNvPr id="8" name="Rounded Rectangle 7">
            <a:extLst>
              <a:ext uri="{FF2B5EF4-FFF2-40B4-BE49-F238E27FC236}">
                <a16:creationId xmlns:a16="http://schemas.microsoft.com/office/drawing/2014/main" id="{C9A86706-572B-3149-B7CD-DE13D47BD37D}"/>
              </a:ext>
            </a:extLst>
          </p:cNvPr>
          <p:cNvSpPr/>
          <p:nvPr/>
        </p:nvSpPr>
        <p:spPr>
          <a:xfrm>
            <a:off x="3098516" y="3371774"/>
            <a:ext cx="1468166" cy="7742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Begin simulation</a:t>
            </a:r>
          </a:p>
        </p:txBody>
      </p:sp>
      <p:sp>
        <p:nvSpPr>
          <p:cNvPr id="10" name="Rounded Rectangle 9">
            <a:extLst>
              <a:ext uri="{FF2B5EF4-FFF2-40B4-BE49-F238E27FC236}">
                <a16:creationId xmlns:a16="http://schemas.microsoft.com/office/drawing/2014/main" id="{379EDE64-108E-8942-8731-934D8015EB95}"/>
              </a:ext>
            </a:extLst>
          </p:cNvPr>
          <p:cNvSpPr/>
          <p:nvPr/>
        </p:nvSpPr>
        <p:spPr>
          <a:xfrm>
            <a:off x="4831365" y="3371774"/>
            <a:ext cx="1769976" cy="733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Check next cell</a:t>
            </a:r>
          </a:p>
        </p:txBody>
      </p:sp>
      <p:sp>
        <p:nvSpPr>
          <p:cNvPr id="11" name="Decision 10">
            <a:extLst>
              <a:ext uri="{FF2B5EF4-FFF2-40B4-BE49-F238E27FC236}">
                <a16:creationId xmlns:a16="http://schemas.microsoft.com/office/drawing/2014/main" id="{260BD829-8C07-4D4E-97AB-57E41C0A20B8}"/>
              </a:ext>
            </a:extLst>
          </p:cNvPr>
          <p:cNvSpPr/>
          <p:nvPr/>
        </p:nvSpPr>
        <p:spPr>
          <a:xfrm>
            <a:off x="6680736" y="3144837"/>
            <a:ext cx="1806664" cy="118752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Any cells remaining? </a:t>
            </a:r>
          </a:p>
        </p:txBody>
      </p:sp>
      <p:sp>
        <p:nvSpPr>
          <p:cNvPr id="12" name="Decision 11">
            <a:extLst>
              <a:ext uri="{FF2B5EF4-FFF2-40B4-BE49-F238E27FC236}">
                <a16:creationId xmlns:a16="http://schemas.microsoft.com/office/drawing/2014/main" id="{46D7047D-20E7-4843-8E8F-1FD51F2C017A}"/>
              </a:ext>
            </a:extLst>
          </p:cNvPr>
          <p:cNvSpPr/>
          <p:nvPr/>
        </p:nvSpPr>
        <p:spPr>
          <a:xfrm>
            <a:off x="8595075" y="3100435"/>
            <a:ext cx="1776558" cy="118752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Is current cell living </a:t>
            </a:r>
          </a:p>
        </p:txBody>
      </p:sp>
      <p:sp>
        <p:nvSpPr>
          <p:cNvPr id="13" name="Decision 12">
            <a:extLst>
              <a:ext uri="{FF2B5EF4-FFF2-40B4-BE49-F238E27FC236}">
                <a16:creationId xmlns:a16="http://schemas.microsoft.com/office/drawing/2014/main" id="{B099506B-8D45-3047-A3E9-0A80A3B42AA7}"/>
              </a:ext>
            </a:extLst>
          </p:cNvPr>
          <p:cNvSpPr/>
          <p:nvPr/>
        </p:nvSpPr>
        <p:spPr>
          <a:xfrm>
            <a:off x="8103766" y="1460279"/>
            <a:ext cx="2759177" cy="14460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Are there exactly 3 adjacent living cells?</a:t>
            </a:r>
          </a:p>
        </p:txBody>
      </p:sp>
      <p:sp>
        <p:nvSpPr>
          <p:cNvPr id="14" name="Decision 13">
            <a:extLst>
              <a:ext uri="{FF2B5EF4-FFF2-40B4-BE49-F238E27FC236}">
                <a16:creationId xmlns:a16="http://schemas.microsoft.com/office/drawing/2014/main" id="{6A1A3CEB-6D14-B244-BCD9-5A62A7247007}"/>
              </a:ext>
            </a:extLst>
          </p:cNvPr>
          <p:cNvSpPr/>
          <p:nvPr/>
        </p:nvSpPr>
        <p:spPr>
          <a:xfrm>
            <a:off x="8191497" y="4411003"/>
            <a:ext cx="2583712" cy="169604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Are there 2-3 adjacent living cells?</a:t>
            </a:r>
          </a:p>
        </p:txBody>
      </p:sp>
      <p:sp>
        <p:nvSpPr>
          <p:cNvPr id="15" name="Rounded Rectangle 14">
            <a:extLst>
              <a:ext uri="{FF2B5EF4-FFF2-40B4-BE49-F238E27FC236}">
                <a16:creationId xmlns:a16="http://schemas.microsoft.com/office/drawing/2014/main" id="{1F3D9156-0430-6443-892C-739DB3178A46}"/>
              </a:ext>
            </a:extLst>
          </p:cNvPr>
          <p:cNvSpPr/>
          <p:nvPr/>
        </p:nvSpPr>
        <p:spPr>
          <a:xfrm>
            <a:off x="11038395" y="1691461"/>
            <a:ext cx="978152" cy="886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kill cell</a:t>
            </a:r>
          </a:p>
        </p:txBody>
      </p:sp>
      <p:sp>
        <p:nvSpPr>
          <p:cNvPr id="16" name="Rounded Rectangle 15">
            <a:extLst>
              <a:ext uri="{FF2B5EF4-FFF2-40B4-BE49-F238E27FC236}">
                <a16:creationId xmlns:a16="http://schemas.microsoft.com/office/drawing/2014/main" id="{0ACF0ECE-07AC-0946-B4CF-81002FF13476}"/>
              </a:ext>
            </a:extLst>
          </p:cNvPr>
          <p:cNvSpPr/>
          <p:nvPr/>
        </p:nvSpPr>
        <p:spPr>
          <a:xfrm>
            <a:off x="4802033" y="2065236"/>
            <a:ext cx="1769976" cy="733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Create living cell</a:t>
            </a:r>
          </a:p>
        </p:txBody>
      </p:sp>
      <p:sp>
        <p:nvSpPr>
          <p:cNvPr id="17" name="Rounded Rectangle 16">
            <a:extLst>
              <a:ext uri="{FF2B5EF4-FFF2-40B4-BE49-F238E27FC236}">
                <a16:creationId xmlns:a16="http://schemas.microsoft.com/office/drawing/2014/main" id="{E8A6CDCE-3CF5-E44C-9B85-EC371063E29B}"/>
              </a:ext>
            </a:extLst>
          </p:cNvPr>
          <p:cNvSpPr/>
          <p:nvPr/>
        </p:nvSpPr>
        <p:spPr>
          <a:xfrm>
            <a:off x="8843628" y="6250706"/>
            <a:ext cx="1279451" cy="581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Dead cell</a:t>
            </a:r>
          </a:p>
        </p:txBody>
      </p:sp>
      <p:sp>
        <p:nvSpPr>
          <p:cNvPr id="18" name="Rounded Rectangle 17">
            <a:extLst>
              <a:ext uri="{FF2B5EF4-FFF2-40B4-BE49-F238E27FC236}">
                <a16:creationId xmlns:a16="http://schemas.microsoft.com/office/drawing/2014/main" id="{D8005A6B-BF25-2F47-9A84-11945541510F}"/>
              </a:ext>
            </a:extLst>
          </p:cNvPr>
          <p:cNvSpPr/>
          <p:nvPr/>
        </p:nvSpPr>
        <p:spPr>
          <a:xfrm>
            <a:off x="5101318" y="4709057"/>
            <a:ext cx="1516317" cy="886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Print generation</a:t>
            </a:r>
          </a:p>
        </p:txBody>
      </p:sp>
      <p:sp>
        <p:nvSpPr>
          <p:cNvPr id="20" name="Alternative Process 19">
            <a:extLst>
              <a:ext uri="{FF2B5EF4-FFF2-40B4-BE49-F238E27FC236}">
                <a16:creationId xmlns:a16="http://schemas.microsoft.com/office/drawing/2014/main" id="{1EB2ADA8-6D26-7444-88B1-AA6A0747417E}"/>
              </a:ext>
            </a:extLst>
          </p:cNvPr>
          <p:cNvSpPr/>
          <p:nvPr/>
        </p:nvSpPr>
        <p:spPr>
          <a:xfrm>
            <a:off x="8589198" y="802934"/>
            <a:ext cx="1926288" cy="460819"/>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Alive</a:t>
            </a:r>
          </a:p>
        </p:txBody>
      </p:sp>
      <p:sp>
        <p:nvSpPr>
          <p:cNvPr id="23" name="Rounded Rectangle 22">
            <a:extLst>
              <a:ext uri="{FF2B5EF4-FFF2-40B4-BE49-F238E27FC236}">
                <a16:creationId xmlns:a16="http://schemas.microsoft.com/office/drawing/2014/main" id="{14AAF3AD-7AD7-E34E-8ED4-F9127F5402D1}"/>
              </a:ext>
            </a:extLst>
          </p:cNvPr>
          <p:cNvSpPr/>
          <p:nvPr/>
        </p:nvSpPr>
        <p:spPr>
          <a:xfrm>
            <a:off x="3274828" y="4912242"/>
            <a:ext cx="1105786" cy="4854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Stop</a:t>
            </a:r>
          </a:p>
        </p:txBody>
      </p:sp>
      <p:cxnSp>
        <p:nvCxnSpPr>
          <p:cNvPr id="27" name="Straight Arrow Connector 26">
            <a:extLst>
              <a:ext uri="{FF2B5EF4-FFF2-40B4-BE49-F238E27FC236}">
                <a16:creationId xmlns:a16="http://schemas.microsoft.com/office/drawing/2014/main" id="{CEDB9401-787A-6F47-A0CC-2CFDD57BD149}"/>
              </a:ext>
            </a:extLst>
          </p:cNvPr>
          <p:cNvCxnSpPr>
            <a:cxnSpLocks/>
            <a:endCxn id="5" idx="0"/>
          </p:cNvCxnSpPr>
          <p:nvPr/>
        </p:nvCxnSpPr>
        <p:spPr>
          <a:xfrm>
            <a:off x="648550" y="1509050"/>
            <a:ext cx="2" cy="289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9244BC-ABD3-3B4E-8437-CA956EDACAF9}"/>
              </a:ext>
            </a:extLst>
          </p:cNvPr>
          <p:cNvCxnSpPr>
            <a:cxnSpLocks/>
            <a:stCxn id="5" idx="3"/>
          </p:cNvCxnSpPr>
          <p:nvPr/>
        </p:nvCxnSpPr>
        <p:spPr>
          <a:xfrm>
            <a:off x="1153604" y="2351681"/>
            <a:ext cx="247210" cy="6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A438D2-5F3C-6B46-B729-61FA21E7277E}"/>
              </a:ext>
            </a:extLst>
          </p:cNvPr>
          <p:cNvCxnSpPr>
            <a:endCxn id="7" idx="1"/>
          </p:cNvCxnSpPr>
          <p:nvPr/>
        </p:nvCxnSpPr>
        <p:spPr>
          <a:xfrm>
            <a:off x="2978379" y="2405186"/>
            <a:ext cx="777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91ED41F-9C63-6041-B90F-F275DBAEE420}"/>
              </a:ext>
            </a:extLst>
          </p:cNvPr>
          <p:cNvCxnSpPr/>
          <p:nvPr/>
        </p:nvCxnSpPr>
        <p:spPr>
          <a:xfrm>
            <a:off x="9483353" y="1263752"/>
            <a:ext cx="0" cy="280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BA02CBD-AB68-1D45-BCCD-AB517E11168D}"/>
              </a:ext>
            </a:extLst>
          </p:cNvPr>
          <p:cNvCxnSpPr>
            <a:cxnSpLocks/>
            <a:stCxn id="12" idx="0"/>
            <a:endCxn id="13" idx="2"/>
          </p:cNvCxnSpPr>
          <p:nvPr/>
        </p:nvCxnSpPr>
        <p:spPr>
          <a:xfrm flipV="1">
            <a:off x="9483354" y="2906309"/>
            <a:ext cx="1" cy="194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4FF8D6-B366-8F49-9298-1F2238B80DA4}"/>
              </a:ext>
            </a:extLst>
          </p:cNvPr>
          <p:cNvCxnSpPr>
            <a:stCxn id="12" idx="2"/>
            <a:endCxn id="14" idx="0"/>
          </p:cNvCxnSpPr>
          <p:nvPr/>
        </p:nvCxnSpPr>
        <p:spPr>
          <a:xfrm flipH="1">
            <a:off x="9483353" y="4287956"/>
            <a:ext cx="1" cy="123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D7BC6D5-87B1-7447-A573-30A622DB3ACC}"/>
              </a:ext>
            </a:extLst>
          </p:cNvPr>
          <p:cNvCxnSpPr>
            <a:stCxn id="14" idx="2"/>
          </p:cNvCxnSpPr>
          <p:nvPr/>
        </p:nvCxnSpPr>
        <p:spPr>
          <a:xfrm>
            <a:off x="9483353" y="6107043"/>
            <a:ext cx="0" cy="143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5BDE14-C839-4746-9DDF-1F57562093CF}"/>
              </a:ext>
            </a:extLst>
          </p:cNvPr>
          <p:cNvCxnSpPr>
            <a:cxnSpLocks/>
            <a:endCxn id="15" idx="1"/>
          </p:cNvCxnSpPr>
          <p:nvPr/>
        </p:nvCxnSpPr>
        <p:spPr>
          <a:xfrm flipV="1">
            <a:off x="10862943" y="2134522"/>
            <a:ext cx="175452" cy="48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9CC56E1-61F1-A047-820B-819DE20BB692}"/>
              </a:ext>
            </a:extLst>
          </p:cNvPr>
          <p:cNvCxnSpPr>
            <a:cxnSpLocks/>
            <a:stCxn id="7" idx="3"/>
          </p:cNvCxnSpPr>
          <p:nvPr/>
        </p:nvCxnSpPr>
        <p:spPr>
          <a:xfrm flipV="1">
            <a:off x="4565939" y="2405186"/>
            <a:ext cx="2654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418B049-334B-E545-8629-111397BDF2D4}"/>
              </a:ext>
            </a:extLst>
          </p:cNvPr>
          <p:cNvCxnSpPr>
            <a:cxnSpLocks/>
            <a:stCxn id="7" idx="2"/>
            <a:endCxn id="8" idx="0"/>
          </p:cNvCxnSpPr>
          <p:nvPr/>
        </p:nvCxnSpPr>
        <p:spPr>
          <a:xfrm>
            <a:off x="3811028" y="3034243"/>
            <a:ext cx="21571" cy="3375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7F926ED-1E13-934A-90CD-AE682B9387B5}"/>
              </a:ext>
            </a:extLst>
          </p:cNvPr>
          <p:cNvCxnSpPr/>
          <p:nvPr/>
        </p:nvCxnSpPr>
        <p:spPr>
          <a:xfrm flipH="1">
            <a:off x="4210493" y="5152117"/>
            <a:ext cx="890825" cy="14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FC4EE10-D9B0-3245-8ADC-07143F736DEB}"/>
              </a:ext>
            </a:extLst>
          </p:cNvPr>
          <p:cNvCxnSpPr>
            <a:cxnSpLocks/>
            <a:stCxn id="8" idx="3"/>
            <a:endCxn id="10" idx="1"/>
          </p:cNvCxnSpPr>
          <p:nvPr/>
        </p:nvCxnSpPr>
        <p:spPr>
          <a:xfrm flipV="1">
            <a:off x="4566682" y="3738598"/>
            <a:ext cx="264683" cy="20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BE5E92-C96B-D64C-BFA1-D6C105FFDE6D}"/>
              </a:ext>
            </a:extLst>
          </p:cNvPr>
          <p:cNvCxnSpPr>
            <a:cxnSpLocks/>
            <a:stCxn id="10" idx="3"/>
          </p:cNvCxnSpPr>
          <p:nvPr/>
        </p:nvCxnSpPr>
        <p:spPr>
          <a:xfrm>
            <a:off x="6601341" y="3738598"/>
            <a:ext cx="94449" cy="20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BD7A62E-BBA8-AB4F-A031-0C3520AA2B79}"/>
              </a:ext>
            </a:extLst>
          </p:cNvPr>
          <p:cNvCxnSpPr>
            <a:stCxn id="11" idx="3"/>
            <a:endCxn id="12" idx="1"/>
          </p:cNvCxnSpPr>
          <p:nvPr/>
        </p:nvCxnSpPr>
        <p:spPr>
          <a:xfrm flipV="1">
            <a:off x="8487400" y="3694196"/>
            <a:ext cx="107675" cy="44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BBB67611-5D22-044A-B192-809C47791760}"/>
              </a:ext>
            </a:extLst>
          </p:cNvPr>
          <p:cNvCxnSpPr>
            <a:stCxn id="16" idx="0"/>
            <a:endCxn id="7" idx="0"/>
          </p:cNvCxnSpPr>
          <p:nvPr/>
        </p:nvCxnSpPr>
        <p:spPr>
          <a:xfrm rot="16200000" flipV="1">
            <a:off x="4604472" y="982686"/>
            <a:ext cx="289106" cy="1875993"/>
          </a:xfrm>
          <a:prstGeom prst="bentConnector3">
            <a:avLst>
              <a:gd name="adj1" fmla="val 17907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C88480BA-18E1-4A43-97B6-547CE7CD2B1D}"/>
              </a:ext>
            </a:extLst>
          </p:cNvPr>
          <p:cNvCxnSpPr/>
          <p:nvPr/>
        </p:nvCxnSpPr>
        <p:spPr>
          <a:xfrm>
            <a:off x="10515486" y="10333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ABBE0280-547A-8D48-A1A7-77EE7F0661A7}"/>
              </a:ext>
            </a:extLst>
          </p:cNvPr>
          <p:cNvCxnSpPr>
            <a:stCxn id="20" idx="1"/>
            <a:endCxn id="18" idx="0"/>
          </p:cNvCxnSpPr>
          <p:nvPr/>
        </p:nvCxnSpPr>
        <p:spPr>
          <a:xfrm rot="10800000" flipV="1">
            <a:off x="5859478" y="1033343"/>
            <a:ext cx="2729721" cy="367571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74AA924-27A6-C749-B76A-B141DF72DDC4}"/>
              </a:ext>
            </a:extLst>
          </p:cNvPr>
          <p:cNvSpPr/>
          <p:nvPr/>
        </p:nvSpPr>
        <p:spPr>
          <a:xfrm>
            <a:off x="10819075" y="4899329"/>
            <a:ext cx="1197472" cy="688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Create live cell</a:t>
            </a:r>
          </a:p>
        </p:txBody>
      </p:sp>
      <p:cxnSp>
        <p:nvCxnSpPr>
          <p:cNvPr id="72" name="Straight Arrow Connector 71">
            <a:extLst>
              <a:ext uri="{FF2B5EF4-FFF2-40B4-BE49-F238E27FC236}">
                <a16:creationId xmlns:a16="http://schemas.microsoft.com/office/drawing/2014/main" id="{FE1F592A-0B59-AC43-9A38-D3AF4D470AA0}"/>
              </a:ext>
            </a:extLst>
          </p:cNvPr>
          <p:cNvCxnSpPr>
            <a:stCxn id="14" idx="3"/>
            <a:endCxn id="68" idx="1"/>
          </p:cNvCxnSpPr>
          <p:nvPr/>
        </p:nvCxnSpPr>
        <p:spPr>
          <a:xfrm flipV="1">
            <a:off x="10775209" y="5243662"/>
            <a:ext cx="43866" cy="15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CCA3D2-5322-5D47-9359-5D485F261237}"/>
              </a:ext>
            </a:extLst>
          </p:cNvPr>
          <p:cNvCxnSpPr/>
          <p:nvPr/>
        </p:nvCxnSpPr>
        <p:spPr>
          <a:xfrm flipV="1">
            <a:off x="5859476" y="5595178"/>
            <a:ext cx="0" cy="94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0437BE19-9638-1448-9A11-E41E1456B35D}"/>
              </a:ext>
            </a:extLst>
          </p:cNvPr>
          <p:cNvCxnSpPr/>
          <p:nvPr/>
        </p:nvCxnSpPr>
        <p:spPr>
          <a:xfrm>
            <a:off x="5859476" y="6541547"/>
            <a:ext cx="5558335" cy="12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57EF72-EBC9-0449-B04D-1E34969F856B}"/>
              </a:ext>
            </a:extLst>
          </p:cNvPr>
          <p:cNvCxnSpPr/>
          <p:nvPr/>
        </p:nvCxnSpPr>
        <p:spPr>
          <a:xfrm flipV="1">
            <a:off x="11430000" y="5595178"/>
            <a:ext cx="0" cy="946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2E91A02-2DC5-8C48-90DA-49F8AD225C95}"/>
              </a:ext>
            </a:extLst>
          </p:cNvPr>
          <p:cNvSpPr txBox="1"/>
          <p:nvPr/>
        </p:nvSpPr>
        <p:spPr>
          <a:xfrm>
            <a:off x="4361365" y="1982349"/>
            <a:ext cx="470000" cy="369332"/>
          </a:xfrm>
          <a:prstGeom prst="rect">
            <a:avLst/>
          </a:prstGeom>
          <a:noFill/>
        </p:spPr>
        <p:txBody>
          <a:bodyPr wrap="none" rtlCol="0">
            <a:spAutoFit/>
          </a:bodyPr>
          <a:lstStyle/>
          <a:p>
            <a:r>
              <a:rPr lang="en-US" dirty="0"/>
              <a:t>no</a:t>
            </a:r>
          </a:p>
        </p:txBody>
      </p:sp>
      <p:sp>
        <p:nvSpPr>
          <p:cNvPr id="90" name="TextBox 89">
            <a:extLst>
              <a:ext uri="{FF2B5EF4-FFF2-40B4-BE49-F238E27FC236}">
                <a16:creationId xmlns:a16="http://schemas.microsoft.com/office/drawing/2014/main" id="{61A497AF-59AE-3046-A83E-57F0585EBB8E}"/>
              </a:ext>
            </a:extLst>
          </p:cNvPr>
          <p:cNvSpPr txBox="1"/>
          <p:nvPr/>
        </p:nvSpPr>
        <p:spPr>
          <a:xfrm>
            <a:off x="3832599" y="2798884"/>
            <a:ext cx="579005" cy="369332"/>
          </a:xfrm>
          <a:prstGeom prst="rect">
            <a:avLst/>
          </a:prstGeom>
          <a:noFill/>
        </p:spPr>
        <p:txBody>
          <a:bodyPr wrap="none" rtlCol="0">
            <a:spAutoFit/>
          </a:bodyPr>
          <a:lstStyle/>
          <a:p>
            <a:r>
              <a:rPr lang="en-US" dirty="0"/>
              <a:t>yes</a:t>
            </a:r>
          </a:p>
        </p:txBody>
      </p:sp>
      <p:cxnSp>
        <p:nvCxnSpPr>
          <p:cNvPr id="92" name="Elbow Connector 91">
            <a:extLst>
              <a:ext uri="{FF2B5EF4-FFF2-40B4-BE49-F238E27FC236}">
                <a16:creationId xmlns:a16="http://schemas.microsoft.com/office/drawing/2014/main" id="{F5214FCD-15E9-6A4B-85A8-2FAB7308B4EA}"/>
              </a:ext>
            </a:extLst>
          </p:cNvPr>
          <p:cNvCxnSpPr>
            <a:stCxn id="11" idx="2"/>
          </p:cNvCxnSpPr>
          <p:nvPr/>
        </p:nvCxnSpPr>
        <p:spPr>
          <a:xfrm rot="5400000">
            <a:off x="6637520" y="4312474"/>
            <a:ext cx="926665" cy="9664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7C98DEB-7E0C-294F-A356-B8CEEA8CEC3A}"/>
              </a:ext>
            </a:extLst>
          </p:cNvPr>
          <p:cNvSpPr txBox="1"/>
          <p:nvPr/>
        </p:nvSpPr>
        <p:spPr>
          <a:xfrm>
            <a:off x="6834300" y="5170784"/>
            <a:ext cx="470000" cy="369332"/>
          </a:xfrm>
          <a:prstGeom prst="rect">
            <a:avLst/>
          </a:prstGeom>
          <a:noFill/>
        </p:spPr>
        <p:txBody>
          <a:bodyPr wrap="none" rtlCol="0">
            <a:spAutoFit/>
          </a:bodyPr>
          <a:lstStyle/>
          <a:p>
            <a:r>
              <a:rPr lang="en-US" dirty="0"/>
              <a:t>no</a:t>
            </a:r>
          </a:p>
        </p:txBody>
      </p:sp>
      <p:sp>
        <p:nvSpPr>
          <p:cNvPr id="94" name="TextBox 93">
            <a:extLst>
              <a:ext uri="{FF2B5EF4-FFF2-40B4-BE49-F238E27FC236}">
                <a16:creationId xmlns:a16="http://schemas.microsoft.com/office/drawing/2014/main" id="{256905C1-289F-5F4F-95B7-2ABD5F0ED815}"/>
              </a:ext>
            </a:extLst>
          </p:cNvPr>
          <p:cNvSpPr txBox="1"/>
          <p:nvPr/>
        </p:nvSpPr>
        <p:spPr>
          <a:xfrm>
            <a:off x="8232994" y="3268556"/>
            <a:ext cx="579005" cy="369332"/>
          </a:xfrm>
          <a:prstGeom prst="rect">
            <a:avLst/>
          </a:prstGeom>
          <a:noFill/>
        </p:spPr>
        <p:txBody>
          <a:bodyPr wrap="none" rtlCol="0">
            <a:spAutoFit/>
          </a:bodyPr>
          <a:lstStyle/>
          <a:p>
            <a:r>
              <a:rPr lang="en-US" dirty="0"/>
              <a:t>yes</a:t>
            </a:r>
          </a:p>
        </p:txBody>
      </p:sp>
      <p:sp>
        <p:nvSpPr>
          <p:cNvPr id="95" name="TextBox 94">
            <a:extLst>
              <a:ext uri="{FF2B5EF4-FFF2-40B4-BE49-F238E27FC236}">
                <a16:creationId xmlns:a16="http://schemas.microsoft.com/office/drawing/2014/main" id="{63E955B2-B91B-DA4B-8A30-F846E1E4AA53}"/>
              </a:ext>
            </a:extLst>
          </p:cNvPr>
          <p:cNvSpPr txBox="1"/>
          <p:nvPr/>
        </p:nvSpPr>
        <p:spPr>
          <a:xfrm>
            <a:off x="9906000" y="2798884"/>
            <a:ext cx="579005" cy="369332"/>
          </a:xfrm>
          <a:prstGeom prst="rect">
            <a:avLst/>
          </a:prstGeom>
          <a:noFill/>
        </p:spPr>
        <p:txBody>
          <a:bodyPr wrap="none" rtlCol="0">
            <a:spAutoFit/>
          </a:bodyPr>
          <a:lstStyle/>
          <a:p>
            <a:r>
              <a:rPr lang="en-US" dirty="0"/>
              <a:t>yes</a:t>
            </a:r>
          </a:p>
        </p:txBody>
      </p:sp>
      <p:sp>
        <p:nvSpPr>
          <p:cNvPr id="96" name="TextBox 95">
            <a:extLst>
              <a:ext uri="{FF2B5EF4-FFF2-40B4-BE49-F238E27FC236}">
                <a16:creationId xmlns:a16="http://schemas.microsoft.com/office/drawing/2014/main" id="{CF6B0DFF-D86C-5143-8DFE-37B9C81AA057}"/>
              </a:ext>
            </a:extLst>
          </p:cNvPr>
          <p:cNvSpPr txBox="1"/>
          <p:nvPr/>
        </p:nvSpPr>
        <p:spPr>
          <a:xfrm>
            <a:off x="9906000" y="4105422"/>
            <a:ext cx="470000" cy="369332"/>
          </a:xfrm>
          <a:prstGeom prst="rect">
            <a:avLst/>
          </a:prstGeom>
          <a:noFill/>
        </p:spPr>
        <p:txBody>
          <a:bodyPr wrap="none" rtlCol="0">
            <a:spAutoFit/>
          </a:bodyPr>
          <a:lstStyle/>
          <a:p>
            <a:r>
              <a:rPr lang="en-US" dirty="0"/>
              <a:t>no</a:t>
            </a:r>
          </a:p>
        </p:txBody>
      </p:sp>
      <p:sp>
        <p:nvSpPr>
          <p:cNvPr id="97" name="TextBox 96">
            <a:extLst>
              <a:ext uri="{FF2B5EF4-FFF2-40B4-BE49-F238E27FC236}">
                <a16:creationId xmlns:a16="http://schemas.microsoft.com/office/drawing/2014/main" id="{D52C7D36-04F1-F14A-9FDD-85885F33A07D}"/>
              </a:ext>
            </a:extLst>
          </p:cNvPr>
          <p:cNvSpPr txBox="1"/>
          <p:nvPr/>
        </p:nvSpPr>
        <p:spPr>
          <a:xfrm>
            <a:off x="9972941" y="5894073"/>
            <a:ext cx="470000" cy="369332"/>
          </a:xfrm>
          <a:prstGeom prst="rect">
            <a:avLst/>
          </a:prstGeom>
          <a:noFill/>
        </p:spPr>
        <p:txBody>
          <a:bodyPr wrap="none" rtlCol="0">
            <a:spAutoFit/>
          </a:bodyPr>
          <a:lstStyle/>
          <a:p>
            <a:r>
              <a:rPr lang="en-US" dirty="0"/>
              <a:t>no</a:t>
            </a:r>
          </a:p>
        </p:txBody>
      </p:sp>
      <p:sp>
        <p:nvSpPr>
          <p:cNvPr id="98" name="TextBox 97">
            <a:extLst>
              <a:ext uri="{FF2B5EF4-FFF2-40B4-BE49-F238E27FC236}">
                <a16:creationId xmlns:a16="http://schemas.microsoft.com/office/drawing/2014/main" id="{4A943EA8-E9C0-CF4A-A985-ADC0BE3990EE}"/>
              </a:ext>
            </a:extLst>
          </p:cNvPr>
          <p:cNvSpPr txBox="1"/>
          <p:nvPr/>
        </p:nvSpPr>
        <p:spPr>
          <a:xfrm>
            <a:off x="10611209" y="1693900"/>
            <a:ext cx="470000" cy="369332"/>
          </a:xfrm>
          <a:prstGeom prst="rect">
            <a:avLst/>
          </a:prstGeom>
          <a:noFill/>
        </p:spPr>
        <p:txBody>
          <a:bodyPr wrap="none" rtlCol="0">
            <a:spAutoFit/>
          </a:bodyPr>
          <a:lstStyle/>
          <a:p>
            <a:r>
              <a:rPr lang="en-US" dirty="0"/>
              <a:t>no</a:t>
            </a:r>
          </a:p>
        </p:txBody>
      </p:sp>
      <p:sp>
        <p:nvSpPr>
          <p:cNvPr id="99" name="TextBox 98">
            <a:extLst>
              <a:ext uri="{FF2B5EF4-FFF2-40B4-BE49-F238E27FC236}">
                <a16:creationId xmlns:a16="http://schemas.microsoft.com/office/drawing/2014/main" id="{6623B864-9A4B-394E-A855-219A73B2C50C}"/>
              </a:ext>
            </a:extLst>
          </p:cNvPr>
          <p:cNvSpPr txBox="1"/>
          <p:nvPr/>
        </p:nvSpPr>
        <p:spPr>
          <a:xfrm>
            <a:off x="9979140" y="1204569"/>
            <a:ext cx="579005" cy="369332"/>
          </a:xfrm>
          <a:prstGeom prst="rect">
            <a:avLst/>
          </a:prstGeom>
          <a:noFill/>
        </p:spPr>
        <p:txBody>
          <a:bodyPr wrap="none" rtlCol="0">
            <a:spAutoFit/>
          </a:bodyPr>
          <a:lstStyle/>
          <a:p>
            <a:r>
              <a:rPr lang="en-US" dirty="0"/>
              <a:t>yes</a:t>
            </a:r>
          </a:p>
        </p:txBody>
      </p:sp>
      <p:sp>
        <p:nvSpPr>
          <p:cNvPr id="104" name="Rounded Rectangle 103">
            <a:extLst>
              <a:ext uri="{FF2B5EF4-FFF2-40B4-BE49-F238E27FC236}">
                <a16:creationId xmlns:a16="http://schemas.microsoft.com/office/drawing/2014/main" id="{D5CC127F-E57E-3949-8F34-93ED6548EB8E}"/>
              </a:ext>
            </a:extLst>
          </p:cNvPr>
          <p:cNvSpPr/>
          <p:nvPr/>
        </p:nvSpPr>
        <p:spPr>
          <a:xfrm>
            <a:off x="231245" y="975040"/>
            <a:ext cx="834609" cy="506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Start</a:t>
            </a:r>
          </a:p>
        </p:txBody>
      </p:sp>
    </p:spTree>
    <p:extLst>
      <p:ext uri="{BB962C8B-B14F-4D97-AF65-F5344CB8AC3E}">
        <p14:creationId xmlns:p14="http://schemas.microsoft.com/office/powerpoint/2010/main" val="354824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1AE00-02CA-A04A-8F2D-ED6935554BBB}"/>
              </a:ext>
            </a:extLst>
          </p:cNvPr>
          <p:cNvSpPr>
            <a:spLocks noGrp="1"/>
          </p:cNvSpPr>
          <p:nvPr>
            <p:ph type="title"/>
          </p:nvPr>
        </p:nvSpPr>
        <p:spPr>
          <a:xfrm>
            <a:off x="711994" y="274641"/>
            <a:ext cx="3810001" cy="1539874"/>
          </a:xfrm>
        </p:spPr>
        <p:txBody>
          <a:bodyPr anchor="b">
            <a:normAutofit/>
          </a:bodyPr>
          <a:lstStyle/>
          <a:p>
            <a:r>
              <a:rPr lang="en-US" dirty="0"/>
              <a:t>Main Page</a:t>
            </a:r>
            <a:br>
              <a:rPr lang="en-US" dirty="0"/>
            </a:br>
            <a:endParaRPr lang="en-US" dirty="0"/>
          </a:p>
        </p:txBody>
      </p:sp>
      <p:pic>
        <p:nvPicPr>
          <p:cNvPr id="5" name="Content Placeholder 4" descr="Table, calendar&#10;&#10;Description automatically generated with medium confidence">
            <a:extLst>
              <a:ext uri="{FF2B5EF4-FFF2-40B4-BE49-F238E27FC236}">
                <a16:creationId xmlns:a16="http://schemas.microsoft.com/office/drawing/2014/main" id="{AD1F9616-D69E-1548-853C-90FEEACFEF83}"/>
              </a:ext>
            </a:extLst>
          </p:cNvPr>
          <p:cNvPicPr>
            <a:picLocks noChangeAspect="1"/>
          </p:cNvPicPr>
          <p:nvPr/>
        </p:nvPicPr>
        <p:blipFill>
          <a:blip r:embed="rId2"/>
          <a:stretch>
            <a:fillRect/>
          </a:stretch>
        </p:blipFill>
        <p:spPr>
          <a:xfrm>
            <a:off x="4471988" y="557213"/>
            <a:ext cx="7486650" cy="5815012"/>
          </a:xfrm>
          <a:prstGeom prst="rect">
            <a:avLst/>
          </a:prstGeom>
        </p:spPr>
      </p:pic>
      <p:sp>
        <p:nvSpPr>
          <p:cNvPr id="9" name="Content Placeholder 8">
            <a:extLst>
              <a:ext uri="{FF2B5EF4-FFF2-40B4-BE49-F238E27FC236}">
                <a16:creationId xmlns:a16="http://schemas.microsoft.com/office/drawing/2014/main" id="{09EC16F0-F7E0-4726-A55E-43830CA9F7CE}"/>
              </a:ext>
            </a:extLst>
          </p:cNvPr>
          <p:cNvSpPr>
            <a:spLocks noGrp="1"/>
          </p:cNvSpPr>
          <p:nvPr>
            <p:ph idx="1"/>
          </p:nvPr>
        </p:nvSpPr>
        <p:spPr>
          <a:xfrm>
            <a:off x="330994" y="1814515"/>
            <a:ext cx="3810000" cy="4381501"/>
          </a:xfrm>
        </p:spPr>
        <p:txBody>
          <a:bodyPr>
            <a:normAutofit/>
          </a:bodyPr>
          <a:lstStyle/>
          <a:p>
            <a:r>
              <a:rPr lang="en-US" sz="1600" dirty="0"/>
              <a:t>In this Page we provided the following options for the user:</a:t>
            </a:r>
          </a:p>
          <a:p>
            <a:r>
              <a:rPr lang="en-US" sz="1600" dirty="0"/>
              <a:t>Select Grid Size</a:t>
            </a:r>
          </a:p>
          <a:p>
            <a:r>
              <a:rPr lang="en-US" sz="1600" dirty="0"/>
              <a:t>Choose the Pattern</a:t>
            </a:r>
          </a:p>
          <a:p>
            <a:r>
              <a:rPr lang="en-US" sz="1600" dirty="0"/>
              <a:t>Initialize the live cells/ select random population</a:t>
            </a:r>
          </a:p>
          <a:p>
            <a:r>
              <a:rPr lang="en-US" sz="1600" dirty="0"/>
              <a:t>Start</a:t>
            </a:r>
          </a:p>
          <a:p>
            <a:r>
              <a:rPr lang="en-US" sz="1600" dirty="0"/>
              <a:t>Stop</a:t>
            </a:r>
          </a:p>
          <a:p>
            <a:r>
              <a:rPr lang="en-US" sz="1600" dirty="0"/>
              <a:t>Increment 1 Generation</a:t>
            </a:r>
          </a:p>
          <a:p>
            <a:r>
              <a:rPr lang="en-US" sz="1600" dirty="0"/>
              <a:t>Increment 23 Generations</a:t>
            </a:r>
          </a:p>
          <a:p>
            <a:r>
              <a:rPr lang="en-US" sz="1600" dirty="0"/>
              <a:t>Reset</a:t>
            </a:r>
          </a:p>
          <a:p>
            <a:endParaRPr lang="en-US" sz="1500" dirty="0"/>
          </a:p>
        </p:txBody>
      </p:sp>
    </p:spTree>
    <p:extLst>
      <p:ext uri="{BB962C8B-B14F-4D97-AF65-F5344CB8AC3E}">
        <p14:creationId xmlns:p14="http://schemas.microsoft.com/office/powerpoint/2010/main" val="145201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EF3A6-65DE-7741-8DA3-582554CF0080}"/>
              </a:ext>
            </a:extLst>
          </p:cNvPr>
          <p:cNvSpPr>
            <a:spLocks noGrp="1"/>
          </p:cNvSpPr>
          <p:nvPr>
            <p:ph type="title"/>
          </p:nvPr>
        </p:nvSpPr>
        <p:spPr>
          <a:xfrm>
            <a:off x="7619523" y="885825"/>
            <a:ext cx="3810001" cy="1901824"/>
          </a:xfrm>
        </p:spPr>
        <p:txBody>
          <a:bodyPr vert="horz" lIns="91440" tIns="45720" rIns="91440" bIns="45720" rtlCol="0" anchor="b" anchorCtr="0">
            <a:normAutofit/>
          </a:bodyPr>
          <a:lstStyle/>
          <a:p>
            <a:r>
              <a:rPr lang="en-US" kern="1200" dirty="0">
                <a:solidFill>
                  <a:schemeClr val="tx1"/>
                </a:solidFill>
                <a:latin typeface="+mj-lt"/>
                <a:ea typeface="+mj-ea"/>
                <a:cs typeface="+mj-cs"/>
              </a:rPr>
              <a:t>Code</a:t>
            </a:r>
          </a:p>
        </p:txBody>
      </p:sp>
      <p:pic>
        <p:nvPicPr>
          <p:cNvPr id="7" name="Picture 6" descr="Text&#10;&#10;Description automatically generated">
            <a:extLst>
              <a:ext uri="{FF2B5EF4-FFF2-40B4-BE49-F238E27FC236}">
                <a16:creationId xmlns:a16="http://schemas.microsoft.com/office/drawing/2014/main" id="{105635A9-83D8-0D48-82AA-A75C3B07EA45}"/>
              </a:ext>
            </a:extLst>
          </p:cNvPr>
          <p:cNvPicPr>
            <a:picLocks noChangeAspect="1"/>
          </p:cNvPicPr>
          <p:nvPr/>
        </p:nvPicPr>
        <p:blipFill rotWithShape="1">
          <a:blip r:embed="rId2"/>
          <a:srcRect l="5960" t="26251" r="3208" b="1875"/>
          <a:stretch/>
        </p:blipFill>
        <p:spPr>
          <a:xfrm>
            <a:off x="762000" y="917062"/>
            <a:ext cx="6095047" cy="5023876"/>
          </a:xfrm>
          <a:prstGeom prst="rect">
            <a:avLst/>
          </a:prstGeom>
        </p:spPr>
      </p:pic>
      <p:sp>
        <p:nvSpPr>
          <p:cNvPr id="8" name="TextBox 7">
            <a:extLst>
              <a:ext uri="{FF2B5EF4-FFF2-40B4-BE49-F238E27FC236}">
                <a16:creationId xmlns:a16="http://schemas.microsoft.com/office/drawing/2014/main" id="{4936B411-7A9A-A747-8BB7-BAF6F49F97A7}"/>
              </a:ext>
            </a:extLst>
          </p:cNvPr>
          <p:cNvSpPr txBox="1"/>
          <p:nvPr/>
        </p:nvSpPr>
        <p:spPr>
          <a:xfrm>
            <a:off x="7619524" y="3047999"/>
            <a:ext cx="3810000" cy="304800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200" dirty="0"/>
              <a:t>Grid size</a:t>
            </a:r>
          </a:p>
          <a:p>
            <a:pPr marL="285750" indent="-228600">
              <a:lnSpc>
                <a:spcPct val="90000"/>
              </a:lnSpc>
              <a:spcAft>
                <a:spcPts val="600"/>
              </a:spcAft>
              <a:buFont typeface="Arial" panose="020B0604020202020204" pitchFamily="34" charset="0"/>
              <a:buChar char="•"/>
            </a:pPr>
            <a:endParaRPr lang="en-US" sz="3200" dirty="0"/>
          </a:p>
          <a:p>
            <a:pPr marL="285750" indent="-228600">
              <a:lnSpc>
                <a:spcPct val="90000"/>
              </a:lnSpc>
              <a:spcAft>
                <a:spcPts val="600"/>
              </a:spcAft>
              <a:buFont typeface="Arial" panose="020B0604020202020204" pitchFamily="34" charset="0"/>
              <a:buChar char="•"/>
            </a:pPr>
            <a:r>
              <a:rPr lang="en-US" sz="3200" dirty="0"/>
              <a:t>Action Buttons</a:t>
            </a:r>
          </a:p>
        </p:txBody>
      </p:sp>
    </p:spTree>
    <p:extLst>
      <p:ext uri="{BB962C8B-B14F-4D97-AF65-F5344CB8AC3E}">
        <p14:creationId xmlns:p14="http://schemas.microsoft.com/office/powerpoint/2010/main" val="6577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90A96-8681-5C44-BF74-79619FA88A09}"/>
              </a:ext>
            </a:extLst>
          </p:cNvPr>
          <p:cNvSpPr>
            <a:spLocks noGrp="1"/>
          </p:cNvSpPr>
          <p:nvPr>
            <p:ph type="title"/>
          </p:nvPr>
        </p:nvSpPr>
        <p:spPr>
          <a:xfrm>
            <a:off x="6296026" y="1827250"/>
            <a:ext cx="5334000" cy="1109662"/>
          </a:xfrm>
        </p:spPr>
        <p:txBody>
          <a:bodyPr vert="horz" lIns="91440" tIns="45720" rIns="91440" bIns="45720" rtlCol="0" anchor="b" anchorCtr="0">
            <a:normAutofit/>
          </a:bodyPr>
          <a:lstStyle/>
          <a:p>
            <a:r>
              <a:rPr lang="en-US" dirty="0"/>
              <a:t>Code</a:t>
            </a:r>
            <a:endParaRPr lang="en-US" sz="8000" dirty="0"/>
          </a:p>
        </p:txBody>
      </p:sp>
      <p:pic>
        <p:nvPicPr>
          <p:cNvPr id="4" name="Picture 3" descr="A screenshot of a computer&#10;&#10;Description automatically generated with medium confidence">
            <a:extLst>
              <a:ext uri="{FF2B5EF4-FFF2-40B4-BE49-F238E27FC236}">
                <a16:creationId xmlns:a16="http://schemas.microsoft.com/office/drawing/2014/main" id="{636B9CE6-F1F7-DE41-AA3E-50FCB13619A0}"/>
              </a:ext>
            </a:extLst>
          </p:cNvPr>
          <p:cNvPicPr>
            <a:picLocks noChangeAspect="1"/>
          </p:cNvPicPr>
          <p:nvPr/>
        </p:nvPicPr>
        <p:blipFill rotWithShape="1">
          <a:blip r:embed="rId2"/>
          <a:srcRect l="-477" t="6666" r="59982" b="4513"/>
          <a:stretch/>
        </p:blipFill>
        <p:spPr>
          <a:xfrm>
            <a:off x="481013" y="762000"/>
            <a:ext cx="5334000" cy="5334000"/>
          </a:xfrm>
          <a:prstGeom prst="rect">
            <a:avLst/>
          </a:prstGeom>
        </p:spPr>
      </p:pic>
      <p:sp>
        <p:nvSpPr>
          <p:cNvPr id="5" name="TextBox 4">
            <a:extLst>
              <a:ext uri="{FF2B5EF4-FFF2-40B4-BE49-F238E27FC236}">
                <a16:creationId xmlns:a16="http://schemas.microsoft.com/office/drawing/2014/main" id="{631EED3F-C35C-CC49-83F1-4427647384B2}"/>
              </a:ext>
            </a:extLst>
          </p:cNvPr>
          <p:cNvSpPr txBox="1"/>
          <p:nvPr/>
        </p:nvSpPr>
        <p:spPr>
          <a:xfrm>
            <a:off x="6296026" y="2936912"/>
            <a:ext cx="4317150" cy="1323439"/>
          </a:xfrm>
          <a:prstGeom prst="rect">
            <a:avLst/>
          </a:prstGeom>
          <a:noFill/>
        </p:spPr>
        <p:txBody>
          <a:bodyPr wrap="square" rtlCol="0">
            <a:spAutoFit/>
          </a:bodyPr>
          <a:lstStyle/>
          <a:p>
            <a:r>
              <a:rPr lang="en-US" sz="4000" dirty="0"/>
              <a:t>Increment the generations</a:t>
            </a:r>
          </a:p>
        </p:txBody>
      </p:sp>
    </p:spTree>
    <p:extLst>
      <p:ext uri="{BB962C8B-B14F-4D97-AF65-F5344CB8AC3E}">
        <p14:creationId xmlns:p14="http://schemas.microsoft.com/office/powerpoint/2010/main" val="4251586278"/>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430</Words>
  <Application>Microsoft Macintosh PowerPoint</Application>
  <PresentationFormat>Widescreen</PresentationFormat>
  <Paragraphs>89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Verdana Pro</vt:lpstr>
      <vt:lpstr>Verdana Pro Cond SemiBold</vt:lpstr>
      <vt:lpstr>TornVTI</vt:lpstr>
      <vt:lpstr> Game of Life</vt:lpstr>
      <vt:lpstr>Description of the Project</vt:lpstr>
      <vt:lpstr>Rules</vt:lpstr>
      <vt:lpstr>Patterns</vt:lpstr>
      <vt:lpstr>Pattern Examples</vt:lpstr>
      <vt:lpstr>UML Diagram</vt:lpstr>
      <vt:lpstr>Main Page </vt:lpstr>
      <vt:lpstr>Code</vt:lpstr>
      <vt:lpstr>Code</vt:lpstr>
      <vt:lpstr>Code</vt:lpstr>
      <vt:lpstr>Code </vt:lpstr>
      <vt:lpstr>Code</vt:lpstr>
      <vt:lpstr>Drop down menu to select Patterns</vt:lpstr>
      <vt:lpstr>Game after a random population is generated</vt:lpstr>
      <vt:lpstr>Game after 23rd Increment</vt:lpstr>
      <vt:lpstr>References</vt:lpstr>
      <vt:lpstr>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Game of Life</dc:title>
  <dc:creator>Himaja Bharthepudi</dc:creator>
  <cp:lastModifiedBy>Himaja Bharthepudi</cp:lastModifiedBy>
  <cp:revision>23</cp:revision>
  <dcterms:created xsi:type="dcterms:W3CDTF">2021-04-20T00:31:15Z</dcterms:created>
  <dcterms:modified xsi:type="dcterms:W3CDTF">2021-04-20T22:18:32Z</dcterms:modified>
</cp:coreProperties>
</file>