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C46-C0D6-4E68-BFD3-D66F8A7D5151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F120-2AEC-4BD2-8E80-9F17CC9D5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53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C46-C0D6-4E68-BFD3-D66F8A7D5151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F120-2AEC-4BD2-8E80-9F17CC9D5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91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C46-C0D6-4E68-BFD3-D66F8A7D5151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F120-2AEC-4BD2-8E80-9F17CC9D5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15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C46-C0D6-4E68-BFD3-D66F8A7D5151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F120-2AEC-4BD2-8E80-9F17CC9D5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09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C46-C0D6-4E68-BFD3-D66F8A7D5151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F120-2AEC-4BD2-8E80-9F17CC9D5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49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C46-C0D6-4E68-BFD3-D66F8A7D5151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F120-2AEC-4BD2-8E80-9F17CC9D5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7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C46-C0D6-4E68-BFD3-D66F8A7D5151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F120-2AEC-4BD2-8E80-9F17CC9D5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4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C46-C0D6-4E68-BFD3-D66F8A7D5151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F120-2AEC-4BD2-8E80-9F17CC9D5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80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C46-C0D6-4E68-BFD3-D66F8A7D5151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F120-2AEC-4BD2-8E80-9F17CC9D5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70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C46-C0D6-4E68-BFD3-D66F8A7D5151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F120-2AEC-4BD2-8E80-9F17CC9D5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91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C46-C0D6-4E68-BFD3-D66F8A7D5151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F120-2AEC-4BD2-8E80-9F17CC9D5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3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BC46-C0D6-4E68-BFD3-D66F8A7D5151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3F120-2AEC-4BD2-8E80-9F17CC9D5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45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12" Type="http://schemas.openxmlformats.org/officeDocument/2006/relationships/image" Target="../media/image5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56.svg"/><Relationship Id="rId10" Type="http://schemas.openxmlformats.org/officeDocument/2006/relationships/image" Target="../media/image7.jpeg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jpeg"/><Relationship Id="rId3" Type="http://schemas.openxmlformats.org/officeDocument/2006/relationships/image" Target="../media/image8.png"/><Relationship Id="rId12" Type="http://schemas.openxmlformats.org/officeDocument/2006/relationships/image" Target="../media/image50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8448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err="1" smtClean="0"/>
              <a:t>とくっち</a:t>
            </a:r>
            <a:r>
              <a:rPr kumimoji="1" lang="ja-JP" altLang="en-US" dirty="0" smtClean="0"/>
              <a:t>リニューアル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39752" y="4028871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株式会社ミリオネット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令和</a:t>
            </a:r>
            <a:r>
              <a:rPr lang="ja-JP" altLang="en-US" sz="3600" dirty="0" smtClean="0"/>
              <a:t>元年１０月</a:t>
            </a:r>
            <a:r>
              <a:rPr lang="ja-JP" altLang="en-US" sz="3600" dirty="0"/>
              <a:t>２０</a:t>
            </a:r>
            <a:r>
              <a:rPr lang="ja-JP" altLang="en-US" sz="3600" dirty="0" smtClean="0"/>
              <a:t>日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497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xmlns="" id="{172DBC72-4096-4FCE-A653-F1598756E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13" y="6017241"/>
            <a:ext cx="732715" cy="70798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1D23E05E-5A53-4FF8-BEDD-9C379511BFD5}"/>
              </a:ext>
            </a:extLst>
          </p:cNvPr>
          <p:cNvSpPr/>
          <p:nvPr/>
        </p:nvSpPr>
        <p:spPr>
          <a:xfrm>
            <a:off x="166877" y="5027648"/>
            <a:ext cx="2048650" cy="160043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CE53537E-5CA0-4ABA-826A-C4A5B4FB8C46}"/>
              </a:ext>
            </a:extLst>
          </p:cNvPr>
          <p:cNvSpPr/>
          <p:nvPr/>
        </p:nvSpPr>
        <p:spPr>
          <a:xfrm>
            <a:off x="2304237" y="5027648"/>
            <a:ext cx="2048651" cy="160043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DA8614C5-AE9A-4083-9138-B8BF06946897}"/>
              </a:ext>
            </a:extLst>
          </p:cNvPr>
          <p:cNvSpPr/>
          <p:nvPr/>
        </p:nvSpPr>
        <p:spPr>
          <a:xfrm>
            <a:off x="4506650" y="5069152"/>
            <a:ext cx="1959498" cy="161452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0758" y="-78517"/>
            <a:ext cx="65014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</a:rPr>
              <a:t>残薬削減</a:t>
            </a:r>
            <a:r>
              <a:rPr lang="ja-JP" altLang="en-US" sz="3200" b="1" dirty="0" smtClean="0">
                <a:solidFill>
                  <a:prstClr val="black"/>
                </a:solidFill>
              </a:rPr>
              <a:t>（と</a:t>
            </a:r>
            <a:r>
              <a:rPr lang="ja-JP" altLang="en-US" sz="3200" b="1" dirty="0" err="1" smtClean="0">
                <a:solidFill>
                  <a:prstClr val="black"/>
                </a:solidFill>
              </a:rPr>
              <a:t>くっち</a:t>
            </a:r>
            <a:r>
              <a:rPr lang="en-US" altLang="ja-JP" sz="3200" b="1" dirty="0" smtClean="0">
                <a:solidFill>
                  <a:prstClr val="black"/>
                </a:solidFill>
              </a:rPr>
              <a:t>.com</a:t>
            </a:r>
            <a:r>
              <a:rPr lang="ja-JP" altLang="en-US" sz="3200" b="1" dirty="0" smtClean="0">
                <a:solidFill>
                  <a:prstClr val="black"/>
                </a:solidFill>
              </a:rPr>
              <a:t>）</a:t>
            </a:r>
            <a:r>
              <a:rPr lang="ja-JP" altLang="en-US" sz="2400" b="1" dirty="0">
                <a:solidFill>
                  <a:prstClr val="black"/>
                </a:solidFill>
              </a:rPr>
              <a:t>の概要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xmlns="" id="{46DB4BF7-47F4-4509-A080-D339FEDBF05C}"/>
              </a:ext>
            </a:extLst>
          </p:cNvPr>
          <p:cNvCxnSpPr>
            <a:cxnSpLocks/>
          </p:cNvCxnSpPr>
          <p:nvPr/>
        </p:nvCxnSpPr>
        <p:spPr>
          <a:xfrm flipV="1">
            <a:off x="117232" y="462560"/>
            <a:ext cx="8734704" cy="14112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1544EBD9-1E17-4E6A-8BF2-D2C1E024E615}"/>
              </a:ext>
            </a:extLst>
          </p:cNvPr>
          <p:cNvSpPr txBox="1"/>
          <p:nvPr/>
        </p:nvSpPr>
        <p:spPr>
          <a:xfrm>
            <a:off x="230008" y="5126672"/>
            <a:ext cx="19855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残薬が年間３００億と言われています。現状ロットでの購入で、中途半端に残る。また家での使い残しなどで引き出しの中に残る。これを削減させる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02B73B51-28AE-4D55-95AD-6EEA4AF3A131}"/>
              </a:ext>
            </a:extLst>
          </p:cNvPr>
          <p:cNvSpPr txBox="1"/>
          <p:nvPr/>
        </p:nvSpPr>
        <p:spPr>
          <a:xfrm>
            <a:off x="2410145" y="5112384"/>
            <a:ext cx="19203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年寄り・女性</a:t>
            </a:r>
            <a:r>
              <a:rPr lang="ja-JP" altLang="en-US" sz="1400" dirty="0"/>
              <a:t>・主婦中心の口コミ（クチコミ）コミュニティサイトです</a:t>
            </a:r>
            <a:r>
              <a:rPr lang="ja-JP" altLang="en-US" sz="1400" dirty="0" smtClean="0"/>
              <a:t>。掲示板</a:t>
            </a:r>
            <a:r>
              <a:rPr lang="ja-JP" altLang="en-US" sz="1400" dirty="0"/>
              <a:t>投稿や、アンケートの回答、プレゼント応募などができるようになります</a:t>
            </a:r>
            <a:r>
              <a:rPr lang="ja-JP" altLang="en-US" sz="1400" dirty="0" smtClean="0"/>
              <a:t>。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4CEF8EFF-7D3A-4603-ACBA-ED51723AAB07}"/>
              </a:ext>
            </a:extLst>
          </p:cNvPr>
          <p:cNvSpPr txBox="1"/>
          <p:nvPr/>
        </p:nvSpPr>
        <p:spPr>
          <a:xfrm>
            <a:off x="4572000" y="5354632"/>
            <a:ext cx="1782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薬局が開催する健康相談などの健康イベントも案内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FF465328-E807-48D0-AD60-D165A1FC4CFC}"/>
              </a:ext>
            </a:extLst>
          </p:cNvPr>
          <p:cNvSpPr txBox="1"/>
          <p:nvPr/>
        </p:nvSpPr>
        <p:spPr>
          <a:xfrm>
            <a:off x="6516216" y="5445224"/>
            <a:ext cx="2677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ja-JP" altLang="en-US" sz="1600" dirty="0" smtClean="0">
                <a:ln>
                  <a:noFill/>
                  <a:prstDash val="lgDashDot"/>
                </a:ln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健康相談薬局としての地位確立。薬局同士の残薬の交換</a:t>
            </a:r>
            <a:r>
              <a:rPr lang="ja-JP" altLang="en-US" sz="1600" dirty="0">
                <a:ln>
                  <a:noFill/>
                  <a:prstDash val="lgDashDot"/>
                </a:ln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  </a:t>
            </a:r>
            <a:endParaRPr lang="en-US" altLang="ja-JP" sz="1600" dirty="0" smtClean="0">
              <a:ln>
                <a:noFill/>
                <a:prstDash val="lgDashDot"/>
              </a:ln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defRPr/>
            </a:pPr>
            <a:r>
              <a:rPr lang="ja-JP" altLang="en-US" sz="1600" b="1" dirty="0">
                <a:ln>
                  <a:noFill/>
                  <a:prstDash val="lgDashDot"/>
                </a:ln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600" b="1" dirty="0" smtClean="0">
                <a:ln>
                  <a:noFill/>
                  <a:prstDash val="lgDashDot"/>
                </a:ln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</a:t>
            </a:r>
            <a:r>
              <a:rPr lang="ja-JP" altLang="en-US" sz="1600" b="1" dirty="0" smtClean="0">
                <a:ln>
                  <a:noFill/>
                  <a:prstDash val="lgDashDot"/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知名度</a:t>
            </a:r>
            <a:endParaRPr lang="en-US" altLang="ja-JP" sz="1600" b="1" dirty="0" smtClean="0">
              <a:ln>
                <a:noFill/>
                <a:prstDash val="lgDashDot"/>
              </a:ln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defRPr/>
            </a:pPr>
            <a:r>
              <a:rPr lang="ja-JP" altLang="en-US" sz="1600" b="1" dirty="0">
                <a:ln>
                  <a:noFill/>
                  <a:prstDash val="lgDashDot"/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600" b="1" dirty="0" smtClean="0">
                <a:ln>
                  <a:noFill/>
                  <a:prstDash val="lgDashDot"/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信頼度</a:t>
            </a:r>
            <a:endParaRPr lang="en-US" altLang="ja-JP" sz="1600" b="1" dirty="0">
              <a:ln>
                <a:noFill/>
                <a:prstDash val="lgDashDot"/>
              </a:ln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16E01D91-AEC6-4B9C-8E65-3AB14C4D3229}"/>
              </a:ext>
            </a:extLst>
          </p:cNvPr>
          <p:cNvSpPr txBox="1"/>
          <p:nvPr/>
        </p:nvSpPr>
        <p:spPr>
          <a:xfrm>
            <a:off x="6971316" y="490453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薬局側</a:t>
            </a:r>
            <a:r>
              <a:rPr kumimoji="1" lang="ja-JP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endParaRPr kumimoji="1" lang="en-US" altLang="ja-JP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メリット</a:t>
            </a: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xmlns="" id="{B5F41B32-C7DE-474E-B4CF-139FABF3E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289" y="4744687"/>
            <a:ext cx="638175" cy="542925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xmlns="" id="{938E203A-2C93-4B59-97CC-FCBEF375E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19058" y="4744687"/>
            <a:ext cx="638175" cy="542925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xmlns="" id="{DAF134CA-68D1-4617-A8FA-20964860C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08158" y="4744687"/>
            <a:ext cx="638175" cy="542925"/>
          </a:xfrm>
          <a:prstGeom prst="rect">
            <a:avLst/>
          </a:prstGeom>
        </p:spPr>
      </p:pic>
      <p:pic>
        <p:nvPicPr>
          <p:cNvPr id="28" name="Picture 4" descr="ãè¬å±ãã®ç»åæ¤ç´¢çµæ">
            <a:extLst>
              <a:ext uri="{FF2B5EF4-FFF2-40B4-BE49-F238E27FC236}">
                <a16:creationId xmlns:a16="http://schemas.microsoft.com/office/drawing/2014/main" xmlns="" id="{38A5AA05-6190-4444-B821-AFBB0E6F0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38165" y="3717032"/>
            <a:ext cx="1076801" cy="78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ãè¬å±ãã®ç»åæ¤ç´¢çµæ">
            <a:extLst>
              <a:ext uri="{FF2B5EF4-FFF2-40B4-BE49-F238E27FC236}">
                <a16:creationId xmlns:a16="http://schemas.microsoft.com/office/drawing/2014/main" xmlns="" id="{38A5AA05-6190-4444-B821-AFBB0E6F0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61344" y="3717032"/>
            <a:ext cx="1076801" cy="78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ãè¬ãã®ç»åæ¤ç´¢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602" y="2417667"/>
            <a:ext cx="782911" cy="7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 rot="5606003">
            <a:off x="4258909" y="3101639"/>
            <a:ext cx="451350" cy="45826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xmlns="" id="{AFFD8D05-B2DF-483C-9ADA-DD0AA30170B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4" y="870573"/>
            <a:ext cx="1182940" cy="1163844"/>
          </a:xfrm>
          <a:prstGeom prst="rect">
            <a:avLst/>
          </a:prstGeom>
        </p:spPr>
      </p:pic>
      <p:pic>
        <p:nvPicPr>
          <p:cNvPr id="33" name="Picture 6" descr="ãè¬å±ãã®ç»åæ¤ç´¢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929" y="3482287"/>
            <a:ext cx="1182940" cy="12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右矢印 33"/>
          <p:cNvSpPr/>
          <p:nvPr/>
        </p:nvSpPr>
        <p:spPr>
          <a:xfrm rot="16200000">
            <a:off x="5023478" y="2489706"/>
            <a:ext cx="451350" cy="45826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20019" y="3068960"/>
            <a:ext cx="84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情報</a:t>
            </a:r>
            <a:endParaRPr kumimoji="1" lang="ja-JP" altLang="en-US" dirty="0"/>
          </a:p>
        </p:txBody>
      </p:sp>
      <p:pic>
        <p:nvPicPr>
          <p:cNvPr id="1028" name="Picture 4" descr="ãï½»ï½°ï¾ï¾ï½°ãã®ç»åæ¤ç´¢çµæ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77" y="766984"/>
            <a:ext cx="1890362" cy="153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矢印 9"/>
          <p:cNvSpPr/>
          <p:nvPr/>
        </p:nvSpPr>
        <p:spPr>
          <a:xfrm>
            <a:off x="2108158" y="1340768"/>
            <a:ext cx="638175" cy="5040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0008" y="2038631"/>
            <a:ext cx="187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主婦や年寄りの日々の悩み</a:t>
            </a:r>
            <a:endParaRPr kumimoji="1" lang="en-US" altLang="ja-JP" dirty="0" smtClean="0"/>
          </a:p>
          <a:p>
            <a:r>
              <a:rPr kumimoji="1" lang="ja-JP" altLang="en-US" dirty="0" smtClean="0"/>
              <a:t>画像の投稿</a:t>
            </a:r>
            <a:endParaRPr kumimoji="1" lang="en-US" altLang="ja-JP" dirty="0" smtClean="0"/>
          </a:p>
          <a:p>
            <a:r>
              <a:rPr lang="ja-JP" altLang="en-US" dirty="0"/>
              <a:t>映像の投稿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81571" y="1934532"/>
            <a:ext cx="84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情報</a:t>
            </a:r>
            <a:endParaRPr kumimoji="1" lang="ja-JP" altLang="en-US" dirty="0"/>
          </a:p>
        </p:txBody>
      </p:sp>
      <p:pic>
        <p:nvPicPr>
          <p:cNvPr id="36" name="グラフィックス 31">
            <a:extLst>
              <a:ext uri="{FF2B5EF4-FFF2-40B4-BE49-F238E27FC236}">
                <a16:creationId xmlns:a16="http://schemas.microsoft.com/office/drawing/2014/main" xmlns="" id="{74A38B7E-0C4D-402C-9DFF-569F824E88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693038" y="1116573"/>
            <a:ext cx="1200150" cy="62865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xmlns="" id="{392709C3-ED51-4A6A-8D3B-AB8D71E96A2D}"/>
              </a:ext>
            </a:extLst>
          </p:cNvPr>
          <p:cNvSpPr txBox="1"/>
          <p:nvPr/>
        </p:nvSpPr>
        <p:spPr>
          <a:xfrm>
            <a:off x="6701717" y="1362383"/>
            <a:ext cx="1286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ja-JP" altLang="en-US" sz="15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メイリオ"/>
                <a:ea typeface="メイリオ"/>
              </a:rPr>
              <a:t>メーカー・卸問屋</a:t>
            </a:r>
          </a:p>
        </p:txBody>
      </p:sp>
      <p:sp>
        <p:nvSpPr>
          <p:cNvPr id="38" name="右矢印 37"/>
          <p:cNvSpPr/>
          <p:nvPr/>
        </p:nvSpPr>
        <p:spPr>
          <a:xfrm flipH="1">
            <a:off x="5716286" y="1362383"/>
            <a:ext cx="638175" cy="5040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508104" y="1061566"/>
            <a:ext cx="13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疑問・質問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30973" y="766984"/>
            <a:ext cx="199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聞かせてﾀﾞｲﾚｸﾄ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xmlns="" id="{16E01D91-AEC6-4B9C-8E65-3AB14C4D3229}"/>
              </a:ext>
            </a:extLst>
          </p:cNvPr>
          <p:cNvSpPr txBox="1"/>
          <p:nvPr/>
        </p:nvSpPr>
        <p:spPr>
          <a:xfrm>
            <a:off x="7123716" y="192983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メーカー側の</a:t>
            </a:r>
            <a:endParaRPr kumimoji="1" lang="en-US" altLang="ja-JP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メリット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xmlns="" id="{FF465328-E807-48D0-AD60-D165A1FC4CFC}"/>
              </a:ext>
            </a:extLst>
          </p:cNvPr>
          <p:cNvSpPr txBox="1"/>
          <p:nvPr/>
        </p:nvSpPr>
        <p:spPr>
          <a:xfrm>
            <a:off x="6971316" y="2575091"/>
            <a:ext cx="20651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ja-JP" altLang="en-US" sz="1600" dirty="0" smtClean="0">
                <a:ln>
                  <a:noFill/>
                  <a:prstDash val="lgDashDot"/>
                </a:ln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主婦や年寄りの</a:t>
            </a:r>
            <a:r>
              <a:rPr lang="en-US" altLang="ja-JP" sz="1600" dirty="0"/>
              <a:t>『 </a:t>
            </a:r>
            <a:r>
              <a:rPr lang="ja-JP" altLang="en-US" sz="1600" dirty="0"/>
              <a:t>直接、その場ですぐ</a:t>
            </a:r>
            <a:r>
              <a:rPr lang="en-US" altLang="ja-JP" sz="1600" dirty="0"/>
              <a:t>』</a:t>
            </a:r>
            <a:r>
              <a:rPr lang="ja-JP" altLang="en-US" sz="1600" dirty="0"/>
              <a:t>消費者の声を聞くことが</a:t>
            </a:r>
            <a:r>
              <a:rPr lang="ja-JP" altLang="en-US" sz="1600" dirty="0" smtClean="0"/>
              <a:t>できます。</a:t>
            </a:r>
            <a:r>
              <a:rPr lang="ja-JP" altLang="en-US" sz="1600" dirty="0">
                <a:ln>
                  <a:noFill/>
                  <a:prstDash val="lgDashDot"/>
                </a:ln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  </a:t>
            </a:r>
            <a:endParaRPr lang="en-US" altLang="ja-JP" sz="1600" dirty="0" smtClean="0">
              <a:ln>
                <a:noFill/>
                <a:prstDash val="lgDashDot"/>
              </a:ln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defRPr/>
            </a:pPr>
            <a:r>
              <a:rPr lang="ja-JP" altLang="en-US" sz="1600" b="1" dirty="0" smtClean="0">
                <a:ln>
                  <a:noFill/>
                  <a:prstDash val="lgDashDot"/>
                </a:ln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</a:t>
            </a:r>
            <a:r>
              <a:rPr lang="ja-JP" altLang="en-US" sz="1600" b="1" dirty="0" smtClean="0">
                <a:ln>
                  <a:noFill/>
                  <a:prstDash val="lgDashDot"/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企画力</a:t>
            </a:r>
            <a:endParaRPr lang="en-US" altLang="ja-JP" sz="1600" b="1" dirty="0" smtClean="0">
              <a:ln>
                <a:noFill/>
                <a:prstDash val="lgDashDot"/>
              </a:ln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defRPr/>
            </a:pPr>
            <a:r>
              <a:rPr lang="ja-JP" altLang="en-US" sz="1600" b="1" dirty="0">
                <a:ln>
                  <a:noFill/>
                  <a:prstDash val="lgDashDot"/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600" b="1" dirty="0" smtClean="0">
                <a:ln>
                  <a:noFill/>
                  <a:prstDash val="lgDashDot"/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行動調査</a:t>
            </a:r>
            <a:endParaRPr lang="en-US" altLang="ja-JP" sz="1600" b="1" dirty="0" smtClean="0">
              <a:ln>
                <a:noFill/>
                <a:prstDash val="lgDashDot"/>
              </a:ln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defRPr/>
            </a:pPr>
            <a:r>
              <a:rPr lang="ja-JP" altLang="en-US" sz="1600" b="1" dirty="0">
                <a:ln>
                  <a:noFill/>
                  <a:prstDash val="lgDashDot"/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600" b="1" dirty="0" smtClean="0">
                <a:ln>
                  <a:noFill/>
                  <a:prstDash val="lgDashDot"/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仮説</a:t>
            </a:r>
            <a:endParaRPr lang="en-US" altLang="ja-JP" sz="1600" b="1" dirty="0">
              <a:ln>
                <a:noFill/>
                <a:prstDash val="lgDashDot"/>
              </a:ln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xmlns="" id="{172DBC72-4096-4FCE-A653-F1598756E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19" y="3517654"/>
            <a:ext cx="732715" cy="707985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xmlns="" id="{16E01D91-AEC6-4B9C-8E65-3AB14C4D3229}"/>
              </a:ext>
            </a:extLst>
          </p:cNvPr>
          <p:cNvSpPr txBox="1"/>
          <p:nvPr/>
        </p:nvSpPr>
        <p:spPr>
          <a:xfrm>
            <a:off x="166877" y="319448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消費者</a:t>
            </a:r>
            <a:r>
              <a:rPr kumimoji="1" lang="ja-JP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側の</a:t>
            </a:r>
            <a:endParaRPr kumimoji="1" lang="en-US" altLang="ja-JP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メリット</a:t>
            </a:r>
          </a:p>
        </p:txBody>
      </p:sp>
      <p:pic>
        <p:nvPicPr>
          <p:cNvPr id="44" name="Picture 2" descr="ãè¬ãã®ç»åæ¤ç´¢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63" y="2944514"/>
            <a:ext cx="782911" cy="7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右矢印 44"/>
          <p:cNvSpPr/>
          <p:nvPr/>
        </p:nvSpPr>
        <p:spPr>
          <a:xfrm rot="16200000">
            <a:off x="3205195" y="2470135"/>
            <a:ext cx="451350" cy="45826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xmlns="" id="{FF465328-E807-48D0-AD60-D165A1FC4CFC}"/>
              </a:ext>
            </a:extLst>
          </p:cNvPr>
          <p:cNvSpPr txBox="1"/>
          <p:nvPr/>
        </p:nvSpPr>
        <p:spPr>
          <a:xfrm>
            <a:off x="68988" y="3819562"/>
            <a:ext cx="1898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ja-JP" altLang="en-US" sz="1600" dirty="0" smtClean="0">
                <a:ln>
                  <a:noFill/>
                  <a:prstDash val="lgDashDot"/>
                </a:ln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薬の悩み相談、孤独感の解消</a:t>
            </a:r>
            <a:r>
              <a:rPr lang="ja-JP" altLang="en-US" sz="1600" dirty="0" smtClean="0">
                <a:ln>
                  <a:noFill/>
                  <a:prstDash val="lgDashDot"/>
                </a:ln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。見守りサービス</a:t>
            </a:r>
            <a:endParaRPr lang="en-US" altLang="ja-JP" sz="1600" dirty="0" smtClean="0">
              <a:ln>
                <a:noFill/>
                <a:prstDash val="lgDashDot"/>
              </a:ln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21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758" y="-78517"/>
            <a:ext cx="65014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</a:rPr>
              <a:t>残薬削減</a:t>
            </a:r>
            <a:r>
              <a:rPr lang="ja-JP" altLang="en-US" sz="3200" b="1" dirty="0" smtClean="0">
                <a:solidFill>
                  <a:prstClr val="black"/>
                </a:solidFill>
              </a:rPr>
              <a:t>（と</a:t>
            </a:r>
            <a:r>
              <a:rPr lang="ja-JP" altLang="en-US" sz="3200" b="1" dirty="0" err="1" smtClean="0">
                <a:solidFill>
                  <a:prstClr val="black"/>
                </a:solidFill>
              </a:rPr>
              <a:t>くっち</a:t>
            </a:r>
            <a:r>
              <a:rPr lang="en-US" altLang="ja-JP" sz="3200" b="1" dirty="0" smtClean="0">
                <a:solidFill>
                  <a:prstClr val="black"/>
                </a:solidFill>
              </a:rPr>
              <a:t>.com</a:t>
            </a:r>
            <a:r>
              <a:rPr lang="ja-JP" altLang="en-US" sz="3200" b="1" dirty="0" smtClean="0">
                <a:solidFill>
                  <a:prstClr val="black"/>
                </a:solidFill>
              </a:rPr>
              <a:t>）</a:t>
            </a:r>
            <a:r>
              <a:rPr lang="ja-JP" altLang="en-US" sz="2400" b="1" dirty="0">
                <a:solidFill>
                  <a:prstClr val="black"/>
                </a:solidFill>
              </a:rPr>
              <a:t>の</a:t>
            </a:r>
            <a:r>
              <a:rPr lang="ja-JP" altLang="en-US" sz="2400" b="1" dirty="0" smtClean="0">
                <a:solidFill>
                  <a:prstClr val="black"/>
                </a:solidFill>
              </a:rPr>
              <a:t>概要　　消費者側</a:t>
            </a:r>
            <a:endParaRPr lang="ja-JP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xmlns="" id="{46DB4BF7-47F4-4509-A080-D339FEDBF05C}"/>
              </a:ext>
            </a:extLst>
          </p:cNvPr>
          <p:cNvCxnSpPr>
            <a:cxnSpLocks/>
          </p:cNvCxnSpPr>
          <p:nvPr/>
        </p:nvCxnSpPr>
        <p:spPr>
          <a:xfrm flipV="1">
            <a:off x="117232" y="462560"/>
            <a:ext cx="8734704" cy="14112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AFFD8D05-B2DF-483C-9ADA-DD0AA30170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6" y="797466"/>
            <a:ext cx="1430490" cy="1407398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295348" y="2221934"/>
            <a:ext cx="2620467" cy="4113851"/>
            <a:chOff x="295348" y="2221934"/>
            <a:chExt cx="2620467" cy="4113851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348" y="2221934"/>
              <a:ext cx="2620467" cy="4113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角丸四角形 6"/>
            <p:cNvSpPr/>
            <p:nvPr/>
          </p:nvSpPr>
          <p:spPr>
            <a:xfrm rot="10800000" flipV="1">
              <a:off x="1772644" y="5458158"/>
              <a:ext cx="495100" cy="235063"/>
            </a:xfrm>
            <a:prstGeom prst="round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b="1" dirty="0" smtClean="0">
                  <a:solidFill>
                    <a:schemeClr val="tx1"/>
                  </a:solidFill>
                </a:rPr>
                <a:t>投稿</a:t>
              </a:r>
              <a:endParaRPr kumimoji="1" lang="ja-JP" altLang="en-US" sz="11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4" descr="ãï½»ï½°ï¾ï¾ï½°ãã®ç»åæ¤ç´¢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25" y="692696"/>
            <a:ext cx="2084249" cy="16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矢印 12"/>
          <p:cNvSpPr/>
          <p:nvPr/>
        </p:nvSpPr>
        <p:spPr>
          <a:xfrm>
            <a:off x="4080054" y="1897658"/>
            <a:ext cx="638175" cy="5040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5" name="Picture 7" descr="ãéãã®ç»åæ¤ç´¢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05" y="3326359"/>
            <a:ext cx="24098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右矢印 14"/>
          <p:cNvSpPr/>
          <p:nvPr/>
        </p:nvSpPr>
        <p:spPr>
          <a:xfrm rot="18183046">
            <a:off x="5436712" y="2554592"/>
            <a:ext cx="638175" cy="5040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30589" y="5252523"/>
            <a:ext cx="160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ここはどこだと思いますか？</a:t>
            </a:r>
            <a:endParaRPr kumimoji="1" lang="ja-JP" altLang="en-US" dirty="0"/>
          </a:p>
        </p:txBody>
      </p:sp>
      <p:pic>
        <p:nvPicPr>
          <p:cNvPr id="2057" name="Picture 9" descr="ãè¬ãã®ç»åæ¤ç´¢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733" y="323009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右矢印 17"/>
          <p:cNvSpPr/>
          <p:nvPr/>
        </p:nvSpPr>
        <p:spPr>
          <a:xfrm rot="15848506">
            <a:off x="6359655" y="2628068"/>
            <a:ext cx="638175" cy="5040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78742" y="4929358"/>
            <a:ext cx="162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余ったのですがどうしたらいいですか？</a:t>
            </a:r>
            <a:endParaRPr kumimoji="1" lang="ja-JP" altLang="en-US" dirty="0"/>
          </a:p>
        </p:txBody>
      </p:sp>
      <p:pic>
        <p:nvPicPr>
          <p:cNvPr id="2059" name="Picture 11" descr="ãä¸»å©¦ãã®ç»åæ¤ç´¢çµæ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17" y="4909793"/>
            <a:ext cx="1492626" cy="149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00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ãè¬å±ãã®ç»åæ¤ç´¢çµæ">
            <a:extLst>
              <a:ext uri="{FF2B5EF4-FFF2-40B4-BE49-F238E27FC236}">
                <a16:creationId xmlns:a16="http://schemas.microsoft.com/office/drawing/2014/main" xmlns="" id="{38A5AA05-6190-4444-B821-AFBB0E6F0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9351" y="4293096"/>
            <a:ext cx="2371358" cy="172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40758" y="-78517"/>
            <a:ext cx="65014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</a:rPr>
              <a:t>残薬削減</a:t>
            </a:r>
            <a:r>
              <a:rPr lang="ja-JP" altLang="en-US" sz="3200" b="1" dirty="0" smtClean="0">
                <a:solidFill>
                  <a:prstClr val="black"/>
                </a:solidFill>
              </a:rPr>
              <a:t>（と</a:t>
            </a:r>
            <a:r>
              <a:rPr lang="ja-JP" altLang="en-US" sz="3200" b="1" dirty="0" err="1" smtClean="0">
                <a:solidFill>
                  <a:prstClr val="black"/>
                </a:solidFill>
              </a:rPr>
              <a:t>くっち</a:t>
            </a:r>
            <a:r>
              <a:rPr lang="en-US" altLang="ja-JP" sz="3200" b="1" dirty="0" smtClean="0">
                <a:solidFill>
                  <a:prstClr val="black"/>
                </a:solidFill>
              </a:rPr>
              <a:t>.com</a:t>
            </a:r>
            <a:r>
              <a:rPr lang="ja-JP" altLang="en-US" sz="3200" b="1" dirty="0" smtClean="0">
                <a:solidFill>
                  <a:prstClr val="black"/>
                </a:solidFill>
              </a:rPr>
              <a:t>）</a:t>
            </a:r>
            <a:r>
              <a:rPr lang="ja-JP" altLang="en-US" sz="2400" b="1" dirty="0">
                <a:solidFill>
                  <a:prstClr val="black"/>
                </a:solidFill>
              </a:rPr>
              <a:t>の</a:t>
            </a:r>
            <a:r>
              <a:rPr lang="ja-JP" altLang="en-US" sz="2400" b="1" dirty="0" smtClean="0">
                <a:solidFill>
                  <a:prstClr val="black"/>
                </a:solidFill>
              </a:rPr>
              <a:t>概要　　薬局側</a:t>
            </a:r>
            <a:endParaRPr lang="ja-JP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xmlns="" id="{46DB4BF7-47F4-4509-A080-D339FEDBF05C}"/>
              </a:ext>
            </a:extLst>
          </p:cNvPr>
          <p:cNvCxnSpPr>
            <a:cxnSpLocks/>
          </p:cNvCxnSpPr>
          <p:nvPr/>
        </p:nvCxnSpPr>
        <p:spPr>
          <a:xfrm flipV="1">
            <a:off x="117232" y="462560"/>
            <a:ext cx="8734704" cy="14112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ãè¬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46833"/>
            <a:ext cx="782911" cy="7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矢印 8"/>
          <p:cNvSpPr/>
          <p:nvPr/>
        </p:nvSpPr>
        <p:spPr>
          <a:xfrm rot="19321236">
            <a:off x="2406042" y="2676387"/>
            <a:ext cx="451350" cy="45826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4" descr="ãï½»ï½°ï¾ï¾ï½°ãã®ç»åæ¤ç´¢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260" y="973352"/>
            <a:ext cx="2084249" cy="16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ãè¬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28" y="2831303"/>
            <a:ext cx="782911" cy="7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ãè¬å±ãã®ç»åæ¤ç´¢çµæ">
            <a:extLst>
              <a:ext uri="{FF2B5EF4-FFF2-40B4-BE49-F238E27FC236}">
                <a16:creationId xmlns:a16="http://schemas.microsoft.com/office/drawing/2014/main" xmlns="" id="{38A5AA05-6190-4444-B821-AFBB0E6F0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9997" y="4293095"/>
            <a:ext cx="2371358" cy="172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683568" y="602128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薬剤師同士の対面での交換・譲渡を基本とします。</a:t>
            </a:r>
            <a:endParaRPr kumimoji="1" lang="ja-JP" altLang="en-US" dirty="0"/>
          </a:p>
        </p:txBody>
      </p:sp>
      <p:sp>
        <p:nvSpPr>
          <p:cNvPr id="14" name="右矢印 13"/>
          <p:cNvSpPr/>
          <p:nvPr/>
        </p:nvSpPr>
        <p:spPr>
          <a:xfrm rot="4805161">
            <a:off x="3895435" y="3637533"/>
            <a:ext cx="451350" cy="45826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6" descr="ãè¬å±ãã®ç»åæ¤ç´¢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588946"/>
            <a:ext cx="1182940" cy="12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右矢印 15"/>
          <p:cNvSpPr/>
          <p:nvPr/>
        </p:nvSpPr>
        <p:spPr>
          <a:xfrm rot="11046501">
            <a:off x="5933461" y="1717550"/>
            <a:ext cx="451350" cy="45826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796136" y="219139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お薬投稿</a:t>
            </a:r>
            <a:endParaRPr kumimoji="1" lang="en-US" altLang="ja-JP" dirty="0" smtClean="0"/>
          </a:p>
        </p:txBody>
      </p:sp>
      <p:pic>
        <p:nvPicPr>
          <p:cNvPr id="1026" name="Picture 2" descr="「ＷＥＢショッピ...」の画像検索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93" y="3574801"/>
            <a:ext cx="3027158" cy="20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917625" y="3246833"/>
            <a:ext cx="182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WEB</a:t>
            </a:r>
            <a:r>
              <a:rPr lang="ja-JP" altLang="en-US" dirty="0" smtClean="0"/>
              <a:t>ショッピング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70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40758" y="-78517"/>
            <a:ext cx="716754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</a:rPr>
              <a:t>残薬削減</a:t>
            </a:r>
            <a:r>
              <a:rPr lang="ja-JP" altLang="en-US" sz="3200" b="1" dirty="0" smtClean="0">
                <a:solidFill>
                  <a:prstClr val="black"/>
                </a:solidFill>
              </a:rPr>
              <a:t>（と</a:t>
            </a:r>
            <a:r>
              <a:rPr lang="ja-JP" altLang="en-US" sz="3200" b="1" dirty="0" err="1" smtClean="0">
                <a:solidFill>
                  <a:prstClr val="black"/>
                </a:solidFill>
              </a:rPr>
              <a:t>くっち</a:t>
            </a:r>
            <a:r>
              <a:rPr lang="en-US" altLang="ja-JP" sz="3200" b="1" dirty="0" smtClean="0">
                <a:solidFill>
                  <a:prstClr val="black"/>
                </a:solidFill>
              </a:rPr>
              <a:t>.com</a:t>
            </a:r>
            <a:r>
              <a:rPr lang="ja-JP" altLang="en-US" sz="3200" b="1" dirty="0" smtClean="0">
                <a:solidFill>
                  <a:prstClr val="black"/>
                </a:solidFill>
              </a:rPr>
              <a:t>）</a:t>
            </a:r>
            <a:r>
              <a:rPr lang="ja-JP" altLang="en-US" sz="2400" b="1" dirty="0">
                <a:solidFill>
                  <a:prstClr val="black"/>
                </a:solidFill>
              </a:rPr>
              <a:t>の</a:t>
            </a:r>
            <a:r>
              <a:rPr lang="ja-JP" altLang="en-US" sz="2400" b="1" dirty="0" smtClean="0">
                <a:solidFill>
                  <a:prstClr val="black"/>
                </a:solidFill>
              </a:rPr>
              <a:t>概要　　メーカー側</a:t>
            </a:r>
            <a:endParaRPr lang="ja-JP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xmlns="" id="{46DB4BF7-47F4-4509-A080-D339FEDBF05C}"/>
              </a:ext>
            </a:extLst>
          </p:cNvPr>
          <p:cNvCxnSpPr>
            <a:cxnSpLocks/>
          </p:cNvCxnSpPr>
          <p:nvPr/>
        </p:nvCxnSpPr>
        <p:spPr>
          <a:xfrm flipV="1">
            <a:off x="117232" y="462560"/>
            <a:ext cx="8734704" cy="14112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ãï½»ï½°ï¾ï¾ï½°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2084249" cy="16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グラフィックス 31">
            <a:extLst>
              <a:ext uri="{FF2B5EF4-FFF2-40B4-BE49-F238E27FC236}">
                <a16:creationId xmlns:a16="http://schemas.microsoft.com/office/drawing/2014/main" xmlns="" id="{74A38B7E-0C4D-402C-9DFF-569F824E8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96923" y="5301208"/>
            <a:ext cx="1612559" cy="84467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392709C3-ED51-4A6A-8D3B-AB8D71E96A2D}"/>
              </a:ext>
            </a:extLst>
          </p:cNvPr>
          <p:cNvSpPr txBox="1"/>
          <p:nvPr/>
        </p:nvSpPr>
        <p:spPr>
          <a:xfrm>
            <a:off x="729000" y="5683314"/>
            <a:ext cx="1178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ja-JP" altLang="en-US" sz="15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メイリオ"/>
                <a:ea typeface="メイリオ"/>
              </a:rPr>
              <a:t>メーカー・卸問屋</a:t>
            </a:r>
          </a:p>
        </p:txBody>
      </p:sp>
      <p:pic>
        <p:nvPicPr>
          <p:cNvPr id="3074" name="Picture 2" descr="D:\download\8-201312251025460142-画像\img68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22543"/>
            <a:ext cx="5864112" cy="593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wnload\8-201312251025460142-画像\img63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0" y="2852936"/>
            <a:ext cx="2290391" cy="197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91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758" y="44624"/>
            <a:ext cx="716754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</a:rPr>
              <a:t>サンプリング</a:t>
            </a:r>
            <a:r>
              <a:rPr lang="ja-JP" altLang="en-US" sz="2400" b="1" dirty="0" smtClean="0">
                <a:solidFill>
                  <a:prstClr val="black"/>
                </a:solidFill>
              </a:rPr>
              <a:t>の</a:t>
            </a:r>
            <a:r>
              <a:rPr lang="ja-JP" altLang="en-US" sz="2400" b="1" dirty="0" smtClean="0">
                <a:solidFill>
                  <a:prstClr val="black"/>
                </a:solidFill>
              </a:rPr>
              <a:t>概要　　メーカー側</a:t>
            </a:r>
            <a:endParaRPr lang="ja-JP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xmlns="" id="{46DB4BF7-47F4-4509-A080-D339FEDBF05C}"/>
              </a:ext>
            </a:extLst>
          </p:cNvPr>
          <p:cNvCxnSpPr>
            <a:cxnSpLocks/>
          </p:cNvCxnSpPr>
          <p:nvPr/>
        </p:nvCxnSpPr>
        <p:spPr>
          <a:xfrm flipV="1">
            <a:off x="117232" y="462560"/>
            <a:ext cx="8734704" cy="14112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ãï½»ï½°ï¾ï¾ï½°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59" y="908720"/>
            <a:ext cx="2084249" cy="16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サンプリング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30850"/>
            <a:ext cx="3024336" cy="259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259632" y="12687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・サンプリング募集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42160" y="1268760"/>
            <a:ext cx="320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・サンプリングデータの公開</a:t>
            </a:r>
            <a:endParaRPr kumimoji="1" lang="en-US" altLang="ja-JP" dirty="0" smtClean="0"/>
          </a:p>
          <a:p>
            <a:r>
              <a:rPr lang="ja-JP" altLang="en-US" dirty="0" smtClean="0"/>
              <a:t>・有償サンプル取り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7178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268</Words>
  <Application>Microsoft Office PowerPoint</Application>
  <PresentationFormat>画面に合わせる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とくっちリニューアル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ooi</dc:creator>
  <cp:lastModifiedBy>ooi</cp:lastModifiedBy>
  <cp:revision>15</cp:revision>
  <dcterms:created xsi:type="dcterms:W3CDTF">2019-09-06T00:27:30Z</dcterms:created>
  <dcterms:modified xsi:type="dcterms:W3CDTF">2019-10-24T04:50:41Z</dcterms:modified>
</cp:coreProperties>
</file>