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59" r:id="rId5"/>
    <p:sldId id="260" r:id="rId6"/>
    <p:sldId id="262" r:id="rId7"/>
    <p:sldId id="263" r:id="rId8"/>
    <p:sldId id="264" r:id="rId9"/>
    <p:sldId id="265" r:id="rId10"/>
    <p:sldId id="266" r:id="rId11"/>
    <p:sldId id="267" r:id="rId12"/>
    <p:sldId id="268" r:id="rId13"/>
    <p:sldId id="270" r:id="rId14"/>
    <p:sldId id="271" r:id="rId16"/>
  </p:sldIdLst>
  <p:sldSz cx="9144000" cy="6858000"/>
  <p:notesSz cx="9144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98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3333CC"/>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3333CC"/>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3333CC"/>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280160"/>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solidFill>
            <a:srgbClr val="DD8046"/>
          </a:solidFill>
        </p:spPr>
        <p:txBody>
          <a:bodyPr wrap="square" lIns="0" tIns="0" rIns="0" bIns="0" rtlCol="0"/>
          <a:lstStyle/>
          <a:p/>
        </p:txBody>
      </p:sp>
      <p:sp>
        <p:nvSpPr>
          <p:cNvPr id="17" name="bg object 17"/>
          <p:cNvSpPr/>
          <p:nvPr/>
        </p:nvSpPr>
        <p:spPr>
          <a:xfrm>
            <a:off x="591312" y="1280160"/>
            <a:ext cx="8552815" cy="228600"/>
          </a:xfrm>
          <a:custGeom>
            <a:avLst/>
            <a:gdLst/>
            <a:ahLst/>
            <a:cxnLst/>
            <a:rect l="l" t="t" r="r" b="b"/>
            <a:pathLst>
              <a:path w="8552815" h="228600">
                <a:moveTo>
                  <a:pt x="8552688" y="0"/>
                </a:moveTo>
                <a:lnTo>
                  <a:pt x="0" y="0"/>
                </a:lnTo>
                <a:lnTo>
                  <a:pt x="0" y="228600"/>
                </a:lnTo>
                <a:lnTo>
                  <a:pt x="8552688" y="228600"/>
                </a:lnTo>
                <a:lnTo>
                  <a:pt x="8552688" y="0"/>
                </a:lnTo>
                <a:close/>
              </a:path>
            </a:pathLst>
          </a:custGeom>
          <a:solidFill>
            <a:srgbClr val="93B6D2"/>
          </a:solidFill>
        </p:spPr>
        <p:txBody>
          <a:bodyPr wrap="square" lIns="0" tIns="0" rIns="0" bIns="0" rtlCol="0"/>
          <a:lstStyle/>
          <a:p/>
        </p:txBody>
      </p:sp>
      <p:sp>
        <p:nvSpPr>
          <p:cNvPr id="2" name="Holder 2"/>
          <p:cNvSpPr>
            <a:spLocks noGrp="1"/>
          </p:cNvSpPr>
          <p:nvPr>
            <p:ph type="title"/>
          </p:nvPr>
        </p:nvSpPr>
        <p:spPr>
          <a:xfrm>
            <a:off x="691692" y="357581"/>
            <a:ext cx="7760614" cy="695325"/>
          </a:xfrm>
          <a:prstGeom prst="rect">
            <a:avLst/>
          </a:prstGeom>
        </p:spPr>
        <p:txBody>
          <a:bodyPr wrap="square" lIns="0" tIns="0" rIns="0" bIns="0">
            <a:spAutoFit/>
          </a:bodyPr>
          <a:lstStyle>
            <a:lvl1pPr>
              <a:defRPr sz="4400" b="1" i="0">
                <a:solidFill>
                  <a:srgbClr val="3333CC"/>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612444" y="1606372"/>
            <a:ext cx="7919110" cy="3667125"/>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image" Target="../media/image7.jpeg"/><Relationship Id="rId1" Type="http://schemas.openxmlformats.org/officeDocument/2006/relationships/image" Target="../media/image6.GI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GIF"/><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053328"/>
            <a:ext cx="2240280" cy="713740"/>
          </a:xfrm>
          <a:custGeom>
            <a:avLst/>
            <a:gdLst/>
            <a:ahLst/>
            <a:cxnLst/>
            <a:rect l="l" t="t" r="r" b="b"/>
            <a:pathLst>
              <a:path w="2240280" h="713740">
                <a:moveTo>
                  <a:pt x="2240280" y="0"/>
                </a:moveTo>
                <a:lnTo>
                  <a:pt x="0" y="0"/>
                </a:lnTo>
                <a:lnTo>
                  <a:pt x="0" y="713232"/>
                </a:lnTo>
                <a:lnTo>
                  <a:pt x="2240280" y="713232"/>
                </a:lnTo>
                <a:lnTo>
                  <a:pt x="2240280" y="0"/>
                </a:lnTo>
                <a:close/>
              </a:path>
            </a:pathLst>
          </a:custGeom>
          <a:solidFill>
            <a:srgbClr val="DD8046"/>
          </a:solidFill>
        </p:spPr>
        <p:txBody>
          <a:bodyPr wrap="square" lIns="0" tIns="0" rIns="0" bIns="0" rtlCol="0"/>
          <a:lstStyle/>
          <a:p/>
        </p:txBody>
      </p:sp>
      <p:sp>
        <p:nvSpPr>
          <p:cNvPr id="3" name="object 3"/>
          <p:cNvSpPr/>
          <p:nvPr/>
        </p:nvSpPr>
        <p:spPr>
          <a:xfrm>
            <a:off x="2359151" y="6044184"/>
            <a:ext cx="6784975" cy="713740"/>
          </a:xfrm>
          <a:custGeom>
            <a:avLst/>
            <a:gdLst/>
            <a:ahLst/>
            <a:cxnLst/>
            <a:rect l="l" t="t" r="r" b="b"/>
            <a:pathLst>
              <a:path w="6784975" h="713740">
                <a:moveTo>
                  <a:pt x="6784848" y="0"/>
                </a:moveTo>
                <a:lnTo>
                  <a:pt x="0" y="0"/>
                </a:lnTo>
                <a:lnTo>
                  <a:pt x="0" y="713231"/>
                </a:lnTo>
                <a:lnTo>
                  <a:pt x="6784848" y="713231"/>
                </a:lnTo>
                <a:lnTo>
                  <a:pt x="6784848" y="0"/>
                </a:lnTo>
                <a:close/>
              </a:path>
            </a:pathLst>
          </a:custGeom>
          <a:solidFill>
            <a:srgbClr val="93B6D2"/>
          </a:solidFill>
        </p:spPr>
        <p:txBody>
          <a:bodyPr wrap="square" lIns="0" tIns="0" rIns="0" bIns="0" rtlCol="0"/>
          <a:lstStyle/>
          <a:p/>
        </p:txBody>
      </p:sp>
      <p:sp>
        <p:nvSpPr>
          <p:cNvPr id="4" name="object 4"/>
          <p:cNvSpPr txBox="1">
            <a:spLocks noGrp="1"/>
          </p:cNvSpPr>
          <p:nvPr>
            <p:ph type="title"/>
          </p:nvPr>
        </p:nvSpPr>
        <p:spPr>
          <a:xfrm>
            <a:off x="1932558" y="121665"/>
            <a:ext cx="5266055" cy="512445"/>
          </a:xfrm>
          <a:prstGeom prst="rect">
            <a:avLst/>
          </a:prstGeom>
        </p:spPr>
        <p:txBody>
          <a:bodyPr vert="horz" wrap="square" lIns="0" tIns="11430" rIns="0" bIns="0" rtlCol="0">
            <a:spAutoFit/>
          </a:bodyPr>
          <a:lstStyle/>
          <a:p>
            <a:pPr marL="12700">
              <a:lnSpc>
                <a:spcPct val="100000"/>
              </a:lnSpc>
              <a:spcBef>
                <a:spcPts val="90"/>
              </a:spcBef>
            </a:pPr>
            <a:r>
              <a:rPr sz="3200" spc="-10" dirty="0">
                <a:solidFill>
                  <a:srgbClr val="6F2F9F"/>
                </a:solidFill>
                <a:latin typeface="Arial" panose="020B0604020202020204"/>
                <a:cs typeface="Arial" panose="020B0604020202020204"/>
              </a:rPr>
              <a:t>CMR</a:t>
            </a:r>
            <a:r>
              <a:rPr sz="3200" dirty="0">
                <a:solidFill>
                  <a:srgbClr val="6F2F9F"/>
                </a:solidFill>
                <a:latin typeface="Arial" panose="020B0604020202020204"/>
                <a:cs typeface="Arial" panose="020B0604020202020204"/>
              </a:rPr>
              <a:t> </a:t>
            </a:r>
            <a:r>
              <a:rPr sz="3200" spc="-15" dirty="0">
                <a:solidFill>
                  <a:srgbClr val="6F2F9F"/>
                </a:solidFill>
                <a:latin typeface="Arial" panose="020B0604020202020204"/>
                <a:cs typeface="Arial" panose="020B0604020202020204"/>
              </a:rPr>
              <a:t>TECHNICAL</a:t>
            </a:r>
            <a:r>
              <a:rPr sz="3200" spc="40" dirty="0">
                <a:solidFill>
                  <a:srgbClr val="6F2F9F"/>
                </a:solidFill>
                <a:latin typeface="Arial" panose="020B0604020202020204"/>
                <a:cs typeface="Arial" panose="020B0604020202020204"/>
              </a:rPr>
              <a:t> </a:t>
            </a:r>
            <a:r>
              <a:rPr sz="3200" spc="-25" dirty="0">
                <a:solidFill>
                  <a:srgbClr val="6F2F9F"/>
                </a:solidFill>
                <a:latin typeface="Arial" panose="020B0604020202020204"/>
                <a:cs typeface="Arial" panose="020B0604020202020204"/>
              </a:rPr>
              <a:t>CAMPUS</a:t>
            </a:r>
            <a:endParaRPr sz="3200">
              <a:latin typeface="Arial" panose="020B0604020202020204"/>
              <a:cs typeface="Arial" panose="020B0604020202020204"/>
            </a:endParaRPr>
          </a:p>
        </p:txBody>
      </p:sp>
      <p:pic>
        <p:nvPicPr>
          <p:cNvPr id="5" name="object 5"/>
          <p:cNvPicPr/>
          <p:nvPr/>
        </p:nvPicPr>
        <p:blipFill>
          <a:blip r:embed="rId1" cstate="print"/>
          <a:stretch>
            <a:fillRect/>
          </a:stretch>
        </p:blipFill>
        <p:spPr>
          <a:xfrm>
            <a:off x="359939" y="228600"/>
            <a:ext cx="1275105" cy="917448"/>
          </a:xfrm>
          <a:prstGeom prst="rect">
            <a:avLst/>
          </a:prstGeom>
        </p:spPr>
      </p:pic>
      <p:pic>
        <p:nvPicPr>
          <p:cNvPr id="6" name="object 6"/>
          <p:cNvPicPr/>
          <p:nvPr/>
        </p:nvPicPr>
        <p:blipFill>
          <a:blip r:embed="rId2" cstate="print"/>
          <a:stretch>
            <a:fillRect/>
          </a:stretch>
        </p:blipFill>
        <p:spPr>
          <a:xfrm>
            <a:off x="7848600" y="152400"/>
            <a:ext cx="1066800" cy="886967"/>
          </a:xfrm>
          <a:prstGeom prst="rect">
            <a:avLst/>
          </a:prstGeom>
        </p:spPr>
      </p:pic>
      <p:sp>
        <p:nvSpPr>
          <p:cNvPr id="7" name="object 7"/>
          <p:cNvSpPr txBox="1"/>
          <p:nvPr/>
        </p:nvSpPr>
        <p:spPr>
          <a:xfrm>
            <a:off x="1145844" y="648665"/>
            <a:ext cx="6748145" cy="1504950"/>
          </a:xfrm>
          <a:prstGeom prst="rect">
            <a:avLst/>
          </a:prstGeom>
        </p:spPr>
        <p:txBody>
          <a:bodyPr vert="horz" wrap="square" lIns="0" tIns="12065" rIns="0" bIns="0" rtlCol="0">
            <a:spAutoFit/>
          </a:bodyPr>
          <a:lstStyle/>
          <a:p>
            <a:pPr marR="341630" algn="ctr">
              <a:lnSpc>
                <a:spcPct val="100000"/>
              </a:lnSpc>
              <a:spcBef>
                <a:spcPts val="95"/>
              </a:spcBef>
            </a:pPr>
            <a:r>
              <a:rPr sz="2000" spc="-5" dirty="0">
                <a:solidFill>
                  <a:srgbClr val="FF0000"/>
                </a:solidFill>
                <a:latin typeface="Times New Roman" panose="02020603050405020304"/>
                <a:cs typeface="Times New Roman" panose="02020603050405020304"/>
              </a:rPr>
              <a:t>UGC</a:t>
            </a:r>
            <a:r>
              <a:rPr sz="2000" spc="-114" dirty="0">
                <a:solidFill>
                  <a:srgbClr val="FF0000"/>
                </a:solidFill>
                <a:latin typeface="Times New Roman" panose="02020603050405020304"/>
                <a:cs typeface="Times New Roman" panose="02020603050405020304"/>
              </a:rPr>
              <a:t> </a:t>
            </a:r>
            <a:r>
              <a:rPr sz="2000" spc="-10" dirty="0">
                <a:solidFill>
                  <a:srgbClr val="FF0000"/>
                </a:solidFill>
                <a:latin typeface="Times New Roman" panose="02020603050405020304"/>
                <a:cs typeface="Times New Roman" panose="02020603050405020304"/>
              </a:rPr>
              <a:t>AUTONOMOUS</a:t>
            </a:r>
            <a:endParaRPr sz="2000">
              <a:latin typeface="Times New Roman" panose="02020603050405020304"/>
              <a:cs typeface="Times New Roman" panose="02020603050405020304"/>
            </a:endParaRPr>
          </a:p>
          <a:p>
            <a:pPr marL="1079500">
              <a:lnSpc>
                <a:spcPct val="100000"/>
              </a:lnSpc>
              <a:spcBef>
                <a:spcPts val="1010"/>
              </a:spcBef>
            </a:pPr>
            <a:r>
              <a:rPr sz="1400" b="1" spc="-10" dirty="0">
                <a:latin typeface="Times New Roman" panose="02020603050405020304"/>
                <a:cs typeface="Times New Roman" panose="02020603050405020304"/>
              </a:rPr>
              <a:t>ACCR</a:t>
            </a:r>
            <a:r>
              <a:rPr sz="1400" b="1" spc="-5" dirty="0">
                <a:latin typeface="Times New Roman" panose="02020603050405020304"/>
                <a:cs typeface="Times New Roman" panose="02020603050405020304"/>
              </a:rPr>
              <a:t>E</a:t>
            </a:r>
            <a:r>
              <a:rPr sz="1400" b="1" spc="-10" dirty="0">
                <a:latin typeface="Times New Roman" panose="02020603050405020304"/>
                <a:cs typeface="Times New Roman" panose="02020603050405020304"/>
              </a:rPr>
              <a:t>D</a:t>
            </a:r>
            <a:r>
              <a:rPr sz="1400" b="1" spc="5" dirty="0">
                <a:latin typeface="Times New Roman" panose="02020603050405020304"/>
                <a:cs typeface="Times New Roman" panose="02020603050405020304"/>
              </a:rPr>
              <a:t>I</a:t>
            </a:r>
            <a:r>
              <a:rPr sz="1400" b="1" spc="-5" dirty="0">
                <a:latin typeface="Times New Roman" panose="02020603050405020304"/>
                <a:cs typeface="Times New Roman" panose="02020603050405020304"/>
              </a:rPr>
              <a:t>TE</a:t>
            </a:r>
            <a:r>
              <a:rPr sz="1400" b="1" spc="-10" dirty="0">
                <a:latin typeface="Times New Roman" panose="02020603050405020304"/>
                <a:cs typeface="Times New Roman" panose="02020603050405020304"/>
              </a:rPr>
              <a:t>D</a:t>
            </a:r>
            <a:r>
              <a:rPr sz="1400" b="1" spc="35"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B</a:t>
            </a:r>
            <a:r>
              <a:rPr sz="1400" b="1" spc="-10" dirty="0">
                <a:latin typeface="Times New Roman" panose="02020603050405020304"/>
                <a:cs typeface="Times New Roman" panose="02020603050405020304"/>
              </a:rPr>
              <a:t>Y</a:t>
            </a:r>
            <a:r>
              <a:rPr sz="1400" b="1" spc="-60" dirty="0">
                <a:latin typeface="Times New Roman" panose="02020603050405020304"/>
                <a:cs typeface="Times New Roman" panose="02020603050405020304"/>
              </a:rPr>
              <a:t> </a:t>
            </a:r>
            <a:r>
              <a:rPr sz="1400" b="1" spc="-10" dirty="0">
                <a:latin typeface="Times New Roman" panose="02020603050405020304"/>
                <a:cs typeface="Times New Roman" panose="02020603050405020304"/>
              </a:rPr>
              <a:t>N</a:t>
            </a:r>
            <a:r>
              <a:rPr sz="1400" b="1" spc="-5" dirty="0">
                <a:latin typeface="Times New Roman" panose="02020603050405020304"/>
                <a:cs typeface="Times New Roman" panose="02020603050405020304"/>
              </a:rPr>
              <a:t>B</a:t>
            </a:r>
            <a:r>
              <a:rPr sz="1400" b="1" spc="-10" dirty="0">
                <a:latin typeface="Times New Roman" panose="02020603050405020304"/>
                <a:cs typeface="Times New Roman" panose="02020603050405020304"/>
              </a:rPr>
              <a:t>A</a:t>
            </a:r>
            <a:r>
              <a:rPr sz="1400" b="1" spc="-65" dirty="0">
                <a:latin typeface="Times New Roman" panose="02020603050405020304"/>
                <a:cs typeface="Times New Roman" panose="02020603050405020304"/>
              </a:rPr>
              <a:t> </a:t>
            </a:r>
            <a:r>
              <a:rPr sz="1400" b="1" spc="-10" dirty="0">
                <a:latin typeface="Times New Roman" panose="02020603050405020304"/>
                <a:cs typeface="Times New Roman" panose="02020603050405020304"/>
              </a:rPr>
              <a:t>&amp;</a:t>
            </a:r>
            <a:r>
              <a:rPr sz="1400" b="1" dirty="0">
                <a:latin typeface="Times New Roman" panose="02020603050405020304"/>
                <a:cs typeface="Times New Roman" panose="02020603050405020304"/>
              </a:rPr>
              <a:t> </a:t>
            </a:r>
            <a:r>
              <a:rPr sz="1400" b="1" spc="-10" dirty="0">
                <a:latin typeface="Times New Roman" panose="02020603050405020304"/>
                <a:cs typeface="Times New Roman" panose="02020603050405020304"/>
              </a:rPr>
              <a:t>NAAC</a:t>
            </a:r>
            <a:r>
              <a:rPr sz="1400" b="1" spc="10" dirty="0">
                <a:latin typeface="Times New Roman" panose="02020603050405020304"/>
                <a:cs typeface="Times New Roman" panose="02020603050405020304"/>
              </a:rPr>
              <a:t> </a:t>
            </a:r>
            <a:r>
              <a:rPr sz="1400" b="1" spc="-10" dirty="0">
                <a:latin typeface="Times New Roman" panose="02020603050405020304"/>
                <a:cs typeface="Times New Roman" panose="02020603050405020304"/>
              </a:rPr>
              <a:t>W</a:t>
            </a:r>
            <a:r>
              <a:rPr sz="1400" b="1" dirty="0">
                <a:latin typeface="Times New Roman" panose="02020603050405020304"/>
                <a:cs typeface="Times New Roman" panose="02020603050405020304"/>
              </a:rPr>
              <a:t>I</a:t>
            </a:r>
            <a:r>
              <a:rPr sz="1400" b="1" spc="-5" dirty="0">
                <a:latin typeface="Times New Roman" panose="02020603050405020304"/>
                <a:cs typeface="Times New Roman" panose="02020603050405020304"/>
              </a:rPr>
              <a:t>T</a:t>
            </a:r>
            <a:r>
              <a:rPr sz="1400" b="1" spc="-10" dirty="0">
                <a:latin typeface="Times New Roman" panose="02020603050405020304"/>
                <a:cs typeface="Times New Roman" panose="02020603050405020304"/>
              </a:rPr>
              <a:t>H</a:t>
            </a:r>
            <a:r>
              <a:rPr sz="1400" b="1" spc="-65" dirty="0">
                <a:latin typeface="Times New Roman" panose="02020603050405020304"/>
                <a:cs typeface="Times New Roman" panose="02020603050405020304"/>
              </a:rPr>
              <a:t> </a:t>
            </a:r>
            <a:r>
              <a:rPr sz="1400" b="1" spc="-10" dirty="0">
                <a:latin typeface="Times New Roman" panose="02020603050405020304"/>
                <a:cs typeface="Times New Roman" panose="02020603050405020304"/>
              </a:rPr>
              <a:t>A</a:t>
            </a:r>
            <a:r>
              <a:rPr sz="1400" b="1" spc="-85" dirty="0">
                <a:latin typeface="Times New Roman" panose="02020603050405020304"/>
                <a:cs typeface="Times New Roman" panose="02020603050405020304"/>
              </a:rPr>
              <a:t> </a:t>
            </a:r>
            <a:r>
              <a:rPr sz="1400" b="1" spc="-10" dirty="0">
                <a:latin typeface="Times New Roman" panose="02020603050405020304"/>
                <a:cs typeface="Times New Roman" panose="02020603050405020304"/>
              </a:rPr>
              <a:t>GRAD</a:t>
            </a:r>
            <a:r>
              <a:rPr sz="1400" b="1" spc="-10" dirty="0">
                <a:latin typeface="Times New Roman" panose="02020603050405020304"/>
                <a:cs typeface="Times New Roman" panose="02020603050405020304"/>
              </a:rPr>
              <a:t>E</a:t>
            </a:r>
            <a:endParaRPr sz="1400">
              <a:latin typeface="Times New Roman" panose="02020603050405020304"/>
              <a:cs typeface="Times New Roman" panose="02020603050405020304"/>
            </a:endParaRPr>
          </a:p>
          <a:p>
            <a:pPr marL="158750">
              <a:lnSpc>
                <a:spcPct val="100000"/>
              </a:lnSpc>
              <a:spcBef>
                <a:spcPts val="215"/>
              </a:spcBef>
            </a:pPr>
            <a:r>
              <a:rPr sz="1400" b="1" spc="-5" dirty="0">
                <a:latin typeface="Times New Roman" panose="02020603050405020304"/>
                <a:cs typeface="Times New Roman" panose="02020603050405020304"/>
              </a:rPr>
              <a:t>APPROVED</a:t>
            </a:r>
            <a:r>
              <a:rPr sz="1400" b="1" spc="-15"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BY</a:t>
            </a:r>
            <a:r>
              <a:rPr sz="1400" b="1" spc="-105"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AICTE,</a:t>
            </a:r>
            <a:r>
              <a:rPr sz="1400" b="1" spc="20"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NEW</a:t>
            </a:r>
            <a:r>
              <a:rPr sz="1400" b="1" spc="-15"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DELHI</a:t>
            </a:r>
            <a:r>
              <a:rPr sz="1400" b="1" spc="-55"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AND</a:t>
            </a:r>
            <a:r>
              <a:rPr sz="1400" b="1" spc="-80" dirty="0">
                <a:latin typeface="Times New Roman" panose="02020603050405020304"/>
                <a:cs typeface="Times New Roman" panose="02020603050405020304"/>
              </a:rPr>
              <a:t> </a:t>
            </a:r>
            <a:r>
              <a:rPr sz="1400" b="1" spc="-15" dirty="0">
                <a:latin typeface="Times New Roman" panose="02020603050405020304"/>
                <a:cs typeface="Times New Roman" panose="02020603050405020304"/>
              </a:rPr>
              <a:t>AFFILIATED</a:t>
            </a:r>
            <a:r>
              <a:rPr sz="1400" b="1" spc="-35" dirty="0">
                <a:latin typeface="Times New Roman" panose="02020603050405020304"/>
                <a:cs typeface="Times New Roman" panose="02020603050405020304"/>
              </a:rPr>
              <a:t> </a:t>
            </a:r>
            <a:r>
              <a:rPr sz="1400" b="1" spc="-15" dirty="0">
                <a:latin typeface="Times New Roman" panose="02020603050405020304"/>
                <a:cs typeface="Times New Roman" panose="02020603050405020304"/>
              </a:rPr>
              <a:t>TO</a:t>
            </a:r>
            <a:r>
              <a:rPr sz="1400" b="1" spc="5"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JNTU,</a:t>
            </a:r>
            <a:r>
              <a:rPr sz="1400" b="1" spc="20"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HYDERABAD</a:t>
            </a:r>
            <a:endParaRPr sz="1400">
              <a:latin typeface="Times New Roman" panose="02020603050405020304"/>
              <a:cs typeface="Times New Roman" panose="02020603050405020304"/>
            </a:endParaRPr>
          </a:p>
          <a:p>
            <a:pPr>
              <a:lnSpc>
                <a:spcPct val="100000"/>
              </a:lnSpc>
              <a:spcBef>
                <a:spcPts val="35"/>
              </a:spcBef>
            </a:pPr>
            <a:endParaRPr sz="2150">
              <a:latin typeface="Times New Roman" panose="02020603050405020304"/>
              <a:cs typeface="Times New Roman" panose="02020603050405020304"/>
            </a:endParaRPr>
          </a:p>
          <a:p>
            <a:pPr marL="12700">
              <a:lnSpc>
                <a:spcPct val="100000"/>
              </a:lnSpc>
            </a:pPr>
            <a:r>
              <a:rPr sz="1800" b="1" spc="-20" dirty="0">
                <a:solidFill>
                  <a:srgbClr val="FF3300"/>
                </a:solidFill>
                <a:latin typeface="Times New Roman" panose="02020603050405020304"/>
                <a:cs typeface="Times New Roman" panose="02020603050405020304"/>
              </a:rPr>
              <a:t>DEPARTMENT</a:t>
            </a:r>
            <a:r>
              <a:rPr sz="1800" b="1" spc="-30" dirty="0">
                <a:solidFill>
                  <a:srgbClr val="FF3300"/>
                </a:solidFill>
                <a:latin typeface="Times New Roman" panose="02020603050405020304"/>
                <a:cs typeface="Times New Roman" panose="02020603050405020304"/>
              </a:rPr>
              <a:t> </a:t>
            </a:r>
            <a:r>
              <a:rPr sz="1800" b="1" dirty="0">
                <a:solidFill>
                  <a:srgbClr val="FF3300"/>
                </a:solidFill>
                <a:latin typeface="Times New Roman" panose="02020603050405020304"/>
                <a:cs typeface="Times New Roman" panose="02020603050405020304"/>
              </a:rPr>
              <a:t>OF</a:t>
            </a:r>
            <a:r>
              <a:rPr sz="1800" b="1" spc="-70" dirty="0">
                <a:solidFill>
                  <a:srgbClr val="FF3300"/>
                </a:solidFill>
                <a:latin typeface="Times New Roman" panose="02020603050405020304"/>
                <a:cs typeface="Times New Roman" panose="02020603050405020304"/>
              </a:rPr>
              <a:t> </a:t>
            </a:r>
            <a:r>
              <a:rPr sz="1800" b="1" dirty="0">
                <a:solidFill>
                  <a:srgbClr val="FF3300"/>
                </a:solidFill>
                <a:latin typeface="Times New Roman" panose="02020603050405020304"/>
                <a:cs typeface="Times New Roman" panose="02020603050405020304"/>
              </a:rPr>
              <a:t>COMPUTER</a:t>
            </a:r>
            <a:r>
              <a:rPr sz="1800" b="1" spc="-15" dirty="0">
                <a:solidFill>
                  <a:srgbClr val="FF3300"/>
                </a:solidFill>
                <a:latin typeface="Times New Roman" panose="02020603050405020304"/>
                <a:cs typeface="Times New Roman" panose="02020603050405020304"/>
              </a:rPr>
              <a:t> </a:t>
            </a:r>
            <a:r>
              <a:rPr sz="1800" b="1" spc="-5" dirty="0">
                <a:solidFill>
                  <a:srgbClr val="FF3300"/>
                </a:solidFill>
                <a:latin typeface="Times New Roman" panose="02020603050405020304"/>
                <a:cs typeface="Times New Roman" panose="02020603050405020304"/>
              </a:rPr>
              <a:t>SCIENCE</a:t>
            </a:r>
            <a:r>
              <a:rPr sz="1800" b="1" spc="-85" dirty="0">
                <a:solidFill>
                  <a:srgbClr val="FF3300"/>
                </a:solidFill>
                <a:latin typeface="Times New Roman" panose="02020603050405020304"/>
                <a:cs typeface="Times New Roman" panose="02020603050405020304"/>
              </a:rPr>
              <a:t> </a:t>
            </a:r>
            <a:r>
              <a:rPr sz="1800" b="1" spc="-5" dirty="0">
                <a:solidFill>
                  <a:srgbClr val="FF3300"/>
                </a:solidFill>
                <a:latin typeface="Times New Roman" panose="02020603050405020304"/>
                <a:cs typeface="Times New Roman" panose="02020603050405020304"/>
              </a:rPr>
              <a:t>AND</a:t>
            </a:r>
            <a:r>
              <a:rPr sz="1800" b="1" spc="5" dirty="0">
                <a:solidFill>
                  <a:srgbClr val="FF3300"/>
                </a:solidFill>
                <a:latin typeface="Times New Roman" panose="02020603050405020304"/>
                <a:cs typeface="Times New Roman" panose="02020603050405020304"/>
              </a:rPr>
              <a:t> </a:t>
            </a:r>
            <a:r>
              <a:rPr sz="1800" b="1" spc="-5" dirty="0">
                <a:solidFill>
                  <a:srgbClr val="FF3300"/>
                </a:solidFill>
                <a:latin typeface="Times New Roman" panose="02020603050405020304"/>
                <a:cs typeface="Times New Roman" panose="02020603050405020304"/>
              </a:rPr>
              <a:t>ENGINEERING</a:t>
            </a:r>
            <a:endParaRPr sz="1800">
              <a:latin typeface="Times New Roman" panose="02020603050405020304"/>
              <a:cs typeface="Times New Roman" panose="02020603050405020304"/>
            </a:endParaRPr>
          </a:p>
        </p:txBody>
      </p:sp>
      <p:sp>
        <p:nvSpPr>
          <p:cNvPr id="8" name="object 8"/>
          <p:cNvSpPr txBox="1"/>
          <p:nvPr/>
        </p:nvSpPr>
        <p:spPr>
          <a:xfrm>
            <a:off x="2177288" y="2613151"/>
            <a:ext cx="4482465" cy="1981835"/>
          </a:xfrm>
          <a:prstGeom prst="rect">
            <a:avLst/>
          </a:prstGeom>
        </p:spPr>
        <p:txBody>
          <a:bodyPr vert="horz" wrap="square" lIns="0" tIns="11430" rIns="0" bIns="0" rtlCol="0">
            <a:spAutoFit/>
          </a:bodyPr>
          <a:lstStyle/>
          <a:p>
            <a:pPr marL="1939290" marR="5080" indent="-1927225">
              <a:lnSpc>
                <a:spcPct val="100000"/>
              </a:lnSpc>
              <a:spcBef>
                <a:spcPts val="90"/>
              </a:spcBef>
            </a:pPr>
            <a:r>
              <a:rPr sz="3200" b="1" spc="-10" dirty="0">
                <a:solidFill>
                  <a:schemeClr val="accent5">
                    <a:lumMod val="50000"/>
                  </a:schemeClr>
                </a:solidFill>
                <a:latin typeface="Times New Roman" panose="02020603050405020304"/>
                <a:cs typeface="Times New Roman" panose="02020603050405020304"/>
              </a:rPr>
              <a:t>TECHNICAL</a:t>
            </a:r>
            <a:r>
              <a:rPr sz="3200" b="1" spc="-185" dirty="0">
                <a:solidFill>
                  <a:schemeClr val="accent5">
                    <a:lumMod val="50000"/>
                  </a:schemeClr>
                </a:solidFill>
                <a:latin typeface="Times New Roman" panose="02020603050405020304"/>
                <a:cs typeface="Times New Roman" panose="02020603050405020304"/>
              </a:rPr>
              <a:t> </a:t>
            </a:r>
            <a:r>
              <a:rPr sz="3200" b="1" spc="-5" dirty="0">
                <a:solidFill>
                  <a:schemeClr val="accent5">
                    <a:lumMod val="50000"/>
                  </a:schemeClr>
                </a:solidFill>
                <a:latin typeface="Times New Roman" panose="02020603050405020304"/>
                <a:cs typeface="Times New Roman" panose="02020603050405020304"/>
              </a:rPr>
              <a:t>SEMINAR </a:t>
            </a:r>
            <a:r>
              <a:rPr sz="3200" b="1" spc="-785" dirty="0">
                <a:solidFill>
                  <a:schemeClr val="accent5">
                    <a:lumMod val="50000"/>
                  </a:schemeClr>
                </a:solidFill>
                <a:latin typeface="Times New Roman" panose="02020603050405020304"/>
                <a:cs typeface="Times New Roman" panose="02020603050405020304"/>
              </a:rPr>
              <a:t> </a:t>
            </a:r>
            <a:r>
              <a:rPr sz="3200" b="1" spc="-15" dirty="0">
                <a:solidFill>
                  <a:schemeClr val="accent5">
                    <a:lumMod val="50000"/>
                  </a:schemeClr>
                </a:solidFill>
                <a:latin typeface="Times New Roman" panose="02020603050405020304"/>
                <a:cs typeface="Times New Roman" panose="02020603050405020304"/>
              </a:rPr>
              <a:t>ON</a:t>
            </a:r>
            <a:endParaRPr sz="3200">
              <a:solidFill>
                <a:schemeClr val="accent5">
                  <a:lumMod val="50000"/>
                </a:schemeClr>
              </a:solidFill>
              <a:latin typeface="Times New Roman" panose="02020603050405020304"/>
              <a:cs typeface="Times New Roman" panose="02020603050405020304"/>
            </a:endParaRPr>
          </a:p>
          <a:p>
            <a:pPr marL="133985">
              <a:lnSpc>
                <a:spcPct val="100000"/>
              </a:lnSpc>
              <a:spcBef>
                <a:spcPts val="5"/>
              </a:spcBef>
            </a:pPr>
            <a:r>
              <a:rPr lang="en-US" sz="3200" b="1">
                <a:gradFill>
                  <a:gsLst>
                    <a:gs pos="0">
                      <a:srgbClr val="14CD68"/>
                    </a:gs>
                    <a:gs pos="100000">
                      <a:srgbClr val="035C7D"/>
                    </a:gs>
                  </a:gsLst>
                  <a:lin scaled="0"/>
                </a:gradFill>
                <a:latin typeface="Times New Roman" panose="02020603050405020304"/>
                <a:cs typeface="Times New Roman" panose="02020603050405020304"/>
              </a:rPr>
              <a:t>Smart Voting System Using Facial Rcognition</a:t>
            </a:r>
            <a:endParaRPr lang="en-US" sz="3200" b="1">
              <a:gradFill>
                <a:gsLst>
                  <a:gs pos="0">
                    <a:srgbClr val="14CD68"/>
                  </a:gs>
                  <a:gs pos="100000">
                    <a:srgbClr val="035C7D"/>
                  </a:gs>
                </a:gsLst>
                <a:lin scaled="0"/>
              </a:gradFill>
              <a:latin typeface="Times New Roman" panose="02020603050405020304"/>
              <a:cs typeface="Times New Roman" panose="02020603050405020304"/>
            </a:endParaRPr>
          </a:p>
        </p:txBody>
      </p:sp>
      <p:sp>
        <p:nvSpPr>
          <p:cNvPr id="9" name="object 9"/>
          <p:cNvSpPr txBox="1"/>
          <p:nvPr/>
        </p:nvSpPr>
        <p:spPr>
          <a:xfrm>
            <a:off x="6552946" y="4647895"/>
            <a:ext cx="2117725" cy="1279525"/>
          </a:xfrm>
          <a:prstGeom prst="rect">
            <a:avLst/>
          </a:prstGeom>
        </p:spPr>
        <p:txBody>
          <a:bodyPr vert="horz" wrap="square" lIns="0" tIns="12065" rIns="0" bIns="0" rtlCol="0">
            <a:spAutoFit/>
          </a:bodyPr>
          <a:lstStyle/>
          <a:p>
            <a:pPr marL="12700" marR="57150" indent="63500" algn="just">
              <a:lnSpc>
                <a:spcPct val="100000"/>
              </a:lnSpc>
              <a:spcBef>
                <a:spcPts val="95"/>
              </a:spcBef>
            </a:pPr>
            <a:r>
              <a:rPr sz="2000" b="1" spc="-10" dirty="0">
                <a:latin typeface="Times New Roman" panose="02020603050405020304"/>
                <a:cs typeface="Times New Roman" panose="02020603050405020304"/>
              </a:rPr>
              <a:t>PRESENTED </a:t>
            </a:r>
            <a:r>
              <a:rPr sz="2000" b="1" dirty="0">
                <a:latin typeface="Times New Roman" panose="02020603050405020304"/>
                <a:cs typeface="Times New Roman" panose="02020603050405020304"/>
              </a:rPr>
              <a:t>BY </a:t>
            </a:r>
            <a:r>
              <a:rPr sz="2000" b="1" spc="-484" dirty="0">
                <a:latin typeface="Times New Roman" panose="02020603050405020304"/>
                <a:cs typeface="Times New Roman" panose="02020603050405020304"/>
              </a:rPr>
              <a:t> </a:t>
            </a:r>
            <a:endParaRPr sz="2000" b="1" spc="-484" dirty="0">
              <a:latin typeface="Times New Roman" panose="02020603050405020304"/>
              <a:cs typeface="Times New Roman" panose="02020603050405020304"/>
            </a:endParaRPr>
          </a:p>
          <a:p>
            <a:pPr marL="12700" marR="57150" indent="63500" algn="just">
              <a:lnSpc>
                <a:spcPct val="100000"/>
              </a:lnSpc>
              <a:spcBef>
                <a:spcPts val="95"/>
              </a:spcBef>
            </a:pPr>
            <a:r>
              <a:rPr lang="en-US" sz="2000">
                <a:latin typeface="Times New Roman" panose="02020603050405020304"/>
                <a:cs typeface="Times New Roman" panose="02020603050405020304"/>
              </a:rPr>
              <a:t> M . RAVI TEJA</a:t>
            </a:r>
            <a:endParaRPr lang="en-US" sz="2000">
              <a:latin typeface="Times New Roman" panose="02020603050405020304"/>
              <a:cs typeface="Times New Roman" panose="02020603050405020304"/>
            </a:endParaRPr>
          </a:p>
          <a:p>
            <a:pPr marL="12700" marR="57150" indent="63500" algn="just">
              <a:lnSpc>
                <a:spcPct val="100000"/>
              </a:lnSpc>
              <a:spcBef>
                <a:spcPts val="95"/>
              </a:spcBef>
            </a:pPr>
            <a:r>
              <a:rPr lang="en-US" sz="2000">
                <a:latin typeface="Times New Roman" panose="02020603050405020304"/>
                <a:cs typeface="Times New Roman" panose="02020603050405020304"/>
              </a:rPr>
              <a:t>   197R1A0587</a:t>
            </a:r>
            <a:endParaRPr lang="en-US" sz="2000">
              <a:latin typeface="Times New Roman" panose="02020603050405020304"/>
              <a:cs typeface="Times New Roman" panose="02020603050405020304"/>
            </a:endParaRPr>
          </a:p>
          <a:p>
            <a:pPr marL="12700" marR="57150" indent="63500" algn="just">
              <a:lnSpc>
                <a:spcPct val="100000"/>
              </a:lnSpc>
              <a:spcBef>
                <a:spcPts val="95"/>
              </a:spcBef>
            </a:pPr>
            <a:r>
              <a:rPr lang="en-US" sz="2000">
                <a:latin typeface="Times New Roman" panose="02020603050405020304"/>
                <a:cs typeface="Times New Roman" panose="02020603050405020304"/>
              </a:rPr>
              <a:t>      CSE -B</a:t>
            </a:r>
            <a:endParaRPr lang="en-US" sz="2000">
              <a:latin typeface="Times New Roman" panose="02020603050405020304"/>
              <a:cs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09600" y="533400"/>
            <a:ext cx="7772400" cy="676910"/>
          </a:xfrm>
        </p:spPr>
        <p:txBody>
          <a:bodyPr/>
          <a:p>
            <a:r>
              <a:rPr dirty="0">
                <a:solidFill>
                  <a:srgbClr val="001F5F"/>
                </a:solidFill>
                <a:sym typeface="+mn-ea"/>
              </a:rPr>
              <a:t>Advantages</a:t>
            </a:r>
            <a:r>
              <a:rPr spc="-25" dirty="0">
                <a:solidFill>
                  <a:srgbClr val="001F5F"/>
                </a:solidFill>
                <a:sym typeface="+mn-ea"/>
              </a:rPr>
              <a:t> </a:t>
            </a:r>
            <a:r>
              <a:rPr spc="-5" dirty="0">
                <a:solidFill>
                  <a:srgbClr val="001F5F"/>
                </a:solidFill>
                <a:sym typeface="+mn-ea"/>
              </a:rPr>
              <a:t>and</a:t>
            </a:r>
            <a:r>
              <a:rPr spc="-15" dirty="0">
                <a:solidFill>
                  <a:srgbClr val="001F5F"/>
                </a:solidFill>
                <a:sym typeface="+mn-ea"/>
              </a:rPr>
              <a:t> </a:t>
            </a:r>
            <a:r>
              <a:rPr spc="-5" dirty="0">
                <a:solidFill>
                  <a:srgbClr val="001F5F"/>
                </a:solidFill>
                <a:sym typeface="+mn-ea"/>
              </a:rPr>
              <a:t>Disadvantages</a:t>
            </a:r>
            <a:r>
              <a:rPr lang="en-US" spc="-5" dirty="0">
                <a:solidFill>
                  <a:srgbClr val="001F5F"/>
                </a:solidFill>
                <a:sym typeface="+mn-ea"/>
              </a:rPr>
              <a:t> :</a:t>
            </a:r>
            <a:endParaRPr lang="en-US" spc="-5" dirty="0">
              <a:solidFill>
                <a:srgbClr val="001F5F"/>
              </a:solidFill>
              <a:sym typeface="+mn-ea"/>
            </a:endParaRPr>
          </a:p>
        </p:txBody>
      </p:sp>
      <p:sp>
        <p:nvSpPr>
          <p:cNvPr id="3" name="Subtitle 2"/>
          <p:cNvSpPr>
            <a:spLocks noGrp="1"/>
          </p:cNvSpPr>
          <p:nvPr>
            <p:ph type="subTitle" idx="4"/>
          </p:nvPr>
        </p:nvSpPr>
        <p:spPr>
          <a:xfrm>
            <a:off x="990600" y="2057400"/>
            <a:ext cx="6400800" cy="4739640"/>
          </a:xfrm>
        </p:spPr>
        <p:txBody>
          <a:bodyPr/>
          <a:p>
            <a:pPr marL="0" lvl="1"/>
            <a:r>
              <a:rPr lang="en-US" sz="2800" b="1" u="sng" dirty="0">
                <a:solidFill>
                  <a:srgbClr val="001F5F"/>
                </a:solidFill>
                <a:sym typeface="+mn-ea"/>
              </a:rPr>
              <a:t>Disa</a:t>
            </a:r>
            <a:r>
              <a:rPr sz="2800" b="1" u="sng" dirty="0">
                <a:solidFill>
                  <a:srgbClr val="001F5F"/>
                </a:solidFill>
                <a:sym typeface="+mn-ea"/>
              </a:rPr>
              <a:t>dvantages</a:t>
            </a:r>
            <a:r>
              <a:rPr lang="en-US" sz="2800" b="1" u="sng" dirty="0">
                <a:solidFill>
                  <a:srgbClr val="001F5F"/>
                </a:solidFill>
                <a:sym typeface="+mn-ea"/>
              </a:rPr>
              <a:t> :</a:t>
            </a:r>
            <a:endParaRPr lang="en-US" sz="2800" b="1" u="sng" dirty="0">
              <a:solidFill>
                <a:srgbClr val="001F5F"/>
              </a:solidFill>
              <a:sym typeface="+mn-ea"/>
            </a:endParaRPr>
          </a:p>
          <a:p>
            <a:pPr lvl="2" indent="-457200">
              <a:buFont typeface="Wingdings" panose="05000000000000000000" charset="0"/>
              <a:buChar char="Ø"/>
            </a:pPr>
            <a:r>
              <a:rPr lang="en-US" sz="2800" dirty="0">
                <a:solidFill>
                  <a:srgbClr val="001F5F"/>
                </a:solidFill>
                <a:sym typeface="+mn-ea"/>
              </a:rPr>
              <a:t>Huge Storage requirements</a:t>
            </a:r>
            <a:endParaRPr lang="en-US" sz="2800" dirty="0">
              <a:solidFill>
                <a:srgbClr val="001F5F"/>
              </a:solidFill>
              <a:sym typeface="+mn-ea"/>
            </a:endParaRPr>
          </a:p>
          <a:p>
            <a:pPr lvl="2" indent="-457200">
              <a:buFont typeface="Wingdings" panose="05000000000000000000" charset="0"/>
              <a:buChar char="Ø"/>
            </a:pPr>
            <a:r>
              <a:rPr lang="en-US" sz="2800" dirty="0">
                <a:solidFill>
                  <a:srgbClr val="001F5F"/>
                </a:solidFill>
                <a:sym typeface="+mn-ea"/>
              </a:rPr>
              <a:t>Vulnerable Detection</a:t>
            </a:r>
            <a:endParaRPr lang="en-US" sz="2800" dirty="0">
              <a:solidFill>
                <a:srgbClr val="001F5F"/>
              </a:solidFill>
              <a:sym typeface="+mn-ea"/>
            </a:endParaRPr>
          </a:p>
          <a:p>
            <a:pPr lvl="2" indent="-457200">
              <a:buFont typeface="Wingdings" panose="05000000000000000000" charset="0"/>
              <a:buChar char="Ø"/>
            </a:pPr>
            <a:r>
              <a:rPr lang="en-US" sz="2800" dirty="0">
                <a:solidFill>
                  <a:srgbClr val="001F5F"/>
                </a:solidFill>
                <a:sym typeface="+mn-ea"/>
              </a:rPr>
              <a:t>Potential  Privacy issues</a:t>
            </a:r>
            <a:endParaRPr lang="en-US" sz="2800" b="1" u="sng" dirty="0">
              <a:solidFill>
                <a:srgbClr val="001F5F"/>
              </a:solidFill>
              <a:sym typeface="+mn-ea"/>
            </a:endParaRPr>
          </a:p>
          <a:p>
            <a:endParaRPr sz="2800" b="1" u="sng" dirty="0">
              <a:solidFill>
                <a:srgbClr val="001F5F"/>
              </a:solidFill>
              <a:sym typeface="+mn-ea"/>
            </a:endParaRPr>
          </a:p>
          <a:p>
            <a:r>
              <a:rPr sz="2800" b="1" u="sng" dirty="0">
                <a:solidFill>
                  <a:srgbClr val="001F5F"/>
                </a:solidFill>
                <a:sym typeface="+mn-ea"/>
              </a:rPr>
              <a:t>Advantages</a:t>
            </a:r>
            <a:r>
              <a:rPr lang="en-US" sz="2800" b="1" u="sng" dirty="0">
                <a:solidFill>
                  <a:srgbClr val="001F5F"/>
                </a:solidFill>
                <a:sym typeface="+mn-ea"/>
              </a:rPr>
              <a:t> :</a:t>
            </a:r>
            <a:endParaRPr lang="en-US" sz="2800" b="1" u="sng" dirty="0">
              <a:solidFill>
                <a:srgbClr val="001F5F"/>
              </a:solidFill>
              <a:sym typeface="+mn-ea"/>
            </a:endParaRPr>
          </a:p>
          <a:p>
            <a:pPr marL="914400" lvl="1" indent="-457200">
              <a:buFont typeface="Wingdings" panose="05000000000000000000" charset="0"/>
              <a:buChar char="Ø"/>
            </a:pPr>
            <a:r>
              <a:rPr lang="en-US" sz="2800" dirty="0">
                <a:solidFill>
                  <a:srgbClr val="001F5F"/>
                </a:solidFill>
                <a:sym typeface="+mn-ea"/>
              </a:rPr>
              <a:t>Better security</a:t>
            </a:r>
            <a:endParaRPr lang="en-US" sz="2800" dirty="0">
              <a:solidFill>
                <a:srgbClr val="001F5F"/>
              </a:solidFill>
              <a:sym typeface="+mn-ea"/>
            </a:endParaRPr>
          </a:p>
          <a:p>
            <a:pPr marL="914400" lvl="1" indent="-457200">
              <a:buFont typeface="Wingdings" panose="05000000000000000000" charset="0"/>
              <a:buChar char="Ø"/>
            </a:pPr>
            <a:r>
              <a:rPr lang="en-US" sz="2800" dirty="0">
                <a:solidFill>
                  <a:srgbClr val="001F5F"/>
                </a:solidFill>
                <a:sym typeface="+mn-ea"/>
              </a:rPr>
              <a:t>Easy Integration</a:t>
            </a:r>
            <a:endParaRPr lang="en-US" sz="2800" dirty="0">
              <a:solidFill>
                <a:srgbClr val="001F5F"/>
              </a:solidFill>
              <a:sym typeface="+mn-ea"/>
            </a:endParaRPr>
          </a:p>
          <a:p>
            <a:pPr marL="914400" lvl="1" indent="-457200">
              <a:buFont typeface="Wingdings" panose="05000000000000000000" charset="0"/>
              <a:buChar char="Ø"/>
            </a:pPr>
            <a:r>
              <a:rPr lang="en-US" sz="2800" dirty="0">
                <a:solidFill>
                  <a:srgbClr val="001F5F"/>
                </a:solidFill>
                <a:sym typeface="+mn-ea"/>
              </a:rPr>
              <a:t>Automated Identification</a:t>
            </a:r>
            <a:endParaRPr lang="en-US" sz="2800" dirty="0">
              <a:solidFill>
                <a:srgbClr val="001F5F"/>
              </a:solidFill>
              <a:sym typeface="+mn-ea"/>
            </a:endParaRPr>
          </a:p>
          <a:p>
            <a:pPr lvl="1" indent="0">
              <a:buFont typeface="Wingdings" panose="05000000000000000000" charset="0"/>
              <a:buNone/>
            </a:pPr>
            <a:endParaRPr lang="en-US" sz="2800" dirty="0">
              <a:solidFill>
                <a:srgbClr val="001F5F"/>
              </a:solidFill>
              <a:sym typeface="+mn-ea"/>
            </a:endParaRPr>
          </a:p>
          <a:p>
            <a:pPr lvl="1" indent="0">
              <a:buFont typeface="Wingdings" panose="05000000000000000000" charset="0"/>
              <a:buNone/>
            </a:pPr>
            <a:endParaRPr lang="en-US" sz="2800" dirty="0">
              <a:solidFill>
                <a:srgbClr val="001F5F"/>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09600" y="533400"/>
            <a:ext cx="7772400" cy="676910"/>
          </a:xfrm>
        </p:spPr>
        <p:txBody>
          <a:bodyPr/>
          <a:p>
            <a:r>
              <a:rPr dirty="0">
                <a:gradFill>
                  <a:gsLst>
                    <a:gs pos="0">
                      <a:srgbClr val="7B32B2"/>
                    </a:gs>
                    <a:gs pos="100000">
                      <a:srgbClr val="401A5D"/>
                    </a:gs>
                  </a:gsLst>
                  <a:lin scaled="0"/>
                </a:gradFill>
                <a:sym typeface="+mn-ea"/>
              </a:rPr>
              <a:t>Conclusion</a:t>
            </a:r>
            <a:endParaRPr lang="en-US" dirty="0">
              <a:gradFill>
                <a:gsLst>
                  <a:gs pos="0">
                    <a:srgbClr val="7B32B2"/>
                  </a:gs>
                  <a:gs pos="100000">
                    <a:srgbClr val="401A5D"/>
                  </a:gs>
                </a:gsLst>
                <a:lin scaled="0"/>
              </a:gradFill>
              <a:sym typeface="+mn-ea"/>
            </a:endParaRPr>
          </a:p>
        </p:txBody>
      </p:sp>
      <p:sp>
        <p:nvSpPr>
          <p:cNvPr id="3" name="Subtitle 2"/>
          <p:cNvSpPr>
            <a:spLocks noGrp="1"/>
          </p:cNvSpPr>
          <p:nvPr>
            <p:ph type="subTitle" idx="4"/>
          </p:nvPr>
        </p:nvSpPr>
        <p:spPr>
          <a:xfrm>
            <a:off x="838200" y="2514600"/>
            <a:ext cx="6381750" cy="3046730"/>
          </a:xfrm>
        </p:spPr>
        <p:txBody>
          <a:bodyPr wrap="square"/>
          <a:p>
            <a:pPr marL="285750" indent="-285750">
              <a:buFont typeface="Wingdings" panose="05000000000000000000" charset="0"/>
              <a:buChar char="v"/>
            </a:pPr>
            <a:r>
              <a:rPr lang="en-US"/>
              <a:t>  This analysis of development of Smart-voting system on an android platform.The usability of this system is very high if it will use in real life election process.It will definitely helpful for the users who wish use to vote and the voting process will be made very easy by using this application.</a:t>
            </a:r>
            <a:endParaRPr lang="en-US"/>
          </a:p>
          <a:p>
            <a:pPr marL="285750" indent="-285750">
              <a:buFont typeface="Wingdings" panose="05000000000000000000" charset="0"/>
              <a:buChar char="v"/>
            </a:pPr>
            <a:endParaRPr lang="en-US"/>
          </a:p>
          <a:p>
            <a:pPr marL="285750" indent="-285750">
              <a:buFont typeface="Wingdings" panose="05000000000000000000" charset="0"/>
              <a:buChar char="v"/>
            </a:pPr>
            <a:endParaRPr lang="en-US"/>
          </a:p>
          <a:p>
            <a:pPr marL="285750" indent="-285750">
              <a:buFont typeface="Wingdings" panose="05000000000000000000" charset="0"/>
              <a:buChar char="v"/>
            </a:pPr>
            <a:r>
              <a:rPr lang="en-US"/>
              <a:t> However,after having tested the system, in future we,tend to add additional functionality of image validation for the security condtraint and uniqueness which will provide very strong for the confidential information vote.</a:t>
            </a:r>
            <a:endParaRPr lang="en-US"/>
          </a:p>
        </p:txBody>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 name="Content Placeholder 101"/>
          <p:cNvPicPr/>
          <p:nvPr>
            <p:ph sz="half" idx="2"/>
          </p:nvPr>
        </p:nvPicPr>
        <p:blipFill>
          <a:blip r:embed="rId1"/>
          <a:stretch>
            <a:fillRect/>
          </a:stretch>
        </p:blipFill>
        <p:spPr>
          <a:xfrm>
            <a:off x="6291580" y="3657600"/>
            <a:ext cx="2091690" cy="2757805"/>
          </a:xfrm>
          <a:prstGeom prst="rect">
            <a:avLst/>
          </a:prstGeom>
          <a:noFill/>
          <a:ln w="9525">
            <a:noFill/>
          </a:ln>
        </p:spPr>
      </p:pic>
      <p:pic>
        <p:nvPicPr>
          <p:cNvPr id="103" name="Picture 102"/>
          <p:cNvPicPr/>
          <p:nvPr/>
        </p:nvPicPr>
        <p:blipFill>
          <a:blip r:embed="rId2"/>
          <a:srcRect t="19207" b="26720"/>
          <a:stretch>
            <a:fillRect/>
          </a:stretch>
        </p:blipFill>
        <p:spPr>
          <a:xfrm>
            <a:off x="1066800" y="1898015"/>
            <a:ext cx="5224780" cy="25546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Title 16"/>
          <p:cNvSpPr>
            <a:spLocks noGrp="1"/>
          </p:cNvSpPr>
          <p:nvPr>
            <p:ph type="title"/>
          </p:nvPr>
        </p:nvSpPr>
        <p:spPr/>
        <p:txBody>
          <a:bodyPr/>
          <a:p>
            <a:endParaRPr lang="en-US"/>
          </a:p>
        </p:txBody>
      </p:sp>
      <p:pic>
        <p:nvPicPr>
          <p:cNvPr id="100" name="Picture 99"/>
          <p:cNvPicPr/>
          <p:nvPr/>
        </p:nvPicPr>
        <p:blipFill>
          <a:blip r:embed="rId1"/>
          <a:stretch>
            <a:fillRect/>
          </a:stretch>
        </p:blipFill>
        <p:spPr>
          <a:xfrm>
            <a:off x="4572000" y="3429000"/>
            <a:ext cx="0" cy="0"/>
          </a:xfrm>
          <a:prstGeom prst="rect">
            <a:avLst/>
          </a:prstGeom>
          <a:noFill/>
          <a:ln w="9525">
            <a:noFill/>
          </a:ln>
        </p:spPr>
      </p:pic>
      <p:pic>
        <p:nvPicPr>
          <p:cNvPr id="105" name="Content Placeholder 104"/>
          <p:cNvPicPr/>
          <p:nvPr>
            <p:ph sz="half" idx="2"/>
          </p:nvPr>
        </p:nvPicPr>
        <p:blipFill>
          <a:blip r:embed="rId2"/>
          <a:stretch>
            <a:fillRect/>
          </a:stretch>
        </p:blipFill>
        <p:spPr>
          <a:xfrm>
            <a:off x="1148715" y="1905000"/>
            <a:ext cx="6846570" cy="452628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977" y="457403"/>
            <a:ext cx="2293620" cy="757555"/>
          </a:xfrm>
          <a:prstGeom prst="rect">
            <a:avLst/>
          </a:prstGeom>
        </p:spPr>
        <p:txBody>
          <a:bodyPr vert="horz" wrap="square" lIns="0" tIns="12700" rIns="0" bIns="0" rtlCol="0">
            <a:spAutoFit/>
          </a:bodyPr>
          <a:lstStyle/>
          <a:p>
            <a:pPr marL="12700">
              <a:lnSpc>
                <a:spcPct val="100000"/>
              </a:lnSpc>
              <a:spcBef>
                <a:spcPts val="100"/>
              </a:spcBef>
            </a:pPr>
            <a:r>
              <a:rPr sz="4800" spc="-5" dirty="0">
                <a:gradFill>
                  <a:gsLst>
                    <a:gs pos="0">
                      <a:srgbClr val="14CD68"/>
                    </a:gs>
                    <a:gs pos="100000">
                      <a:srgbClr val="035C7D"/>
                    </a:gs>
                  </a:gsLst>
                  <a:lin scaled="0"/>
                </a:gradFill>
              </a:rPr>
              <a:t>Abstract</a:t>
            </a:r>
            <a:endParaRPr sz="4800" spc="-5" dirty="0">
              <a:gradFill>
                <a:gsLst>
                  <a:gs pos="0">
                    <a:srgbClr val="14CD68"/>
                  </a:gs>
                  <a:gs pos="100000">
                    <a:srgbClr val="035C7D"/>
                  </a:gs>
                </a:gsLst>
                <a:lin scaled="0"/>
              </a:gradFill>
            </a:endParaRPr>
          </a:p>
        </p:txBody>
      </p:sp>
      <p:sp>
        <p:nvSpPr>
          <p:cNvPr id="3" name="Text Box 2"/>
          <p:cNvSpPr txBox="1"/>
          <p:nvPr/>
        </p:nvSpPr>
        <p:spPr>
          <a:xfrm>
            <a:off x="609600" y="2286000"/>
            <a:ext cx="7447280" cy="3969385"/>
          </a:xfrm>
          <a:prstGeom prst="rect">
            <a:avLst/>
          </a:prstGeom>
          <a:noFill/>
        </p:spPr>
        <p:txBody>
          <a:bodyPr wrap="none" rtlCol="0">
            <a:spAutoFit/>
          </a:bodyPr>
          <a:p>
            <a:pPr marL="285750" lvl="0" indent="-285750" algn="l">
              <a:buFont typeface="Wingdings" panose="05000000000000000000" charset="0"/>
              <a:buChar char="Ø"/>
            </a:pPr>
            <a:r>
              <a:rPr lang="en-US"/>
              <a:t> In India, currently there are two types of voting system in practice.</a:t>
            </a:r>
            <a:endParaRPr lang="en-US"/>
          </a:p>
          <a:p>
            <a:pPr algn="l"/>
            <a:r>
              <a:rPr lang="en-US"/>
              <a:t> They are secret Ballet paper and Electronic Voting Machines (EVM), </a:t>
            </a:r>
            <a:endParaRPr lang="en-US"/>
          </a:p>
          <a:p>
            <a:pPr algn="l"/>
            <a:r>
              <a:rPr lang="en-US"/>
              <a:t>but both of the process have some limitation or demerits. </a:t>
            </a:r>
            <a:endParaRPr lang="en-US"/>
          </a:p>
          <a:p>
            <a:pPr algn="l"/>
            <a:endParaRPr lang="en-US"/>
          </a:p>
          <a:p>
            <a:pPr marL="285750" indent="-285750" algn="l">
              <a:buFont typeface="Wingdings" panose="05000000000000000000" charset="0"/>
              <a:buChar char="Ø"/>
            </a:pPr>
            <a:r>
              <a:rPr lang="en-US"/>
              <a:t>In India online voting has not been yet implemented. </a:t>
            </a:r>
            <a:endParaRPr lang="en-US"/>
          </a:p>
          <a:p>
            <a:pPr algn="l"/>
            <a:r>
              <a:rPr lang="en-US"/>
              <a:t>The current voting system is not safe and secure too. </a:t>
            </a:r>
            <a:endParaRPr lang="en-US"/>
          </a:p>
          <a:p>
            <a:pPr algn="l"/>
            <a:endParaRPr lang="en-US"/>
          </a:p>
          <a:p>
            <a:pPr marL="285750" indent="-285750" algn="l">
              <a:buFont typeface="Wingdings" panose="05000000000000000000" charset="0"/>
              <a:buChar char="Ø"/>
            </a:pPr>
            <a:r>
              <a:rPr lang="en-US"/>
              <a:t> In this project we have to propose a system or way for voting  which is very</a:t>
            </a:r>
            <a:endParaRPr lang="en-US"/>
          </a:p>
          <a:p>
            <a:pPr algn="l"/>
            <a:r>
              <a:rPr lang="en-US"/>
              <a:t> effective or useful in voting. </a:t>
            </a:r>
            <a:endParaRPr lang="en-US"/>
          </a:p>
          <a:p>
            <a:pPr algn="l"/>
            <a:endParaRPr lang="en-US"/>
          </a:p>
          <a:p>
            <a:pPr marL="285750" indent="-285750" algn="l">
              <a:buFont typeface="Wingdings" panose="05000000000000000000" charset="0"/>
              <a:buChar char="Ø"/>
            </a:pPr>
            <a:r>
              <a:rPr lang="en-US"/>
              <a:t>In our approach we have three level of security in voting process.</a:t>
            </a:r>
            <a:endParaRPr lang="en-US"/>
          </a:p>
          <a:p>
            <a:pPr marL="742950" lvl="1" indent="-285750" algn="l">
              <a:buFont typeface="Wingdings" panose="05000000000000000000" charset="0"/>
              <a:buChar char="ü"/>
            </a:pPr>
            <a:r>
              <a:rPr lang="en-US"/>
              <a:t>  Verification of unique id number (UID)</a:t>
            </a:r>
            <a:endParaRPr lang="en-US"/>
          </a:p>
          <a:p>
            <a:pPr marL="742950" lvl="1" indent="-285750" algn="l">
              <a:buFont typeface="Wingdings" panose="05000000000000000000" charset="0"/>
              <a:buChar char="ü"/>
            </a:pPr>
            <a:r>
              <a:rPr lang="en-US"/>
              <a:t>  Verification of election id number (EID)</a:t>
            </a:r>
            <a:endParaRPr lang="en-US"/>
          </a:p>
          <a:p>
            <a:pPr marL="742950" lvl="1" indent="-285750" algn="l">
              <a:buFont typeface="Wingdings" panose="05000000000000000000" charset="0"/>
              <a:buChar char="ü"/>
            </a:pPr>
            <a:r>
              <a:rPr lang="en-US"/>
              <a:t>   Face recognition </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09600" y="533400"/>
            <a:ext cx="3079115" cy="676910"/>
          </a:xfrm>
        </p:spPr>
        <p:txBody>
          <a:bodyPr wrap="square"/>
          <a:p>
            <a:r>
              <a:rPr dirty="0">
                <a:gradFill>
                  <a:gsLst>
                    <a:gs pos="0">
                      <a:srgbClr val="E30000"/>
                    </a:gs>
                    <a:gs pos="100000">
                      <a:srgbClr val="760303"/>
                    </a:gs>
                  </a:gsLst>
                  <a:lin scaled="0"/>
                </a:gradFill>
                <a:sym typeface="+mn-ea"/>
              </a:rPr>
              <a:t>Introduction</a:t>
            </a:r>
            <a:r>
              <a:rPr lang="en-US" dirty="0">
                <a:gradFill>
                  <a:gsLst>
                    <a:gs pos="0">
                      <a:srgbClr val="E30000"/>
                    </a:gs>
                    <a:gs pos="100000">
                      <a:srgbClr val="760303"/>
                    </a:gs>
                  </a:gsLst>
                  <a:lin scaled="0"/>
                </a:gradFill>
                <a:sym typeface="+mn-ea"/>
              </a:rPr>
              <a:t> </a:t>
            </a:r>
            <a:endParaRPr lang="en-US" dirty="0">
              <a:gradFill>
                <a:gsLst>
                  <a:gs pos="0">
                    <a:srgbClr val="E30000"/>
                  </a:gs>
                  <a:gs pos="100000">
                    <a:srgbClr val="760303"/>
                  </a:gs>
                </a:gsLst>
                <a:lin scaled="0"/>
              </a:gradFill>
              <a:sym typeface="+mn-ea"/>
            </a:endParaRPr>
          </a:p>
        </p:txBody>
      </p:sp>
      <p:sp>
        <p:nvSpPr>
          <p:cNvPr id="3" name="Subtitle 2"/>
          <p:cNvSpPr>
            <a:spLocks noGrp="1"/>
          </p:cNvSpPr>
          <p:nvPr>
            <p:ph type="subTitle" idx="4"/>
          </p:nvPr>
        </p:nvSpPr>
        <p:spPr>
          <a:xfrm>
            <a:off x="609600" y="1828800"/>
            <a:ext cx="7896860" cy="7894320"/>
          </a:xfrm>
        </p:spPr>
        <p:txBody>
          <a:bodyPr wrap="square"/>
          <a:p>
            <a:endParaRPr lang="en-US" sz="1900"/>
          </a:p>
          <a:p>
            <a:pPr marL="285750" indent="-285750">
              <a:buFont typeface="Wingdings" panose="05000000000000000000" charset="0"/>
              <a:buChar char="v"/>
            </a:pPr>
            <a:r>
              <a:rPr lang="en-US" sz="1900"/>
              <a:t>Now a day in India two types of method are used for voting :</a:t>
            </a:r>
            <a:endParaRPr lang="en-US" sz="1900"/>
          </a:p>
          <a:p>
            <a:pPr marL="742950" lvl="1" indent="-285750">
              <a:buFont typeface="Wingdings" panose="05000000000000000000" charset="0"/>
              <a:buChar char="ü"/>
            </a:pPr>
            <a:r>
              <a:rPr lang="en-US" sz="1900"/>
              <a:t>Secret ballot paper</a:t>
            </a:r>
            <a:endParaRPr lang="en-US" sz="1900"/>
          </a:p>
          <a:p>
            <a:pPr marL="742950" lvl="1" indent="-285750">
              <a:buFont typeface="Wingdings" panose="05000000000000000000" charset="0"/>
              <a:buChar char="ü"/>
            </a:pPr>
            <a:r>
              <a:rPr lang="en-US" sz="1900"/>
              <a:t> EVM (electronic voting machine)</a:t>
            </a:r>
            <a:endParaRPr lang="en-US" sz="1900"/>
          </a:p>
          <a:p>
            <a:endParaRPr lang="en-US" sz="1900"/>
          </a:p>
          <a:p>
            <a:pPr marL="285750" indent="-285750">
              <a:buFont typeface="Wingdings" panose="05000000000000000000" charset="0"/>
              <a:buChar char="v"/>
            </a:pPr>
            <a:r>
              <a:rPr lang="en-US" sz="1900"/>
              <a:t> Online Voting System, which provides accuracy, security, flexibility, mobility etc.</a:t>
            </a:r>
            <a:endParaRPr lang="en-US" sz="1900"/>
          </a:p>
          <a:p>
            <a:endParaRPr lang="en-US" sz="1900"/>
          </a:p>
          <a:p>
            <a:pPr marL="285750" indent="-285750">
              <a:buFont typeface="Wingdings" panose="05000000000000000000" charset="0"/>
              <a:buChar char="v"/>
            </a:pPr>
            <a:r>
              <a:rPr lang="en-US" sz="1900"/>
              <a:t>An online voting System in a web based application to use in the election process.</a:t>
            </a:r>
            <a:endParaRPr lang="en-US" sz="1900"/>
          </a:p>
          <a:p>
            <a:pPr marL="742950" lvl="1" indent="-285750">
              <a:buFont typeface="Wingdings" panose="05000000000000000000" charset="0"/>
              <a:buChar char="Ø"/>
            </a:pPr>
            <a:r>
              <a:rPr lang="en-US" sz="1900"/>
              <a:t>   Face recognition  authentication to make the voting process more secure and reduce the time taken in the voting process.</a:t>
            </a:r>
            <a:endParaRPr lang="en-US" sz="1900"/>
          </a:p>
          <a:p>
            <a:pPr marL="742950" lvl="1" indent="-285750">
              <a:buFont typeface="Wingdings" panose="05000000000000000000" charset="0"/>
              <a:buChar char="Ø"/>
            </a:pPr>
            <a:r>
              <a:rPr lang="en-US" sz="1900"/>
              <a:t> By the use of this, the electorate can solidify their vote for his or her preferred candidate through the use of their system.</a:t>
            </a:r>
            <a:endParaRPr lang="en-US" sz="1900"/>
          </a:p>
          <a:p>
            <a:endParaRPr lang="en-US" sz="1900"/>
          </a:p>
          <a:p>
            <a:pPr marL="285750" indent="-285750">
              <a:buFont typeface="Wingdings" panose="05000000000000000000" charset="0"/>
              <a:buChar char="v"/>
            </a:pPr>
            <a:r>
              <a:rPr lang="en-US" sz="1900"/>
              <a:t> Most higher learning establishments in Kenya conduct elections routinely to elect an understudy leadership to choose them.</a:t>
            </a:r>
            <a:endParaRPr lang="en-US" sz="1900"/>
          </a:p>
          <a:p>
            <a:endParaRPr lang="en-US" sz="1900"/>
          </a:p>
          <a:p>
            <a:endParaRPr lang="en-US" sz="1900"/>
          </a:p>
          <a:p>
            <a:endParaRPr lang="en-US" sz="1900"/>
          </a:p>
          <a:p>
            <a:endParaRPr lang="en-US" sz="1900"/>
          </a:p>
          <a:p>
            <a:endParaRPr lang="en-US" sz="1900"/>
          </a:p>
          <a:p>
            <a:endParaRPr lang="en-US" sz="1900"/>
          </a:p>
          <a:p>
            <a:endParaRPr lang="en-US" sz="1900"/>
          </a:p>
          <a:p>
            <a:endParaRPr lang="en-US" sz="1900"/>
          </a:p>
          <a:p>
            <a:endParaRPr lang="en-US" sz="1900"/>
          </a:p>
          <a:p>
            <a:endParaRPr lang="en-US" sz="190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09600" y="533400"/>
            <a:ext cx="7772400" cy="676910"/>
          </a:xfrm>
        </p:spPr>
        <p:txBody>
          <a:bodyPr/>
          <a:p>
            <a:r>
              <a:rPr spc="-5" dirty="0">
                <a:gradFill>
                  <a:gsLst>
                    <a:gs pos="0">
                      <a:srgbClr val="FBFB11"/>
                    </a:gs>
                    <a:gs pos="100000">
                      <a:srgbClr val="838309"/>
                    </a:gs>
                  </a:gsLst>
                  <a:lin scaled="0"/>
                </a:gradFill>
                <a:sym typeface="+mn-ea"/>
              </a:rPr>
              <a:t>Objective</a:t>
            </a:r>
            <a:endParaRPr lang="en-US" spc="-5" dirty="0">
              <a:gradFill>
                <a:gsLst>
                  <a:gs pos="0">
                    <a:srgbClr val="FBFB11"/>
                  </a:gs>
                  <a:gs pos="100000">
                    <a:srgbClr val="838309"/>
                  </a:gs>
                </a:gsLst>
                <a:lin scaled="0"/>
              </a:gradFill>
              <a:sym typeface="+mn-ea"/>
            </a:endParaRPr>
          </a:p>
        </p:txBody>
      </p:sp>
      <p:sp>
        <p:nvSpPr>
          <p:cNvPr id="3" name="Subtitle 2"/>
          <p:cNvSpPr>
            <a:spLocks noGrp="1"/>
          </p:cNvSpPr>
          <p:nvPr>
            <p:ph type="subTitle" idx="4"/>
          </p:nvPr>
        </p:nvSpPr>
        <p:spPr>
          <a:xfrm>
            <a:off x="1371600" y="2286000"/>
            <a:ext cx="6400800" cy="4154805"/>
          </a:xfrm>
        </p:spPr>
        <p:txBody>
          <a:bodyPr/>
          <a:p>
            <a:pPr marL="285750" indent="-285750">
              <a:buFont typeface="Wingdings" panose="05000000000000000000" charset="0"/>
              <a:buChar char="v"/>
            </a:pPr>
            <a:r>
              <a:rPr lang="en-US"/>
              <a:t>An online voting System in a web based application to use in the election process.</a:t>
            </a:r>
            <a:endParaRPr lang="en-US"/>
          </a:p>
          <a:p>
            <a:pPr marL="285750" indent="-285750">
              <a:buFont typeface="Wingdings" panose="05000000000000000000" charset="0"/>
              <a:buChar char="v"/>
            </a:pPr>
            <a:endParaRPr lang="en-US"/>
          </a:p>
          <a:p>
            <a:pPr marL="285750" indent="-285750">
              <a:buFont typeface="Wingdings" panose="05000000000000000000" charset="0"/>
              <a:buChar char="v"/>
            </a:pPr>
            <a:r>
              <a:rPr lang="en-US"/>
              <a:t>The aim is to develop an application that seeks to use various stages of security authentication to enhance the election process.</a:t>
            </a:r>
            <a:endParaRPr lang="en-US"/>
          </a:p>
          <a:p>
            <a:pPr marL="285750" indent="-285750">
              <a:buFont typeface="Wingdings" panose="05000000000000000000" charset="0"/>
              <a:buChar char="v"/>
            </a:pPr>
            <a:endParaRPr lang="en-US"/>
          </a:p>
          <a:p>
            <a:pPr marL="742950" lvl="1" indent="-285750">
              <a:buFont typeface="Wingdings" panose="05000000000000000000" charset="0"/>
              <a:buChar char="Ø"/>
            </a:pPr>
            <a:r>
              <a:rPr lang="en-US"/>
              <a:t>To create a secured  voting platform where authenticity of votes and voters are ensured with the use of mechanisms such as facial recognition and one – time password.</a:t>
            </a:r>
            <a:endParaRPr lang="en-US"/>
          </a:p>
          <a:p>
            <a:pPr marL="742950" lvl="1" indent="-285750">
              <a:buFont typeface="Wingdings" panose="05000000000000000000" charset="0"/>
              <a:buChar char="Ø"/>
            </a:pPr>
            <a:endParaRPr lang="en-US"/>
          </a:p>
          <a:p>
            <a:pPr marL="742950" lvl="1" indent="-285750">
              <a:buFont typeface="Wingdings" panose="05000000000000000000" charset="0"/>
              <a:buChar char="Ø"/>
            </a:pPr>
            <a:r>
              <a:rPr lang="en-US"/>
              <a:t> To enhance Voter’s identity due to the fact that biometric functions can not be shared.</a:t>
            </a:r>
            <a:endParaRPr lang="en-US"/>
          </a:p>
          <a:p>
            <a:pPr marL="742950" lvl="1" indent="-285750">
              <a:buFont typeface="Wingdings" panose="05000000000000000000" charset="0"/>
              <a:buChar char="Ø"/>
            </a:pPr>
            <a:endParaRPr lang="en-US"/>
          </a:p>
          <a:p>
            <a:pPr marL="742950" lvl="1" indent="-285750">
              <a:buFont typeface="Wingdings" panose="05000000000000000000" charset="0"/>
              <a:buChar char="Ø"/>
            </a:pPr>
            <a:r>
              <a:rPr lang="en-US"/>
              <a:t>To ease the trouble of queuing in the course of balloting duration in elections.</a:t>
            </a:r>
            <a:endParaRPr lang="en-US"/>
          </a:p>
        </p:txBody>
      </p:sp>
      <p:pic>
        <p:nvPicPr>
          <p:cNvPr id="100" name="Picture 99"/>
          <p:cNvPicPr/>
          <p:nvPr/>
        </p:nvPicPr>
        <p:blipFill>
          <a:blip r:embed="rId1"/>
          <a:stretch>
            <a:fillRect/>
          </a:stretch>
        </p:blipFill>
        <p:spPr>
          <a:xfrm>
            <a:off x="4572000" y="3429000"/>
            <a:ext cx="0" cy="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09600" y="533400"/>
            <a:ext cx="7772400" cy="676910"/>
          </a:xfrm>
        </p:spPr>
        <p:txBody>
          <a:bodyPr/>
          <a:p>
            <a:r>
              <a:rPr dirty="0">
                <a:gradFill>
                  <a:gsLst>
                    <a:gs pos="0">
                      <a:srgbClr val="9EE256"/>
                    </a:gs>
                    <a:gs pos="100000">
                      <a:srgbClr val="52762D"/>
                    </a:gs>
                  </a:gsLst>
                  <a:lin scaled="0"/>
                </a:gradFill>
                <a:sym typeface="+mn-ea"/>
              </a:rPr>
              <a:t>Functionality</a:t>
            </a:r>
            <a:r>
              <a:rPr lang="en-US" dirty="0">
                <a:gradFill>
                  <a:gsLst>
                    <a:gs pos="0">
                      <a:srgbClr val="9EE256"/>
                    </a:gs>
                    <a:gs pos="100000">
                      <a:srgbClr val="52762D"/>
                    </a:gs>
                  </a:gsLst>
                  <a:lin scaled="0"/>
                </a:gradFill>
                <a:sym typeface="+mn-ea"/>
              </a:rPr>
              <a:t> </a:t>
            </a:r>
            <a:endParaRPr lang="en-US" dirty="0">
              <a:solidFill>
                <a:srgbClr val="001F5F"/>
              </a:solidFill>
              <a:sym typeface="+mn-ea"/>
            </a:endParaRPr>
          </a:p>
        </p:txBody>
      </p:sp>
      <p:sp>
        <p:nvSpPr>
          <p:cNvPr id="3" name="Subtitle 2"/>
          <p:cNvSpPr>
            <a:spLocks noGrp="1"/>
          </p:cNvSpPr>
          <p:nvPr>
            <p:ph type="subTitle" idx="4"/>
          </p:nvPr>
        </p:nvSpPr>
        <p:spPr>
          <a:xfrm>
            <a:off x="477520" y="1981200"/>
            <a:ext cx="8230235" cy="3877945"/>
          </a:xfrm>
        </p:spPr>
        <p:txBody>
          <a:bodyPr wrap="square"/>
          <a:p>
            <a:pPr marL="285750" indent="-285750">
              <a:buFont typeface="Wingdings" panose="05000000000000000000" charset="0"/>
              <a:buChar char="v"/>
            </a:pPr>
            <a:r>
              <a:rPr lang="en-US"/>
              <a:t>In this System, Face recognition is playing main role for authentication. Live image will be captured by the web camera .</a:t>
            </a:r>
            <a:endParaRPr lang="en-US"/>
          </a:p>
          <a:p>
            <a:endParaRPr lang="en-US"/>
          </a:p>
          <a:p>
            <a:pPr marL="285750" indent="-285750">
              <a:buFont typeface="Wingdings" panose="05000000000000000000" charset="0"/>
              <a:buChar char="v"/>
            </a:pPr>
            <a:r>
              <a:rPr lang="en-US"/>
              <a:t>This camera image will be sent to the server for futher processing.By using this image,server checks whether user is authorized or not.User is permitted for voting only if he is authorised.</a:t>
            </a:r>
            <a:endParaRPr lang="en-US"/>
          </a:p>
          <a:p>
            <a:r>
              <a:rPr lang="en-US"/>
              <a:t> </a:t>
            </a:r>
            <a:endParaRPr lang="en-US"/>
          </a:p>
          <a:p>
            <a:pPr marL="285750" indent="-285750">
              <a:buFont typeface="Wingdings" panose="05000000000000000000" charset="0"/>
              <a:buChar char="v"/>
            </a:pPr>
            <a:r>
              <a:rPr lang="en-US"/>
              <a:t>In facial recognition there are 2 types :</a:t>
            </a:r>
            <a:endParaRPr lang="en-US"/>
          </a:p>
          <a:p>
            <a:pPr marL="742950" lvl="1" indent="-285750">
              <a:buFont typeface="Wingdings" panose="05000000000000000000" charset="0"/>
              <a:buChar char="Ø"/>
            </a:pPr>
            <a:r>
              <a:rPr lang="en-US"/>
              <a:t>  </a:t>
            </a:r>
            <a:r>
              <a:rPr lang="en-US" b="1" u="sng"/>
              <a:t>Verification :</a:t>
            </a:r>
            <a:endParaRPr lang="en-US" u="sng"/>
          </a:p>
          <a:p>
            <a:pPr lvl="1" indent="0">
              <a:buFont typeface="Wingdings" panose="05000000000000000000" charset="0"/>
              <a:buNone/>
            </a:pPr>
            <a:r>
              <a:rPr lang="en-US"/>
              <a:t>       The system compares the given indivual with who they are and gives a yes or       	no decision.</a:t>
            </a:r>
            <a:endParaRPr lang="en-US"/>
          </a:p>
          <a:p>
            <a:pPr marL="742950" lvl="1" indent="-285750">
              <a:buFont typeface="Wingdings" panose="05000000000000000000" charset="0"/>
              <a:buChar char="Ø"/>
            </a:pPr>
            <a:r>
              <a:rPr lang="en-US"/>
              <a:t> </a:t>
            </a:r>
            <a:r>
              <a:rPr lang="en-US" b="1" u="sng"/>
              <a:t>Identification :</a:t>
            </a:r>
            <a:endParaRPr lang="en-US"/>
          </a:p>
          <a:p>
            <a:r>
              <a:rPr lang="en-US"/>
              <a:t>	 The system compares thre given individual to all the other individuals in the</a:t>
            </a:r>
            <a:endParaRPr lang="en-US"/>
          </a:p>
          <a:p>
            <a:r>
              <a:rPr lang="en-US"/>
              <a:t>	 database and gives a ranked list of matches.</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09600" y="533400"/>
            <a:ext cx="7772400" cy="676910"/>
          </a:xfrm>
        </p:spPr>
        <p:txBody>
          <a:bodyPr/>
          <a:p>
            <a:r>
              <a:rPr dirty="0">
                <a:gradFill>
                  <a:gsLst>
                    <a:gs pos="0">
                      <a:srgbClr val="9EE256"/>
                    </a:gs>
                    <a:gs pos="100000">
                      <a:srgbClr val="52762D"/>
                    </a:gs>
                  </a:gsLst>
                  <a:lin scaled="0"/>
                </a:gradFill>
                <a:sym typeface="+mn-ea"/>
              </a:rPr>
              <a:t>Functionality</a:t>
            </a:r>
            <a:r>
              <a:rPr lang="en-US" dirty="0">
                <a:gradFill>
                  <a:gsLst>
                    <a:gs pos="0">
                      <a:srgbClr val="9EE256"/>
                    </a:gs>
                    <a:gs pos="100000">
                      <a:srgbClr val="52762D"/>
                    </a:gs>
                  </a:gsLst>
                  <a:lin scaled="0"/>
                </a:gradFill>
                <a:sym typeface="+mn-ea"/>
              </a:rPr>
              <a:t> </a:t>
            </a:r>
            <a:endParaRPr lang="en-US" dirty="0">
              <a:gradFill>
                <a:gsLst>
                  <a:gs pos="0">
                    <a:srgbClr val="9EE256"/>
                  </a:gs>
                  <a:gs pos="100000">
                    <a:srgbClr val="52762D"/>
                  </a:gs>
                </a:gsLst>
                <a:lin scaled="0"/>
              </a:gradFill>
              <a:sym typeface="+mn-ea"/>
            </a:endParaRPr>
          </a:p>
        </p:txBody>
      </p:sp>
      <p:sp>
        <p:nvSpPr>
          <p:cNvPr id="3" name="Subtitle 2"/>
          <p:cNvSpPr>
            <a:spLocks noGrp="1"/>
          </p:cNvSpPr>
          <p:nvPr>
            <p:ph type="subTitle" idx="4"/>
          </p:nvPr>
        </p:nvSpPr>
        <p:spPr>
          <a:xfrm>
            <a:off x="609600" y="2438400"/>
            <a:ext cx="6400800" cy="3046730"/>
          </a:xfrm>
        </p:spPr>
        <p:txBody>
          <a:bodyPr/>
          <a:p>
            <a:pPr marL="285750" indent="-285750">
              <a:buFont typeface="Wingdings" panose="05000000000000000000" charset="0"/>
              <a:buChar char="v"/>
            </a:pPr>
            <a:r>
              <a:rPr lang="en-US"/>
              <a:t>Some Algorithms used in facial recognition :</a:t>
            </a:r>
            <a:endParaRPr lang="en-US"/>
          </a:p>
          <a:p>
            <a:endParaRPr lang="en-US"/>
          </a:p>
          <a:p>
            <a:pPr marL="285750" indent="-285750">
              <a:buFont typeface="Wingdings" panose="05000000000000000000" charset="0"/>
              <a:buChar char="Ø"/>
            </a:pPr>
            <a:r>
              <a:rPr lang="en-US"/>
              <a:t>Grayscale Algorithm</a:t>
            </a:r>
            <a:endParaRPr lang="en-US"/>
          </a:p>
          <a:p>
            <a:endParaRPr lang="en-US"/>
          </a:p>
          <a:p>
            <a:pPr marL="285750" indent="-285750">
              <a:buFont typeface="Wingdings" panose="05000000000000000000" charset="0"/>
              <a:buChar char="Ø"/>
            </a:pPr>
            <a:r>
              <a:rPr lang="en-US"/>
              <a:t>Threshold Algorithm</a:t>
            </a:r>
            <a:endParaRPr lang="en-US"/>
          </a:p>
          <a:p>
            <a:endParaRPr lang="en-US"/>
          </a:p>
          <a:p>
            <a:pPr marL="285750" indent="-285750">
              <a:buFont typeface="Wingdings" panose="05000000000000000000" charset="0"/>
              <a:buChar char="Ø"/>
            </a:pPr>
            <a:r>
              <a:rPr lang="en-US"/>
              <a:t>Blurring Algorithm</a:t>
            </a:r>
            <a:endParaRPr lang="en-US"/>
          </a:p>
          <a:p>
            <a:endParaRPr lang="en-US"/>
          </a:p>
          <a:p>
            <a:pPr marL="285750" indent="-285750">
              <a:buFont typeface="Wingdings" panose="05000000000000000000" charset="0"/>
              <a:buChar char="Ø"/>
            </a:pPr>
            <a:r>
              <a:rPr lang="en-US"/>
              <a:t>Scaling Algorithm</a:t>
            </a:r>
            <a:endParaRPr lang="en-US"/>
          </a:p>
          <a:p>
            <a:endParaRPr lang="en-US"/>
          </a:p>
          <a:p>
            <a:pPr marL="285750" indent="-285750">
              <a:buFont typeface="Wingdings" panose="05000000000000000000" charset="0"/>
              <a:buChar char="Ø"/>
            </a:pPr>
            <a:r>
              <a:rPr lang="en-US"/>
              <a:t>Template gene ration and Matching</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2162" y="533476"/>
            <a:ext cx="7760614" cy="676910"/>
          </a:xfrm>
        </p:spPr>
        <p:txBody>
          <a:bodyPr/>
          <a:p>
            <a:r>
              <a:rPr spc="-5" dirty="0">
                <a:solidFill>
                  <a:srgbClr val="001F5F"/>
                </a:solidFill>
                <a:sym typeface="+mn-ea"/>
              </a:rPr>
              <a:t>Architecture</a:t>
            </a:r>
            <a:endParaRPr lang="en-US" spc="-5" dirty="0">
              <a:gradFill>
                <a:gsLst>
                  <a:gs pos="0">
                    <a:srgbClr val="012D86"/>
                  </a:gs>
                  <a:gs pos="100000">
                    <a:srgbClr val="0E2557"/>
                  </a:gs>
                </a:gsLst>
                <a:lin scaled="0"/>
              </a:gradFill>
              <a:sym typeface="+mn-ea"/>
            </a:endParaRPr>
          </a:p>
        </p:txBody>
      </p:sp>
      <p:pic>
        <p:nvPicPr>
          <p:cNvPr id="101" name="Content Placeholder 100"/>
          <p:cNvPicPr/>
          <p:nvPr>
            <p:ph sz="half" idx="2"/>
          </p:nvPr>
        </p:nvPicPr>
        <p:blipFill>
          <a:blip r:embed="rId1"/>
          <a:stretch>
            <a:fillRect/>
          </a:stretch>
        </p:blipFill>
        <p:spPr>
          <a:xfrm>
            <a:off x="685800" y="1905000"/>
            <a:ext cx="7672705" cy="452628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777" y="533476"/>
            <a:ext cx="7760614" cy="695325"/>
          </a:xfrm>
        </p:spPr>
        <p:txBody>
          <a:bodyPr/>
          <a:p>
            <a:r>
              <a:rPr spc="-5" dirty="0">
                <a:solidFill>
                  <a:srgbClr val="001F5F"/>
                </a:solidFill>
                <a:sym typeface="+mn-ea"/>
              </a:rPr>
              <a:t>Architecture</a:t>
            </a:r>
            <a:endParaRPr lang="en-US"/>
          </a:p>
        </p:txBody>
      </p:sp>
      <p:pic>
        <p:nvPicPr>
          <p:cNvPr id="102" name="Content Placeholder 101"/>
          <p:cNvPicPr>
            <a:picLocks noChangeAspect="1"/>
          </p:cNvPicPr>
          <p:nvPr>
            <p:ph sz="half" idx="2"/>
          </p:nvPr>
        </p:nvPicPr>
        <p:blipFill>
          <a:blip r:embed="rId1"/>
          <a:stretch>
            <a:fillRect/>
          </a:stretch>
        </p:blipFill>
        <p:spPr>
          <a:xfrm>
            <a:off x="609600" y="1752600"/>
            <a:ext cx="8167370" cy="485267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5492" y="533476"/>
            <a:ext cx="7760614" cy="695325"/>
          </a:xfrm>
        </p:spPr>
        <p:txBody>
          <a:bodyPr/>
          <a:p>
            <a:r>
              <a:rPr spc="-5" dirty="0">
                <a:solidFill>
                  <a:srgbClr val="001F5F"/>
                </a:solidFill>
                <a:sym typeface="+mn-ea"/>
              </a:rPr>
              <a:t>Architecture</a:t>
            </a:r>
            <a:endParaRPr lang="en-US"/>
          </a:p>
        </p:txBody>
      </p:sp>
      <p:sp>
        <p:nvSpPr>
          <p:cNvPr id="4" name="Content Placeholder 3"/>
          <p:cNvSpPr>
            <a:spLocks noGrp="1"/>
          </p:cNvSpPr>
          <p:nvPr>
            <p:ph sz="half" idx="3"/>
          </p:nvPr>
        </p:nvSpPr>
        <p:spPr/>
        <p:txBody>
          <a:bodyPr/>
          <a:p>
            <a:endParaRPr lang="en-US"/>
          </a:p>
        </p:txBody>
      </p:sp>
      <p:pic>
        <p:nvPicPr>
          <p:cNvPr id="103" name="Content Placeholder 102"/>
          <p:cNvPicPr/>
          <p:nvPr>
            <p:ph sz="half" idx="2"/>
          </p:nvPr>
        </p:nvPicPr>
        <p:blipFill>
          <a:blip r:embed="rId1"/>
          <a:stretch>
            <a:fillRect/>
          </a:stretch>
        </p:blipFill>
        <p:spPr>
          <a:xfrm>
            <a:off x="381000" y="2057400"/>
            <a:ext cx="8228965" cy="452628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3641</Words>
  <Application>WPS Presentation</Application>
  <PresentationFormat>On-screen Show (4:3)</PresentationFormat>
  <Paragraphs>123</Paragraphs>
  <Slides>13</Slides>
  <Notes>0</Notes>
  <HiddenSlides>0</HiddenSlides>
  <MMClips>0</MMClips>
  <ScaleCrop>false</ScaleCrop>
  <HeadingPairs>
    <vt:vector size="6" baseType="variant">
      <vt:variant>
        <vt:lpstr>已用的字体</vt:lpstr>
      </vt:variant>
      <vt:variant>
        <vt:i4>31</vt:i4>
      </vt:variant>
      <vt:variant>
        <vt:lpstr>主题</vt:lpstr>
      </vt:variant>
      <vt:variant>
        <vt:i4>1</vt:i4>
      </vt:variant>
      <vt:variant>
        <vt:lpstr>幻灯片标题</vt:lpstr>
      </vt:variant>
      <vt:variant>
        <vt:i4>13</vt:i4>
      </vt:variant>
    </vt:vector>
  </HeadingPairs>
  <TitlesOfParts>
    <vt:vector size="45" baseType="lpstr">
      <vt:lpstr>Arial</vt:lpstr>
      <vt:lpstr>SimSun</vt:lpstr>
      <vt:lpstr>Wingdings</vt:lpstr>
      <vt:lpstr>Times New Roman</vt:lpstr>
      <vt:lpstr>Arial</vt:lpstr>
      <vt:lpstr>Wingdings</vt:lpstr>
      <vt:lpstr>Calibri</vt:lpstr>
      <vt:lpstr>Microsoft YaHei</vt:lpstr>
      <vt:lpstr>Arial Unicode MS</vt:lpstr>
      <vt:lpstr>Sitka Text Semibold</vt:lpstr>
      <vt:lpstr>Snap ITC</vt:lpstr>
      <vt:lpstr>Stencil</vt:lpstr>
      <vt:lpstr>TeamViewer15</vt:lpstr>
      <vt:lpstr>Tempus Sans ITC</vt:lpstr>
      <vt:lpstr>Trebuchet MS</vt:lpstr>
      <vt:lpstr>Tw Cen MT</vt:lpstr>
      <vt:lpstr>Tw Cen MT Condensed Extra Bold</vt:lpstr>
      <vt:lpstr>Verdana</vt:lpstr>
      <vt:lpstr>Viner Hand ITC</vt:lpstr>
      <vt:lpstr>Vivaldi</vt:lpstr>
      <vt:lpstr>Wide Latin</vt:lpstr>
      <vt:lpstr>Yu Gothic</vt:lpstr>
      <vt:lpstr>Yu Gothic UI Light</vt:lpstr>
      <vt:lpstr>Yu Gothic UI Semibold</vt:lpstr>
      <vt:lpstr>Yu Gothic UI Semilight</vt:lpstr>
      <vt:lpstr>MT Extra</vt:lpstr>
      <vt:lpstr>Webdings</vt:lpstr>
      <vt:lpstr>Wingdings 2</vt:lpstr>
      <vt:lpstr>MS Outlook</vt:lpstr>
      <vt:lpstr>Marlett</vt:lpstr>
      <vt:lpstr>Bookshelf Symbol 7</vt:lpstr>
      <vt:lpstr>Office Theme</vt:lpstr>
      <vt:lpstr>CMR TECHNICAL CAMPUS</vt:lpstr>
      <vt:lpstr>Abstract</vt:lpstr>
      <vt:lpstr>Introduction </vt:lpstr>
      <vt:lpstr>Objective</vt:lpstr>
      <vt:lpstr>Functionality </vt:lpstr>
      <vt:lpstr>Functionality </vt:lpstr>
      <vt:lpstr>Architecture</vt:lpstr>
      <vt:lpstr>Architecture</vt:lpstr>
      <vt:lpstr>Architecture</vt:lpstr>
      <vt:lpstr>Advantages and Disadvantages :</vt:lpstr>
      <vt:lpstr>Conclusion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CMR TECHNICAL CAMPUS</dc:title>
  <dc:creator/>
  <cp:lastModifiedBy>USER</cp:lastModifiedBy>
  <cp:revision>8</cp:revision>
  <dcterms:created xsi:type="dcterms:W3CDTF">2022-08-07T13:28:00Z</dcterms:created>
  <dcterms:modified xsi:type="dcterms:W3CDTF">2022-08-08T09:57:35Z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2022-08-06T16:30:00Z</vt:filetime>
  </property>
  <property fmtid="{D5CDD505-2E9C-101B-9397-08002B2CF9AE}" pid="3" name="Creator">
    <vt:lpwstr>Microsoft® PowerPoint® 2016</vt:lpwstr>
  </property>
  <property fmtid="{D5CDD505-2E9C-101B-9397-08002B2CF9AE}" pid="4" name="LastSaved">
    <vt:filetime>2022-08-06T16:30:00Z</vt:filetime>
  </property>
  <property fmtid="{D5CDD505-2E9C-101B-9397-08002B2CF9AE}" pid="5" name="ICV">
    <vt:lpwstr>F21F01E5893A43EEA3C2EB441C16E912</vt:lpwstr>
  </property>
  <property fmtid="{D5CDD505-2E9C-101B-9397-08002B2CF9AE}" pid="6" name="KSOProductBuildVer">
    <vt:lpwstr>1033-11.2.0.11246</vt:lpwstr>
  </property>
</Properties>
</file>