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57" r:id="rId4"/>
    <p:sldId id="259" r:id="rId5"/>
    <p:sldId id="261" r:id="rId6"/>
    <p:sldId id="258" r:id="rId7"/>
    <p:sldId id="262"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3F088B3-96FD-403B-9688-C2D91B34E5F8}"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5B2DA45-0492-46FF-A7FC-73EAFD42A881}"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3F088B3-96FD-403B-9688-C2D91B34E5F8}"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3F088B3-96FD-403B-9688-C2D91B34E5F8}"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3F088B3-96FD-403B-9688-C2D91B34E5F8}"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3F088B3-96FD-403B-9688-C2D91B34E5F8}"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3F088B3-96FD-403B-9688-C2D91B34E5F8}"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3F088B3-96FD-403B-9688-C2D91B34E5F8}"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3F088B3-96FD-403B-9688-C2D91B34E5F8}"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3F088B3-96FD-403B-9688-C2D91B34E5F8}"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3F088B3-96FD-403B-9688-C2D91B34E5F8}"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3F088B3-96FD-403B-9688-C2D91B34E5F8}"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55B2DA45-0492-46FF-A7FC-73EAFD42A881}"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3F088B3-96FD-403B-9688-C2D91B34E5F8}"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5B2DA45-0492-46FF-A7FC-73EAFD42A88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464024"/>
            <a:ext cx="10515600" cy="5712939"/>
          </a:xfrm>
        </p:spPr>
        <p:txBody>
          <a:bodyPr>
            <a:normAutofit/>
          </a:bodyPr>
          <a:lstStyle/>
          <a:p>
            <a:pPr marL="0" indent="0" algn="ctr">
              <a:buNone/>
            </a:pPr>
            <a:endParaRPr lang="en-US" sz="4000" dirty="0" smtClean="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4000"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4000" dirty="0" smtClean="0">
              <a:solidFill>
                <a:srgbClr val="FF0000"/>
              </a:solidFill>
              <a:latin typeface="Times New Roman" panose="02020603050405020304" pitchFamily="18" charset="0"/>
              <a:cs typeface="Times New Roman" panose="02020603050405020304" pitchFamily="18" charset="0"/>
            </a:endParaRPr>
          </a:p>
          <a:p>
            <a:pPr marL="0" indent="0" algn="ctr">
              <a:buNone/>
            </a:pPr>
            <a:r>
              <a:rPr lang="en-US" sz="4000" dirty="0" smtClean="0">
                <a:solidFill>
                  <a:srgbClr val="FF0000"/>
                </a:solidFill>
                <a:latin typeface="Times New Roman" panose="02020603050405020304" pitchFamily="18" charset="0"/>
                <a:cs typeface="Times New Roman" panose="02020603050405020304" pitchFamily="18" charset="0"/>
              </a:rPr>
              <a:t>Diabetic Retinopathy Detection using Machine Learning          </a:t>
            </a:r>
            <a:endParaRPr lang="en-US" sz="4000" dirty="0" smtClean="0">
              <a:solidFill>
                <a:srgbClr val="FF0000"/>
              </a:solidFill>
              <a:latin typeface="Times New Roman" panose="02020603050405020304" pitchFamily="18" charset="0"/>
              <a:cs typeface="Times New Roman" panose="02020603050405020304" pitchFamily="18" charset="0"/>
            </a:endParaRPr>
          </a:p>
          <a:p>
            <a:pPr marL="0" indent="0" algn="ctr">
              <a:buNone/>
            </a:pPr>
            <a:r>
              <a:rPr lang="en-US" sz="4000" dirty="0" smtClean="0">
                <a:solidFill>
                  <a:srgbClr val="FF0000"/>
                </a:solidFill>
                <a:latin typeface="Times New Roman" panose="02020603050405020304" pitchFamily="18" charset="0"/>
                <a:cs typeface="Times New Roman" panose="02020603050405020304" pitchFamily="18" charset="0"/>
              </a:rPr>
              <a:t>                                    presented by: </a:t>
            </a:r>
            <a:endParaRPr lang="en-US" sz="4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br>
              <a:rPr lang="en-US" dirty="0" smtClean="0"/>
            </a:br>
            <a:endParaRPr lang="en-US" dirty="0"/>
          </a:p>
        </p:txBody>
      </p:sp>
      <p:sp>
        <p:nvSpPr>
          <p:cNvPr id="3" name="Content Placeholder 2"/>
          <p:cNvSpPr>
            <a:spLocks noGrp="1"/>
          </p:cNvSpPr>
          <p:nvPr>
            <p:ph idx="1"/>
          </p:nvPr>
        </p:nvSpPr>
        <p:spPr>
          <a:xfrm>
            <a:off x="838200" y="1023582"/>
            <a:ext cx="10515600" cy="5153381"/>
          </a:xfrm>
        </p:spPr>
        <p:txBody>
          <a:bodyPr>
            <a:normAutofit fontScale="92500"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Diabetic retinopathy is a disease caused by uncontrolled chronic diabetes and it can cause complete blindness if not timely treated. Therefore early medical diagnosis of diabetic retinopathy and it medical cure is essential to prevent the severe side effects of diabetic retinopathy. Manual detection of diabetic retinopathy by ophthalmologist take plenty of time and patients need to suffer a lot at this time. An automated system can help detect diabetic retinopathy quickly and we can easily follow-up treatment to avoid further effects to the eye. This study proposes a machine learning method for extracting three features like exudates, hemorrhages, and micro aneurysms and classification using hybrid classifier which is a combination of support vector machine, k 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random forest, logistic regression, multilayer perceptron network. From the results of the experiments, the highest accuracy values 82%. Hybrid approach produced a precision score of 0.8119,Recall score of 0.8116 and f-measure score of 0.8028.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Keywords-Diabetic Retinopathy, KNN, SVM, Random Forest, Retinal Fundus Images</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US" dirty="0" smtClean="0"/>
              <a:t>SURVEY:</a:t>
            </a:r>
            <a:br>
              <a:rPr lang="en-US" dirty="0"/>
            </a:br>
            <a:endParaRPr lang="en-US" dirty="0"/>
          </a:p>
        </p:txBody>
      </p:sp>
      <p:sp>
        <p:nvSpPr>
          <p:cNvPr id="3" name="Content Placeholder 2"/>
          <p:cNvSpPr>
            <a:spLocks noGrp="1"/>
          </p:cNvSpPr>
          <p:nvPr>
            <p:ph idx="1"/>
          </p:nvPr>
        </p:nvSpPr>
        <p:spPr/>
        <p:txBody>
          <a:bodyPr/>
          <a:lstStyle/>
          <a:p>
            <a:r>
              <a:rPr lang="en-US" dirty="0"/>
              <a:t>described a system for diabetic retinopathy grade classification based on fractal analysis and random forest using MESSIDOR dataset. Their system segmented the images, then computed the fractal dimensions as features. They failed to distinguish mild diabetic retinopathy to severe diabetic retinopathy. [</a:t>
            </a:r>
            <a:r>
              <a:rPr lang="en-US" dirty="0" err="1"/>
              <a:t>Qomariah</a:t>
            </a:r>
            <a:r>
              <a:rPr lang="en-US" dirty="0"/>
              <a:t> 2019] proffered an automated system for classification of Diabetic Retinopathy and normal retinal images using concurrent neural network (CNN) and support vector machine (SVM). Features comprised of exudates, </a:t>
            </a:r>
            <a:r>
              <a:rPr lang="en-US" dirty="0" err="1"/>
              <a:t>haemorrhage</a:t>
            </a:r>
            <a:r>
              <a:rPr lang="en-US" dirty="0"/>
              <a:t> and </a:t>
            </a:r>
            <a:r>
              <a:rPr lang="en-US" dirty="0" err="1"/>
              <a:t>microaneurysms</a:t>
            </a:r>
            <a:r>
              <a:rPr lang="en-US" dirty="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365125"/>
            <a:ext cx="10515600" cy="6117562"/>
          </a:xfrm>
        </p:spPr>
        <p:txBody>
          <a:bodyPr>
            <a:normAutofit fontScale="92500" lnSpcReduction="10000"/>
          </a:bodyPr>
          <a:lstStyle/>
          <a:p>
            <a:r>
              <a:rPr lang="en-US" b="1" dirty="0"/>
              <a:t>SYSTEM SPECIFICATION:</a:t>
            </a:r>
            <a:endParaRPr lang="en-US" dirty="0"/>
          </a:p>
          <a:p>
            <a:r>
              <a:rPr lang="en-US" b="1" u="sng" dirty="0"/>
              <a:t>SOFTWARE REQUIREMENTS:</a:t>
            </a:r>
            <a:r>
              <a:rPr lang="en-US" dirty="0"/>
              <a:t> </a:t>
            </a:r>
            <a:endParaRPr lang="en-US" dirty="0"/>
          </a:p>
          <a:p>
            <a:r>
              <a:rPr lang="en-US" b="1" dirty="0"/>
              <a:t>Operating system 		:   </a:t>
            </a:r>
            <a:r>
              <a:rPr lang="en-US" dirty="0"/>
              <a:t>Windows 7 Ultimate.</a:t>
            </a:r>
            <a:endParaRPr lang="en-US" dirty="0"/>
          </a:p>
          <a:p>
            <a:r>
              <a:rPr lang="en-US" b="1" dirty="0"/>
              <a:t>Coding Language		:   </a:t>
            </a:r>
            <a:r>
              <a:rPr lang="en-US" dirty="0"/>
              <a:t>Python.</a:t>
            </a:r>
            <a:endParaRPr lang="en-US" dirty="0"/>
          </a:p>
          <a:p>
            <a:r>
              <a:rPr lang="en-US" b="1" dirty="0"/>
              <a:t>Front-End			:   </a:t>
            </a:r>
            <a:r>
              <a:rPr lang="en-US" dirty="0"/>
              <a:t>Python console.</a:t>
            </a:r>
            <a:endParaRPr lang="en-US" dirty="0"/>
          </a:p>
          <a:p>
            <a:pPr marL="0" indent="0">
              <a:buNone/>
            </a:pPr>
            <a:endParaRPr lang="en-US" dirty="0"/>
          </a:p>
          <a:p>
            <a:r>
              <a:rPr lang="en-US" b="1" u="sng" dirty="0"/>
              <a:t>HARDWARE REQUIREMENTS:</a:t>
            </a:r>
            <a:r>
              <a:rPr lang="en-US" dirty="0"/>
              <a:t> </a:t>
            </a:r>
            <a:endParaRPr lang="en-US" dirty="0"/>
          </a:p>
          <a:p>
            <a:r>
              <a:rPr lang="en-GB" b="1" dirty="0"/>
              <a:t>System		:   </a:t>
            </a:r>
            <a:r>
              <a:rPr lang="en-GB" dirty="0"/>
              <a:t>Pentium IV 2.4 GHz.</a:t>
            </a:r>
            <a:r>
              <a:rPr lang="en-US" dirty="0"/>
              <a:t> </a:t>
            </a:r>
            <a:endParaRPr lang="en-US" dirty="0"/>
          </a:p>
          <a:p>
            <a:r>
              <a:rPr lang="en-GB" b="1" dirty="0"/>
              <a:t>Hard Disk	          :   </a:t>
            </a:r>
            <a:r>
              <a:rPr lang="en-GB" dirty="0"/>
              <a:t>40 GB.</a:t>
            </a:r>
            <a:r>
              <a:rPr lang="en-US" dirty="0"/>
              <a:t> </a:t>
            </a:r>
            <a:endParaRPr lang="en-US" dirty="0"/>
          </a:p>
          <a:p>
            <a:r>
              <a:rPr lang="en-GB" b="1" dirty="0"/>
              <a:t>Floppy Drive		:   </a:t>
            </a:r>
            <a:r>
              <a:rPr lang="en-GB" dirty="0"/>
              <a:t>1.44 Mb.</a:t>
            </a:r>
            <a:r>
              <a:rPr lang="en-US" dirty="0"/>
              <a:t> </a:t>
            </a:r>
            <a:endParaRPr lang="en-US" dirty="0"/>
          </a:p>
          <a:p>
            <a:r>
              <a:rPr lang="en-GB" b="1" dirty="0"/>
              <a:t>Monitor		</a:t>
            </a:r>
            <a:r>
              <a:rPr lang="en-GB" dirty="0"/>
              <a:t>:   14’ Colour Monitor.</a:t>
            </a:r>
            <a:r>
              <a:rPr lang="en-US" dirty="0"/>
              <a:t> </a:t>
            </a:r>
            <a:endParaRPr lang="en-US" dirty="0"/>
          </a:p>
          <a:p>
            <a:r>
              <a:rPr lang="en-GB" b="1" dirty="0"/>
              <a:t>Mouse			:   </a:t>
            </a:r>
            <a:r>
              <a:rPr lang="en-GB" dirty="0"/>
              <a:t>Optical Mouse.</a:t>
            </a:r>
            <a:r>
              <a:rPr lang="en-US" dirty="0"/>
              <a:t> </a:t>
            </a:r>
            <a:endParaRPr lang="en-US" dirty="0"/>
          </a:p>
          <a:p>
            <a:r>
              <a:rPr lang="en-GB" b="1" dirty="0"/>
              <a:t>Ram		         </a:t>
            </a:r>
            <a:r>
              <a:rPr lang="en-GB" b="1" dirty="0" smtClean="0"/>
              <a:t>            </a:t>
            </a:r>
            <a:r>
              <a:rPr lang="en-GB" b="1" dirty="0"/>
              <a:t>:   </a:t>
            </a:r>
            <a:r>
              <a:rPr lang="en-GB" dirty="0"/>
              <a:t>512 Mb.</a:t>
            </a:r>
            <a:r>
              <a:rPr lang="en-US" dirty="0"/>
              <a:t> </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6" name="Picture 5"/>
          <p:cNvPicPr>
            <a:picLocks noChangeAspect="1"/>
          </p:cNvPicPr>
          <p:nvPr/>
        </p:nvPicPr>
        <p:blipFill>
          <a:blip r:embed="rId1"/>
          <a:stretch>
            <a:fillRect/>
          </a:stretch>
        </p:blipFill>
        <p:spPr>
          <a:xfrm>
            <a:off x="1037230" y="1569493"/>
            <a:ext cx="10140286" cy="51588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sng" dirty="0" smtClean="0"/>
            </a:br>
            <a:r>
              <a:rPr lang="en-US" b="1" u="sng" dirty="0" smtClean="0"/>
              <a:t>SYSTEM </a:t>
            </a:r>
            <a:r>
              <a:rPr lang="en-US" b="1" u="sng" dirty="0"/>
              <a:t>ARCHITECTURE:</a:t>
            </a:r>
            <a:br>
              <a:rPr lang="en-US" dirty="0"/>
            </a:br>
            <a:endParaRPr lang="en-US" dirty="0"/>
          </a:p>
        </p:txBody>
      </p:sp>
      <p:pic>
        <p:nvPicPr>
          <p:cNvPr id="4" name="Content Placeholder 3" descr="C:\Users\My Pc\Desktop\pic.png"/>
          <p:cNvPicPr>
            <a:picLocks noGrp="1"/>
          </p:cNvPicPr>
          <p:nvPr>
            <p:ph idx="1"/>
          </p:nvPr>
        </p:nvPicPr>
        <p:blipFill>
          <a:blip r:embed="rId1"/>
          <a:srcRect l="-1959" t="13527" r="27230" b="4188"/>
          <a:stretch>
            <a:fillRect/>
          </a:stretch>
        </p:blipFill>
        <p:spPr bwMode="auto">
          <a:xfrm>
            <a:off x="2243455" y="1541780"/>
            <a:ext cx="5789295" cy="358076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u="sng"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proposed method hemorrhages, exudates and </a:t>
            </a:r>
            <a:r>
              <a:rPr lang="en-US" dirty="0" err="1"/>
              <a:t>microaneurysms</a:t>
            </a:r>
            <a:r>
              <a:rPr lang="en-US" dirty="0"/>
              <a:t> are detected. For exudate detection green channel extraction, masking, smoothing, bitwise AND are done which results in better calculation and extraction of exudates. For detection of hemorrhages and micro aneurysms, morphological operations are performed like opening. Dilation and erosion operators are performed here. For diabetic retinopathy detection, count the number for MA occurred, count the number of hemorrhages occurred and count the number of exudates occurred in the image so we can decide the condition of image. Then features are calculated and feed to both SVM, KNN, Random Forest classifier. Voting of three classifiers are chosen as final prediction . So from the extracted feature it directly concludes the disease grade as normal or abnormal. So earlier detection and diagnosis of diabetic retinopathy help the patients from blindness and also the severe effects of disease can be decreases.</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791570"/>
            <a:ext cx="10515600" cy="5385393"/>
          </a:xfrm>
        </p:spPr>
        <p:txBody>
          <a:bodyPr/>
          <a:lstStyle/>
          <a:p>
            <a:endParaRPr lang="en-US" dirty="0"/>
          </a:p>
          <a:p>
            <a:endParaRPr lang="en-US" dirty="0" smtClean="0"/>
          </a:p>
          <a:p>
            <a:endParaRPr lang="en-US" dirty="0"/>
          </a:p>
          <a:p>
            <a:endParaRPr lang="en-US" dirty="0" smtClean="0"/>
          </a:p>
          <a:p>
            <a:pPr marL="0" indent="0" algn="ctr">
              <a:buNone/>
            </a:pPr>
            <a:r>
              <a:rPr lang="en-US" dirty="0" smtClean="0"/>
              <a:t>THANK YOU………</a:t>
            </a:r>
            <a:endParaRPr lang="en-US"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3203</Words>
  <Application>WPS Presentation</Application>
  <PresentationFormat>Widescreen</PresentationFormat>
  <Paragraphs>52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Times New Roman</vt:lpstr>
      <vt:lpstr>Calibri Light</vt:lpstr>
      <vt:lpstr>Microsoft YaHei</vt:lpstr>
      <vt:lpstr>Arial Unicode MS</vt:lpstr>
      <vt:lpstr>Calibri</vt:lpstr>
      <vt:lpstr>Blue Waves</vt:lpstr>
      <vt:lpstr> </vt:lpstr>
      <vt:lpstr>ABSTRACT: </vt:lpstr>
      <vt:lpstr>LITERATURE SURVEY: </vt:lpstr>
      <vt:lpstr> </vt:lpstr>
      <vt:lpstr>Flow chart:</vt:lpstr>
      <vt:lpstr> SYSTEM ARCHITECTURE: </vt:lpstr>
      <vt:lpstr> 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lenovo</dc:creator>
  <cp:lastModifiedBy>USER</cp:lastModifiedBy>
  <cp:revision>4</cp:revision>
  <dcterms:created xsi:type="dcterms:W3CDTF">2021-10-15T13:01:00Z</dcterms:created>
  <dcterms:modified xsi:type="dcterms:W3CDTF">2022-08-09T17:14:39Z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A0B6D896FFC74B0B894A7280F8794E6B</vt:lpwstr>
  </property>
  <property fmtid="{D5CDD505-2E9C-101B-9397-08002B2CF9AE}" pid="3" name="KSOProductBuildVer">
    <vt:lpwstr>1033-11.2.0.11254</vt:lpwstr>
  </property>
</Properties>
</file>