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0" r:id="rId4"/>
    <p:sldId id="270" r:id="rId5"/>
    <p:sldId id="265" r:id="rId6"/>
    <p:sldId id="258" r:id="rId7"/>
    <p:sldId id="259" r:id="rId8"/>
    <p:sldId id="261" r:id="rId9"/>
    <p:sldId id="257" r:id="rId10"/>
    <p:sldId id="262" r:id="rId11"/>
    <p:sldId id="263" r:id="rId12"/>
    <p:sldId id="267" r:id="rId13"/>
    <p:sldId id="268" r:id="rId14"/>
    <p:sldId id="269" r:id="rId15"/>
    <p:sldId id="266" r:id="rId16"/>
  </p:sldIdLst>
  <p:sldSz cx="9144000" cy="6858000" type="screen4x3"/>
  <p:notesSz cx="6743700" cy="98758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-876">
          <p15:clr>
            <a:srgbClr val="A4A3A4"/>
          </p15:clr>
        </p15:guide>
        <p15:guide id="3" pos="5568">
          <p15:clr>
            <a:srgbClr val="A4A3A4"/>
          </p15:clr>
        </p15:guide>
        <p15:guide id="4" pos="576">
          <p15:clr>
            <a:srgbClr val="A4A3A4"/>
          </p15:clr>
        </p15:guide>
        <p15:guide id="5" pos="2880">
          <p15:clr>
            <a:srgbClr val="A4A3A4"/>
          </p15:clr>
        </p15:guide>
        <p15:guide id="6" pos="1248">
          <p15:clr>
            <a:srgbClr val="A4A3A4"/>
          </p15:clr>
        </p15:guide>
        <p15:guide id="7" pos="96">
          <p15:clr>
            <a:srgbClr val="A4A3A4"/>
          </p15:clr>
        </p15:guide>
        <p15:guide id="8" pos="86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0000"/>
    <a:srgbClr val="943392"/>
    <a:srgbClr val="808080"/>
    <a:srgbClr val="FFFFFE"/>
    <a:srgbClr val="204186"/>
    <a:srgbClr val="14320A"/>
    <a:srgbClr val="008000"/>
    <a:srgbClr val="C0B8A7"/>
    <a:srgbClr val="CE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4639" autoAdjust="0"/>
  </p:normalViewPr>
  <p:slideViewPr>
    <p:cSldViewPr>
      <p:cViewPr varScale="1">
        <p:scale>
          <a:sx n="83" d="100"/>
          <a:sy n="83" d="100"/>
        </p:scale>
        <p:origin x="-1380" y="-90"/>
      </p:cViewPr>
      <p:guideLst>
        <p:guide orient="horz" pos="1556"/>
        <p:guide pos="-876"/>
        <p:guide pos="5568"/>
        <p:guide pos="576"/>
        <p:guide pos="2880"/>
        <p:guide pos="1248"/>
        <p:guide pos="96"/>
        <p:guide pos="86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1260B-D4D7-4FD2-90EF-49DE69B4BE5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2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1063"/>
            <a:ext cx="49466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86FBC-B7FF-46F3-8F77-204DC2CB67B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822442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00009B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166592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94339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97152"/>
            <a:ext cx="8208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691200"/>
            <a:ext cx="820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373215"/>
            <a:ext cx="8208000" cy="5760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028-BF34-4363-8857-73875FF45686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4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7DDC-F475-43AE-8DF0-0878001ECA7B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6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492896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837046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6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1200"/>
            <a:ext cx="8208912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3960440" cy="39604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716016" y="1916832"/>
            <a:ext cx="3959671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A7835C-2300-4249-BC46-F02E3F6B070B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3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6037200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419872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67544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3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04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8800"/>
            <a:ext cx="3834000" cy="6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2000" y="1918800"/>
            <a:ext cx="3834000" cy="615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4842456" y="2564904"/>
            <a:ext cx="3834000" cy="338504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>
          <a:xfrm>
            <a:off x="468313" y="2565400"/>
            <a:ext cx="3834000" cy="33845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6BE7A-5CDE-4A1C-9875-6F6111DFE58A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03F-36BB-42C5-B707-4C35B34480C7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59832" y="6093296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Fußzeile, z.B. für Autor oder 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4563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854749"/>
            <a:ext cx="3456384" cy="4128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211960" y="692696"/>
            <a:ext cx="4464016" cy="5277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5B9503-CA9D-4BA7-A19B-ABBA6CA72BE7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9415463" y="195368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40D49227-019D-4277-B2FB-BCE968F684F3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323528" y="6093296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92696"/>
            <a:ext cx="8208160" cy="107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918329"/>
            <a:ext cx="8208160" cy="39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7" r:id="rId2"/>
    <p:sldLayoutId id="2147483853" r:id="rId3"/>
    <p:sldLayoutId id="2147483855" r:id="rId4"/>
    <p:sldLayoutId id="2147483869" r:id="rId5"/>
    <p:sldLayoutId id="2147483870" r:id="rId6"/>
    <p:sldLayoutId id="2147483856" r:id="rId7"/>
    <p:sldLayoutId id="2147483857" r:id="rId8"/>
    <p:sldLayoutId id="2147483859" r:id="rId9"/>
    <p:sldLayoutId id="2147483860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rgbClr val="00009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9pPr>
    </p:titleStyle>
    <p:bodyStyle>
      <a:lvl1pPr marL="266700" indent="-2667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rgbClr val="943392"/>
        </a:buClr>
        <a:buSzPct val="110000"/>
        <a:buFont typeface="Verdana" pitchFamily="34" charset="0"/>
        <a:buChar char="&gt;"/>
        <a:defRPr sz="20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715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00009B"/>
        </a:buClr>
        <a:buFont typeface="Verdana" pitchFamily="34" charset="0"/>
        <a:buChar char="&gt;"/>
        <a:defRPr>
          <a:solidFill>
            <a:schemeClr val="accent1">
              <a:lumMod val="75000"/>
            </a:schemeClr>
          </a:solidFill>
          <a:latin typeface="+mn-lt"/>
          <a:ea typeface="+mn-ea"/>
        </a:defRPr>
      </a:lvl2pPr>
      <a:lvl3pPr marL="104775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943392"/>
        </a:buClr>
        <a:buFont typeface="Verdana" pitchFamily="34" charset="0"/>
        <a:buChar char="&gt;"/>
        <a:defRPr sz="1600">
          <a:solidFill>
            <a:schemeClr val="accent1">
              <a:lumMod val="75000"/>
            </a:schemeClr>
          </a:solidFill>
          <a:latin typeface="+mn-lt"/>
          <a:ea typeface="+mn-ea"/>
        </a:defRPr>
      </a:lvl3pPr>
      <a:lvl4pPr marL="1524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14320A"/>
          </a:solidFill>
          <a:latin typeface="+mn-lt"/>
          <a:ea typeface="+mn-ea"/>
        </a:defRPr>
      </a:lvl4pPr>
      <a:lvl5pPr marL="1905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rgbClr val="14320A"/>
          </a:solidFill>
          <a:latin typeface="+mn-lt"/>
          <a:ea typeface="+mn-ea"/>
        </a:defRPr>
      </a:lvl5pPr>
      <a:lvl6pPr marL="23622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28194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32766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37338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5832000" cy="2895245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</a:t>
            </a:r>
            <a:endParaRPr lang="de-DE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00349" y="1412776"/>
            <a:ext cx="448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ingle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Responsibilty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00349" y="1883868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Close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00349" y="2423204"/>
            <a:ext cx="549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iskovsches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Substitutions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0349" y="2912255"/>
            <a:ext cx="445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nterface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Segration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200349" y="3405501"/>
            <a:ext cx="481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ependency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Inversion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Interfaces Separieren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146" name="Picture 2" descr="D:\Dropbox\neusta\Software Qualität\SOLID\Sec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45204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Delegation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6408" y="5301208"/>
            <a:ext cx="767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+mn-lt"/>
              </a:rPr>
              <a:t>Favor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Composition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over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Inheritance</a:t>
            </a:r>
            <a:endParaRPr lang="de-DE" sz="2400" dirty="0">
              <a:latin typeface="+mn-lt"/>
            </a:endParaRPr>
          </a:p>
        </p:txBody>
      </p:sp>
      <p:pic>
        <p:nvPicPr>
          <p:cNvPr id="7170" name="Picture 2" descr="D:\Dropbox\neusta\Software Qualität\SOLID\Th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20778"/>
            <a:ext cx="774427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Fat</a:t>
            </a:r>
            <a:r>
              <a:rPr lang="de-DE" dirty="0" smtClean="0"/>
              <a:t>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2014256"/>
          </a:xfrm>
        </p:spPr>
        <p:txBody>
          <a:bodyPr/>
          <a:lstStyle/>
          <a:p>
            <a:r>
              <a:rPr lang="de-DE" dirty="0" smtClean="0"/>
              <a:t>Gleiche Problem bei Interfaces mit vielen Methoden</a:t>
            </a:r>
          </a:p>
          <a:p>
            <a:r>
              <a:rPr lang="de-DE" dirty="0" smtClean="0"/>
              <a:t>Client brauchen oft nur ein </a:t>
            </a:r>
            <a:r>
              <a:rPr lang="de-DE" dirty="0" err="1" smtClean="0"/>
              <a:t>Subset</a:t>
            </a:r>
            <a:endParaRPr lang="de-DE" dirty="0" smtClean="0"/>
          </a:p>
          <a:p>
            <a:r>
              <a:rPr lang="de-DE" dirty="0" smtClean="0"/>
              <a:t>Interfaces aufteilen aber von gleicher Klasse implementieren 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Basket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26" name="Picture 2" descr="D:\Dropbox\neusta\Software Qualität\SOLID\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240360" cy="36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 bwMode="auto">
          <a:xfrm>
            <a:off x="1943708" y="270892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3419872" y="22187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CRUD</a:t>
            </a:r>
            <a:r>
              <a:rPr lang="de-DE" sz="1800" dirty="0" smtClean="0">
                <a:latin typeface="+mj-lt"/>
              </a:rPr>
              <a:t> Funktionalität</a:t>
            </a:r>
            <a:endParaRPr lang="de-DE" sz="1800" dirty="0">
              <a:latin typeface="+mj-lt"/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1958948" y="315850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3419872" y="316994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Discount Handling</a:t>
            </a:r>
            <a:endParaRPr lang="de-DE" sz="1800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19872" y="27089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Berechnung</a:t>
            </a:r>
            <a:endParaRPr lang="de-DE" sz="1800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19872" y="4365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SRP</a:t>
            </a:r>
            <a:r>
              <a:rPr lang="de-DE" sz="1800" dirty="0" smtClean="0">
                <a:latin typeface="+mj-lt"/>
              </a:rPr>
              <a:t>/</a:t>
            </a:r>
            <a:r>
              <a:rPr lang="de-DE" sz="1800" dirty="0" err="1" smtClean="0">
                <a:latin typeface="+mj-lt"/>
              </a:rPr>
              <a:t>OCP</a:t>
            </a:r>
            <a:r>
              <a:rPr lang="de-DE" sz="1800" dirty="0" smtClean="0">
                <a:latin typeface="+mj-lt"/>
              </a:rPr>
              <a:t>/ISP</a:t>
            </a: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0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Mehrere Interfaces, eine Implementierung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050" name="Picture 2" descr="D:\Dropbox\neusta\Software Qualität\SOLID\isp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16832"/>
            <a:ext cx="570045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http://</a:t>
            </a:r>
            <a:r>
              <a:rPr lang="de-DE" dirty="0" err="1"/>
              <a:t>www.objectmentor.com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articles</a:t>
            </a:r>
            <a:r>
              <a:rPr lang="de-DE" dirty="0"/>
              <a:t>/</a:t>
            </a:r>
            <a:r>
              <a:rPr lang="de-DE" dirty="0" err="1"/>
              <a:t>isp.pdf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err="1" smtClean="0"/>
              <a:t>github.com</a:t>
            </a:r>
            <a:r>
              <a:rPr lang="de-DE" dirty="0" smtClean="0"/>
              <a:t>/</a:t>
            </a:r>
            <a:r>
              <a:rPr lang="de-DE" dirty="0" err="1" smtClean="0"/>
              <a:t>mannewolff</a:t>
            </a:r>
            <a:r>
              <a:rPr lang="de-DE" dirty="0" smtClean="0"/>
              <a:t>/solid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AutoShape 2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155575" y="-5476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307975" y="-3952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460375" y="-2428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3" name="Picture 9" descr="C:\Users\mwolff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492998" cy="39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(Brandschutztür)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Als Leitstands-Mitarbeiter brauche ich eine Tür, die Alarm schlägt, wenn sie zu lange offen ist damit ich mitbekomme, wenn vergessen wurde eine Tür zu schließen.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AK:</a:t>
            </a:r>
          </a:p>
          <a:p>
            <a:r>
              <a:rPr lang="de-DE" dirty="0" smtClean="0"/>
              <a:t>Die Tür soll die Methoden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und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haben.</a:t>
            </a:r>
          </a:p>
          <a:p>
            <a:r>
              <a:rPr lang="de-DE" dirty="0" smtClean="0"/>
              <a:t>Die Tür soll den Status der Tür zeigen (soll zeigen, ob sie offen ist)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isDoorOpen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.</a:t>
            </a:r>
          </a:p>
          <a:p>
            <a:r>
              <a:rPr lang="de-DE" dirty="0" smtClean="0"/>
              <a:t>Es soll das </a:t>
            </a:r>
            <a:r>
              <a:rPr lang="de-DE" dirty="0" err="1" smtClean="0"/>
              <a:t>Timer</a:t>
            </a:r>
            <a:r>
              <a:rPr lang="de-DE" dirty="0" smtClean="0"/>
              <a:t> Framework genutzt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Breakdown(Brandschutztür)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2806344"/>
          </a:xfrm>
        </p:spPr>
        <p:txBody>
          <a:bodyPr/>
          <a:lstStyle/>
          <a:p>
            <a:r>
              <a:rPr lang="de-DE" dirty="0" smtClean="0"/>
              <a:t>Implementierung der Tür mit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 smtClean="0"/>
              <a:t>und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isDooropen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de-DE" dirty="0" smtClean="0"/>
              <a:t>Verbindung mit dem </a:t>
            </a:r>
            <a:r>
              <a:rPr lang="de-DE" dirty="0" err="1" smtClean="0"/>
              <a:t>Timerframework</a:t>
            </a:r>
            <a:r>
              <a:rPr lang="de-DE" dirty="0" smtClean="0"/>
              <a:t> herstellen</a:t>
            </a:r>
            <a:r>
              <a:rPr lang="de-DE" dirty="0" smtClean="0"/>
              <a:t>.</a:t>
            </a:r>
          </a:p>
          <a:p>
            <a:r>
              <a:rPr lang="de-DE" smtClean="0"/>
              <a:t>Alarmierung </a:t>
            </a:r>
            <a:r>
              <a:rPr lang="de-DE" dirty="0" smtClean="0"/>
              <a:t>implementieren</a:t>
            </a:r>
            <a:endParaRPr lang="de-DE" dirty="0" smtClean="0"/>
          </a:p>
          <a:p>
            <a:r>
              <a:rPr lang="de-DE" dirty="0" smtClean="0"/>
              <a:t>Notwendige </a:t>
            </a:r>
            <a:r>
              <a:rPr lang="de-DE" dirty="0" err="1" smtClean="0"/>
              <a:t>Refactorings</a:t>
            </a:r>
            <a:r>
              <a:rPr lang="de-DE" dirty="0" smtClean="0"/>
              <a:t> Richtung SOLID Prinzipien machen.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1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39552" y="3551302"/>
            <a:ext cx="8207375" cy="13681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Wird ein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TimerClient</a:t>
            </a:r>
            <a:r>
              <a:rPr lang="de-DE" dirty="0" smtClean="0"/>
              <a:t> beim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de-DE" dirty="0" smtClean="0"/>
              <a:t> registriert, so wird nach dem vorgegebenen Intervall das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des Clients aufgerufen.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 descr="D:\Dropbox\neusta\Software Qualität\SOLID\ti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1102"/>
            <a:ext cx="6291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neusta\Software Qualität\SOLID\Fir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" y="1672142"/>
            <a:ext cx="8568952" cy="32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27702"/>
            <a:ext cx="8208912" cy="1071033"/>
          </a:xfrm>
        </p:spPr>
        <p:txBody>
          <a:bodyPr/>
          <a:lstStyle/>
          <a:p>
            <a:r>
              <a:rPr lang="de-DE" dirty="0" smtClean="0"/>
              <a:t>Erste Idee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236296" y="378904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428210" y="4086719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hteck 11"/>
          <p:cNvSpPr/>
          <p:nvPr/>
        </p:nvSpPr>
        <p:spPr bwMode="auto">
          <a:xfrm>
            <a:off x="419060" y="1672142"/>
            <a:ext cx="5009149" cy="13968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3528" y="1272032"/>
            <a:ext cx="24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r>
              <a:rPr lang="de-DE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 bwMode="auto">
          <a:xfrm>
            <a:off x="2923634" y="4402096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330660" y="4271291"/>
            <a:ext cx="25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Wird vom Framework aufgerufen ist Tür immer noch offen, Alarm geben.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2923634" y="3891910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330660" y="3761105"/>
            <a:ext cx="2323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Registriert die Tür beim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" y="1572796"/>
            <a:ext cx="8417537" cy="3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 </a:t>
            </a:r>
            <a:r>
              <a:rPr lang="de-DE" smtClean="0"/>
              <a:t>Refactoring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74492" y="414908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517729" y="3706203"/>
            <a:ext cx="684076" cy="580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5336447" y="4481827"/>
            <a:ext cx="864096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1410505" y="417985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 Down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17748" y="3070128"/>
            <a:ext cx="8207375" cy="2450612"/>
          </a:xfrm>
        </p:spPr>
        <p:txBody>
          <a:bodyPr/>
          <a:lstStyle/>
          <a:p>
            <a:r>
              <a:rPr lang="de-DE" dirty="0" err="1" smtClean="0"/>
              <a:t>Door</a:t>
            </a:r>
            <a:r>
              <a:rPr lang="de-DE" dirty="0" smtClean="0"/>
              <a:t> hat eine Methode, die sie nicht braucht.</a:t>
            </a:r>
          </a:p>
          <a:p>
            <a:r>
              <a:rPr lang="de-DE" dirty="0" smtClean="0"/>
              <a:t>Änderungen dieser Methode beeinflussen </a:t>
            </a:r>
            <a:r>
              <a:rPr lang="de-DE" dirty="0" err="1" smtClean="0"/>
              <a:t>Door</a:t>
            </a:r>
            <a:r>
              <a:rPr lang="de-DE" dirty="0" smtClean="0"/>
              <a:t> und </a:t>
            </a:r>
            <a:r>
              <a:rPr lang="de-DE" dirty="0" err="1" smtClean="0"/>
              <a:t>TimedDoor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Freitag, 13.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5122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469929" cy="23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Interface Segregation </a:t>
            </a:r>
            <a:r>
              <a:rPr lang="de-DE" dirty="0" err="1"/>
              <a:t>Priciple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sz="quarter" idx="10"/>
          </p:nvPr>
        </p:nvSpPr>
        <p:spPr>
          <a:xfrm>
            <a:off x="467544" y="2304122"/>
            <a:ext cx="6479951" cy="1006144"/>
          </a:xfrm>
        </p:spPr>
        <p:txBody>
          <a:bodyPr/>
          <a:lstStyle/>
          <a:p>
            <a:pPr marL="0" indent="0">
              <a:buNone/>
            </a:pPr>
            <a:r>
              <a:rPr lang="de-DE" sz="2400" i="1" dirty="0" smtClean="0"/>
              <a:t>Clients </a:t>
            </a:r>
            <a:r>
              <a:rPr lang="de-DE" sz="2400" i="1" dirty="0" err="1" smtClean="0"/>
              <a:t>should</a:t>
            </a:r>
            <a:r>
              <a:rPr lang="de-DE" sz="2400" i="1" dirty="0" smtClean="0"/>
              <a:t> not </a:t>
            </a:r>
            <a:r>
              <a:rPr lang="de-DE" sz="2400" i="1" dirty="0" err="1" smtClean="0"/>
              <a:t>be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forced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depend</a:t>
            </a:r>
            <a:endParaRPr lang="de-DE" sz="2400" i="1" dirty="0" smtClean="0"/>
          </a:p>
          <a:p>
            <a:pPr marL="0" indent="0">
              <a:buNone/>
            </a:pPr>
            <a:r>
              <a:rPr lang="de-DE" sz="2400" i="1" dirty="0" smtClean="0"/>
              <a:t>on </a:t>
            </a:r>
            <a:r>
              <a:rPr lang="de-DE" sz="2400" i="1" dirty="0" err="1" smtClean="0"/>
              <a:t>methods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they</a:t>
            </a:r>
            <a:r>
              <a:rPr lang="de-DE" sz="2400" i="1" dirty="0" smtClean="0"/>
              <a:t> do not </a:t>
            </a:r>
            <a:r>
              <a:rPr lang="de-DE" sz="2400" i="1" dirty="0" err="1" smtClean="0"/>
              <a:t>use</a:t>
            </a:r>
            <a:endParaRPr lang="de-DE" sz="2400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467544" y="3604391"/>
            <a:ext cx="647995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943392"/>
              </a:buClr>
              <a:buSzPct val="110000"/>
              <a:buFont typeface="Verdana" pitchFamily="34" charset="0"/>
              <a:buChar char="&gt;"/>
              <a:defRPr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00009B"/>
              </a:buClr>
              <a:buFont typeface="Verdana" pitchFamily="34" charset="0"/>
              <a:buChar char="&gt;"/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2pPr>
            <a:lvl3pPr marL="104775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943392"/>
              </a:buClr>
              <a:buFont typeface="Verdana" pitchFamily="34" charset="0"/>
              <a:buChar char="&gt;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3pPr>
            <a:lvl4pPr marL="1524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rgbClr val="14320A"/>
                </a:solidFill>
                <a:latin typeface="+mn-lt"/>
                <a:ea typeface="+mn-ea"/>
              </a:defRPr>
            </a:lvl4pPr>
            <a:lvl5pPr marL="1905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rgbClr val="14320A"/>
                </a:solidFill>
                <a:latin typeface="+mn-lt"/>
                <a:ea typeface="+mn-ea"/>
              </a:defRPr>
            </a:lvl5pPr>
            <a:lvl6pPr marL="23622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8194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2766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7338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de-DE" sz="2400" i="1" kern="0" dirty="0" smtClean="0"/>
              <a:t>Clients sollten nicht gezwungen werden von Methoden abhängig zu sein, die sie nicht nutzen.</a:t>
            </a:r>
            <a:endParaRPr lang="de-DE" sz="2400" i="1" kern="0" dirty="0"/>
          </a:p>
        </p:txBody>
      </p:sp>
    </p:spTree>
    <p:extLst>
      <p:ext uri="{BB962C8B-B14F-4D97-AF65-F5344CB8AC3E}">
        <p14:creationId xmlns:p14="http://schemas.microsoft.com/office/powerpoint/2010/main" val="6942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sta_MASTER">
  <a:themeElements>
    <a:clrScheme name="Benutzerdefiniert 2">
      <a:dk1>
        <a:srgbClr val="7030A0"/>
      </a:dk1>
      <a:lt1>
        <a:srgbClr val="BFBFBF"/>
      </a:lt1>
      <a:dk2>
        <a:srgbClr val="00009B"/>
      </a:dk2>
      <a:lt2>
        <a:srgbClr val="808080"/>
      </a:lt2>
      <a:accent1>
        <a:srgbClr val="AB73D5"/>
      </a:accent1>
      <a:accent2>
        <a:srgbClr val="2F75FF"/>
      </a:accent2>
      <a:accent3>
        <a:srgbClr val="542378"/>
      </a:accent3>
      <a:accent4>
        <a:srgbClr val="00009B"/>
      </a:accent4>
      <a:accent5>
        <a:srgbClr val="C7A2E3"/>
      </a:accent5>
      <a:accent6>
        <a:srgbClr val="97BAFF"/>
      </a:accent6>
      <a:hlink>
        <a:srgbClr val="8F9290"/>
      </a:hlink>
      <a:folHlink>
        <a:srgbClr val="B4B6B5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neusta_MASTER</Template>
  <TotalTime>0</TotalTime>
  <Words>299</Words>
  <Application>Microsoft Office PowerPoint</Application>
  <PresentationFormat>Bildschirmpräsentation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neusta_MASTER</vt:lpstr>
      <vt:lpstr>S O L I D</vt:lpstr>
      <vt:lpstr>Das Projekt</vt:lpstr>
      <vt:lpstr>Use case (Brandschutztür)</vt:lpstr>
      <vt:lpstr>Task Breakdown(Brandschutztür)</vt:lpstr>
      <vt:lpstr>Timer Framework</vt:lpstr>
      <vt:lpstr>Erste Idee</vt:lpstr>
      <vt:lpstr>Nach Refactoring</vt:lpstr>
      <vt:lpstr>Probleme ?</vt:lpstr>
      <vt:lpstr>The Interface Segregation Priciple</vt:lpstr>
      <vt:lpstr>Lösung: Interfaces Separieren</vt:lpstr>
      <vt:lpstr>Lösung: Delegation</vt:lpstr>
      <vt:lpstr>Fat Interfaces</vt:lpstr>
      <vt:lpstr>Basket Interface</vt:lpstr>
      <vt:lpstr>Mehrere Interfaces, eine Implementierung</vt:lpstr>
      <vt:lpstr>References</vt:lpstr>
    </vt:vector>
  </TitlesOfParts>
  <Manager>Gabriela Meyer</Manager>
  <Company>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Manfred Wolff</dc:creator>
  <cp:lastModifiedBy>Manfred Wolff</cp:lastModifiedBy>
  <cp:revision>34</cp:revision>
  <dcterms:created xsi:type="dcterms:W3CDTF">2013-09-04T10:05:34Z</dcterms:created>
  <dcterms:modified xsi:type="dcterms:W3CDTF">2013-09-13T05:01:08Z</dcterms:modified>
</cp:coreProperties>
</file>