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4" r:id="rId3"/>
    <p:sldId id="260" r:id="rId4"/>
    <p:sldId id="265" r:id="rId5"/>
    <p:sldId id="258" r:id="rId6"/>
    <p:sldId id="259" r:id="rId7"/>
    <p:sldId id="261" r:id="rId8"/>
    <p:sldId id="257" r:id="rId9"/>
    <p:sldId id="262" r:id="rId10"/>
    <p:sldId id="263" r:id="rId11"/>
    <p:sldId id="267" r:id="rId12"/>
    <p:sldId id="268" r:id="rId13"/>
    <p:sldId id="269" r:id="rId14"/>
    <p:sldId id="266" r:id="rId15"/>
  </p:sldIdLst>
  <p:sldSz cx="9144000" cy="6858000" type="screen4x3"/>
  <p:notesSz cx="6743700" cy="98758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56">
          <p15:clr>
            <a:srgbClr val="A4A3A4"/>
          </p15:clr>
        </p15:guide>
        <p15:guide id="2" pos="-876">
          <p15:clr>
            <a:srgbClr val="A4A3A4"/>
          </p15:clr>
        </p15:guide>
        <p15:guide id="3" pos="5568">
          <p15:clr>
            <a:srgbClr val="A4A3A4"/>
          </p15:clr>
        </p15:guide>
        <p15:guide id="4" pos="576">
          <p15:clr>
            <a:srgbClr val="A4A3A4"/>
          </p15:clr>
        </p15:guide>
        <p15:guide id="5" pos="2880">
          <p15:clr>
            <a:srgbClr val="A4A3A4"/>
          </p15:clr>
        </p15:guide>
        <p15:guide id="6" pos="1248">
          <p15:clr>
            <a:srgbClr val="A4A3A4"/>
          </p15:clr>
        </p15:guide>
        <p15:guide id="7" pos="96">
          <p15:clr>
            <a:srgbClr val="A4A3A4"/>
          </p15:clr>
        </p15:guide>
        <p15:guide id="8" pos="864">
          <p15:clr>
            <a:srgbClr val="A4A3A4"/>
          </p15:clr>
        </p15:guide>
        <p15:guide id="9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B"/>
    <a:srgbClr val="000000"/>
    <a:srgbClr val="943392"/>
    <a:srgbClr val="808080"/>
    <a:srgbClr val="FFFFFE"/>
    <a:srgbClr val="204186"/>
    <a:srgbClr val="14320A"/>
    <a:srgbClr val="008000"/>
    <a:srgbClr val="C0B8A7"/>
    <a:srgbClr val="CE16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19" autoAdjust="0"/>
    <p:restoredTop sz="94639" autoAdjust="0"/>
  </p:normalViewPr>
  <p:slideViewPr>
    <p:cSldViewPr>
      <p:cViewPr varScale="1">
        <p:scale>
          <a:sx n="83" d="100"/>
          <a:sy n="83" d="100"/>
        </p:scale>
        <p:origin x="-1368" y="-90"/>
      </p:cViewPr>
      <p:guideLst>
        <p:guide orient="horz" pos="1556"/>
        <p:guide pos="-876"/>
        <p:guide pos="5568"/>
        <p:guide pos="576"/>
        <p:guide pos="2880"/>
        <p:guide pos="1248"/>
        <p:guide pos="96"/>
        <p:guide pos="864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311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2125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382125"/>
            <a:ext cx="29225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E41260B-D4D7-4FD2-90EF-49DE69B4BE50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820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25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91063"/>
            <a:ext cx="49466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2125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382125"/>
            <a:ext cx="29225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B86FBC-B7FF-46F3-8F77-204DC2CB67B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267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_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2822442"/>
            <a:ext cx="5832000" cy="1125539"/>
          </a:xfrm>
        </p:spPr>
        <p:txBody>
          <a:bodyPr anchor="b"/>
          <a:lstStyle>
            <a:lvl1pPr>
              <a:lnSpc>
                <a:spcPts val="4000"/>
              </a:lnSpc>
              <a:defRPr sz="3500">
                <a:solidFill>
                  <a:srgbClr val="00009B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584" y="4166592"/>
            <a:ext cx="4114800" cy="990600"/>
          </a:xfrm>
        </p:spPr>
        <p:txBody>
          <a:bodyPr/>
          <a:lstStyle>
            <a:lvl1pPr marL="0" indent="0">
              <a:lnSpc>
                <a:spcPts val="2600"/>
              </a:lnSpc>
              <a:buNone/>
              <a:defRPr>
                <a:solidFill>
                  <a:srgbClr val="943392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884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97152"/>
            <a:ext cx="82080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7544" y="691200"/>
            <a:ext cx="8208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544" y="5373215"/>
            <a:ext cx="8208000" cy="57606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6028-BF34-4363-8857-73875FF45686}" type="datetime2">
              <a:rPr lang="de-DE" smtClean="0"/>
              <a:t>Donnerstag, 12. September 2013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642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7DDC-F475-43AE-8DF0-0878001ECA7B}" type="datetime2">
              <a:rPr lang="de-DE" smtClean="0"/>
              <a:t>Donnerstag, 12. September 2013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968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elfolie_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2492896"/>
            <a:ext cx="5832000" cy="1125539"/>
          </a:xfrm>
        </p:spPr>
        <p:txBody>
          <a:bodyPr anchor="b"/>
          <a:lstStyle>
            <a:lvl1pPr>
              <a:lnSpc>
                <a:spcPts val="4000"/>
              </a:lnSpc>
              <a:defRPr sz="3500">
                <a:solidFill>
                  <a:srgbClr val="FFFFFE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584" y="3837046"/>
            <a:ext cx="4114800" cy="990600"/>
          </a:xfrm>
        </p:spPr>
        <p:txBody>
          <a:bodyPr/>
          <a:lstStyle>
            <a:lvl1pPr marL="0" indent="0">
              <a:lnSpc>
                <a:spcPts val="2600"/>
              </a:lnSpc>
              <a:buNone/>
              <a:defRPr>
                <a:solidFill>
                  <a:srgbClr val="FFFFFE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368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1200"/>
            <a:ext cx="8208912" cy="107103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468313" y="1918800"/>
            <a:ext cx="8207375" cy="39608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63731B5-71BB-4A04-98EE-C4E60CDE0482}" type="datetime2">
              <a:rPr lang="de-DE" smtClean="0"/>
              <a:t>Donnerstag, 12. September 2013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541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1/2 zu 1/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691200"/>
            <a:ext cx="8208000" cy="107103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467544" y="1916832"/>
            <a:ext cx="3960440" cy="39604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1"/>
          </p:nvPr>
        </p:nvSpPr>
        <p:spPr>
          <a:xfrm>
            <a:off x="4716016" y="1916832"/>
            <a:ext cx="3959671" cy="39608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AA7835C-2300-4249-BC46-F02E3F6B070B}" type="datetime2">
              <a:rPr lang="de-DE" smtClean="0"/>
              <a:t>Donnerstag, 12. September 2013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70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2/3 zu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691200"/>
            <a:ext cx="8208000" cy="107103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467543" y="1916832"/>
            <a:ext cx="5277600" cy="39608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1"/>
          </p:nvPr>
        </p:nvSpPr>
        <p:spPr>
          <a:xfrm>
            <a:off x="6037200" y="1916832"/>
            <a:ext cx="2638800" cy="39608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449FF73-DDA4-49C3-8A8D-247515BE5CA7}" type="datetime2">
              <a:rPr lang="de-DE" smtClean="0"/>
              <a:t>Donnerstag, 12. September 2013</a:t>
            </a:fld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63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1/3 zu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691200"/>
            <a:ext cx="8208000" cy="107103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3419872" y="1916832"/>
            <a:ext cx="5277600" cy="39608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1"/>
          </p:nvPr>
        </p:nvSpPr>
        <p:spPr>
          <a:xfrm>
            <a:off x="467544" y="1916832"/>
            <a:ext cx="2638800" cy="39608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449FF73-DDA4-49C3-8A8D-247515BE5CA7}" type="datetime2">
              <a:rPr lang="de-DE" smtClean="0"/>
              <a:t>Donnerstag, 12. September 2013</a:t>
            </a:fld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036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691200"/>
            <a:ext cx="8208000" cy="10704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918800"/>
            <a:ext cx="3834000" cy="6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2000" y="1918800"/>
            <a:ext cx="3834000" cy="615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0"/>
          </p:nvPr>
        </p:nvSpPr>
        <p:spPr>
          <a:xfrm>
            <a:off x="4842456" y="2564904"/>
            <a:ext cx="3834000" cy="338504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1"/>
          </p:nvPr>
        </p:nvSpPr>
        <p:spPr>
          <a:xfrm>
            <a:off x="468313" y="2565400"/>
            <a:ext cx="3834000" cy="33845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906BE7A-5CDE-4A1C-9875-6F6111DFE58A}" type="datetime2">
              <a:rPr lang="de-DE" smtClean="0"/>
              <a:t>Donnerstag, 12. September 2013</a:t>
            </a:fld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1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691200"/>
            <a:ext cx="8208000" cy="107103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903F-36BB-42C5-B707-4C35B34480C7}" type="datetime2">
              <a:rPr lang="de-DE" smtClean="0"/>
              <a:t>Donnerstag, 12. September 2013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59832" y="6093296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Fußzeile, z.B. für Autor oder Thema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1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34563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544" y="1854749"/>
            <a:ext cx="3456384" cy="41284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4211960" y="692696"/>
            <a:ext cx="4464016" cy="52776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45B9503-CA9D-4BA7-A19B-ABBA6CA72BE7}" type="datetime2">
              <a:rPr lang="de-DE" smtClean="0"/>
              <a:t>Donnerstag, 12. September 2013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57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30" name="Rectangle 18"/>
          <p:cNvSpPr>
            <a:spLocks noChangeArrowheads="1"/>
          </p:cNvSpPr>
          <p:nvPr/>
        </p:nvSpPr>
        <p:spPr bwMode="auto">
          <a:xfrm>
            <a:off x="9415463" y="1953685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71600" y="60932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08080"/>
                </a:solidFill>
                <a:latin typeface="+mn-lt"/>
              </a:defRPr>
            </a:lvl1pPr>
          </a:lstStyle>
          <a:p>
            <a:fld id="{40D49227-019D-4277-B2FB-BCE968F684F3}" type="datetime2">
              <a:rPr lang="de-DE" smtClean="0"/>
              <a:t>Donnerstag, 12. September 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323528" y="6093296"/>
            <a:ext cx="648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08080"/>
                </a:solidFill>
                <a:latin typeface="+mn-lt"/>
              </a:defRPr>
            </a:lvl1pPr>
          </a:lstStyle>
          <a:p>
            <a:fld id="{82183FE7-0049-48F5-AEC7-D407A93291D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692696"/>
            <a:ext cx="8208160" cy="1071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7544" y="1918329"/>
            <a:ext cx="8208160" cy="3947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7" r:id="rId2"/>
    <p:sldLayoutId id="2147483853" r:id="rId3"/>
    <p:sldLayoutId id="2147483855" r:id="rId4"/>
    <p:sldLayoutId id="2147483869" r:id="rId5"/>
    <p:sldLayoutId id="2147483870" r:id="rId6"/>
    <p:sldLayoutId id="2147483856" r:id="rId7"/>
    <p:sldLayoutId id="2147483857" r:id="rId8"/>
    <p:sldLayoutId id="2147483859" r:id="rId9"/>
    <p:sldLayoutId id="2147483860" r:id="rId10"/>
    <p:sldLayoutId id="2147483858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3200" b="1">
          <a:solidFill>
            <a:srgbClr val="00009B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Utopia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Utopia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Utopia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Utopi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Utopia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Utopia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Utopia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Utopia" charset="0"/>
          <a:ea typeface="ＭＳ Ｐゴシック" charset="-128"/>
          <a:cs typeface="ＭＳ Ｐゴシック" charset="-128"/>
        </a:defRPr>
      </a:lvl9pPr>
    </p:titleStyle>
    <p:bodyStyle>
      <a:lvl1pPr marL="266700" indent="-266700"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buClr>
          <a:srgbClr val="943392"/>
        </a:buClr>
        <a:buSzPct val="110000"/>
        <a:buFont typeface="Verdana" pitchFamily="34" charset="0"/>
        <a:buChar char="&gt;"/>
        <a:defRPr sz="20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571500" indent="-190500" algn="l" rtl="0" eaLnBrk="1" fontAlgn="base" hangingPunct="1">
        <a:lnSpc>
          <a:spcPts val="2100"/>
        </a:lnSpc>
        <a:spcBef>
          <a:spcPct val="20000"/>
        </a:spcBef>
        <a:spcAft>
          <a:spcPct val="0"/>
        </a:spcAft>
        <a:buClr>
          <a:srgbClr val="00009B"/>
        </a:buClr>
        <a:buFont typeface="Verdana" pitchFamily="34" charset="0"/>
        <a:buChar char="&gt;"/>
        <a:defRPr>
          <a:solidFill>
            <a:schemeClr val="accent1">
              <a:lumMod val="75000"/>
            </a:schemeClr>
          </a:solidFill>
          <a:latin typeface="+mn-lt"/>
          <a:ea typeface="+mn-ea"/>
        </a:defRPr>
      </a:lvl2pPr>
      <a:lvl3pPr marL="1047750" indent="-190500" algn="l" rtl="0" eaLnBrk="1" fontAlgn="base" hangingPunct="1">
        <a:lnSpc>
          <a:spcPts val="2100"/>
        </a:lnSpc>
        <a:spcBef>
          <a:spcPct val="20000"/>
        </a:spcBef>
        <a:spcAft>
          <a:spcPct val="0"/>
        </a:spcAft>
        <a:buClr>
          <a:srgbClr val="943392"/>
        </a:buClr>
        <a:buFont typeface="Verdana" pitchFamily="34" charset="0"/>
        <a:buChar char="&gt;"/>
        <a:defRPr sz="1600">
          <a:solidFill>
            <a:schemeClr val="accent1">
              <a:lumMod val="75000"/>
            </a:schemeClr>
          </a:solidFill>
          <a:latin typeface="+mn-lt"/>
          <a:ea typeface="+mn-ea"/>
        </a:defRPr>
      </a:lvl3pPr>
      <a:lvl4pPr marL="1524000" indent="-190500" algn="l" rtl="0" eaLnBrk="1" fontAlgn="base" hangingPunct="1">
        <a:lnSpc>
          <a:spcPts val="21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1400">
          <a:solidFill>
            <a:srgbClr val="14320A"/>
          </a:solidFill>
          <a:latin typeface="+mn-lt"/>
          <a:ea typeface="+mn-ea"/>
        </a:defRPr>
      </a:lvl4pPr>
      <a:lvl5pPr marL="1905000" indent="-190500" algn="l" rtl="0" eaLnBrk="1" fontAlgn="base" hangingPunct="1">
        <a:lnSpc>
          <a:spcPts val="21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1200">
          <a:solidFill>
            <a:srgbClr val="14320A"/>
          </a:solidFill>
          <a:latin typeface="+mn-lt"/>
          <a:ea typeface="+mn-ea"/>
        </a:defRPr>
      </a:lvl5pPr>
      <a:lvl6pPr marL="2362200" indent="-190500" algn="l" rtl="0" eaLnBrk="1" fontAlgn="base" hangingPunct="1">
        <a:lnSpc>
          <a:spcPts val="21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</a:defRPr>
      </a:lvl6pPr>
      <a:lvl7pPr marL="2819400" indent="-190500" algn="l" rtl="0" eaLnBrk="1" fontAlgn="base" hangingPunct="1">
        <a:lnSpc>
          <a:spcPts val="21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</a:defRPr>
      </a:lvl7pPr>
      <a:lvl8pPr marL="3276600" indent="-190500" algn="l" rtl="0" eaLnBrk="1" fontAlgn="base" hangingPunct="1">
        <a:lnSpc>
          <a:spcPts val="21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</a:defRPr>
      </a:lvl8pPr>
      <a:lvl9pPr marL="3733800" indent="-190500" algn="l" rtl="0" eaLnBrk="1" fontAlgn="base" hangingPunct="1">
        <a:lnSpc>
          <a:spcPts val="21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052736"/>
            <a:ext cx="5832000" cy="2895245"/>
          </a:xfrm>
        </p:spPr>
        <p:txBody>
          <a:bodyPr/>
          <a:lstStyle/>
          <a:p>
            <a:r>
              <a:rPr lang="de-DE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L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I</a:t>
            </a:r>
            <a:br>
              <a:rPr lang="de-DE" dirty="0" smtClean="0"/>
            </a:br>
            <a:r>
              <a:rPr lang="de-DE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D</a:t>
            </a:r>
            <a:endParaRPr lang="de-DE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200349" y="1412776"/>
            <a:ext cx="4482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ingle</a:t>
            </a:r>
            <a:r>
              <a:rPr lang="de-DE" sz="24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Responsibilty</a:t>
            </a:r>
            <a:r>
              <a:rPr lang="de-DE" sz="24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Principle</a:t>
            </a:r>
            <a:endParaRPr lang="de-DE" sz="2400" dirty="0">
              <a:solidFill>
                <a:schemeClr val="bg1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200349" y="1883868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</a:t>
            </a:r>
            <a:r>
              <a:rPr lang="de-DE" sz="24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Close </a:t>
            </a:r>
            <a:r>
              <a:rPr lang="de-DE" sz="2400" dirty="0" err="1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Principle</a:t>
            </a:r>
            <a:endParaRPr lang="de-DE" sz="2400" dirty="0">
              <a:solidFill>
                <a:schemeClr val="bg1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200349" y="2423204"/>
            <a:ext cx="549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iskovsches</a:t>
            </a:r>
            <a:r>
              <a:rPr lang="de-DE" sz="24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de-DE" sz="2400" dirty="0" err="1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Substitutions</a:t>
            </a:r>
            <a:r>
              <a:rPr lang="de-DE" sz="24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Principle</a:t>
            </a:r>
            <a:endParaRPr lang="de-DE" sz="2400" dirty="0">
              <a:solidFill>
                <a:schemeClr val="bg1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200349" y="2912255"/>
            <a:ext cx="4459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nterface</a:t>
            </a:r>
            <a:r>
              <a:rPr lang="de-DE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Segration</a:t>
            </a:r>
            <a:r>
              <a:rPr lang="de-DE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Principle</a:t>
            </a:r>
            <a:endParaRPr lang="de-DE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200349" y="3405501"/>
            <a:ext cx="4818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ependency</a:t>
            </a:r>
            <a:r>
              <a:rPr lang="de-DE" sz="2400" dirty="0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Inversion </a:t>
            </a:r>
            <a:r>
              <a:rPr lang="de-DE" sz="2400" dirty="0" err="1" smtClean="0">
                <a:solidFill>
                  <a:schemeClr val="bg1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Principle</a:t>
            </a:r>
            <a:endParaRPr lang="de-DE" sz="2400" dirty="0">
              <a:solidFill>
                <a:schemeClr val="bg1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732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Lösung: Delegation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63731B5-71BB-4A04-98EE-C4E60CDE0482}" type="datetime2">
              <a:rPr lang="de-DE" smtClean="0"/>
              <a:t>Donnerstag, 12. September 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66408" y="5301208"/>
            <a:ext cx="767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+mn-lt"/>
              </a:rPr>
              <a:t>Favor</a:t>
            </a:r>
            <a:r>
              <a:rPr lang="de-DE" sz="2400" dirty="0" smtClean="0">
                <a:latin typeface="+mn-lt"/>
              </a:rPr>
              <a:t> </a:t>
            </a:r>
            <a:r>
              <a:rPr lang="de-DE" sz="2400" dirty="0" err="1" smtClean="0">
                <a:latin typeface="+mn-lt"/>
              </a:rPr>
              <a:t>Composition</a:t>
            </a:r>
            <a:r>
              <a:rPr lang="de-DE" sz="2400" dirty="0" smtClean="0">
                <a:latin typeface="+mn-lt"/>
              </a:rPr>
              <a:t> </a:t>
            </a:r>
            <a:r>
              <a:rPr lang="de-DE" sz="2400" dirty="0" err="1" smtClean="0">
                <a:latin typeface="+mn-lt"/>
              </a:rPr>
              <a:t>over</a:t>
            </a:r>
            <a:r>
              <a:rPr lang="de-DE" sz="2400" dirty="0" smtClean="0">
                <a:latin typeface="+mn-lt"/>
              </a:rPr>
              <a:t> </a:t>
            </a:r>
            <a:r>
              <a:rPr lang="de-DE" sz="2400" dirty="0" err="1" smtClean="0">
                <a:latin typeface="+mn-lt"/>
              </a:rPr>
              <a:t>Inheritance</a:t>
            </a:r>
            <a:endParaRPr lang="de-DE" sz="2400" dirty="0">
              <a:latin typeface="+mn-lt"/>
            </a:endParaRPr>
          </a:p>
        </p:txBody>
      </p:sp>
      <p:pic>
        <p:nvPicPr>
          <p:cNvPr id="7170" name="Picture 2" descr="D:\Dropbox\neusta\Software Qualität\SOLID\Thi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420778"/>
            <a:ext cx="7744275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55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Fat</a:t>
            </a:r>
            <a:r>
              <a:rPr lang="de-DE" dirty="0" smtClean="0"/>
              <a:t> Interfaces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468313" y="1918800"/>
            <a:ext cx="8207375" cy="2014256"/>
          </a:xfrm>
        </p:spPr>
        <p:txBody>
          <a:bodyPr/>
          <a:lstStyle/>
          <a:p>
            <a:r>
              <a:rPr lang="de-DE" dirty="0" smtClean="0"/>
              <a:t>Gleiche Problem bei Interfaces mit vielen Methoden</a:t>
            </a:r>
          </a:p>
          <a:p>
            <a:r>
              <a:rPr lang="de-DE" dirty="0" smtClean="0"/>
              <a:t>Client brauchen oft nur ein </a:t>
            </a:r>
            <a:r>
              <a:rPr lang="de-DE" dirty="0" err="1" smtClean="0"/>
              <a:t>Subset</a:t>
            </a:r>
            <a:endParaRPr lang="de-DE" dirty="0" smtClean="0"/>
          </a:p>
          <a:p>
            <a:r>
              <a:rPr lang="de-DE" dirty="0" smtClean="0"/>
              <a:t>Interfaces aufteilen aber von gleicher Klasse implementieren lassen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63731B5-71BB-4A04-98EE-C4E60CDE0482}" type="datetime2">
              <a:rPr lang="de-DE" smtClean="0"/>
              <a:t>Donnerstag, 12. September 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930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Basket</a:t>
            </a:r>
            <a:r>
              <a:rPr lang="de-DE" dirty="0" smtClean="0"/>
              <a:t> Interface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63731B5-71BB-4A04-98EE-C4E60CDE0482}" type="datetime2">
              <a:rPr lang="de-DE" smtClean="0"/>
              <a:t>Donnerstag, 12. September 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1026" name="Picture 2" descr="D:\Dropbox\neusta\Software Qualität\SOLID\Bask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3240360" cy="368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 Verbindung 6"/>
          <p:cNvCxnSpPr/>
          <p:nvPr/>
        </p:nvCxnSpPr>
        <p:spPr bwMode="auto">
          <a:xfrm>
            <a:off x="1943708" y="2708920"/>
            <a:ext cx="370841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3419872" y="2218740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 smtClean="0">
                <a:latin typeface="+mj-lt"/>
              </a:rPr>
              <a:t>CRUD</a:t>
            </a:r>
            <a:r>
              <a:rPr lang="de-DE" sz="1800" dirty="0" smtClean="0">
                <a:latin typeface="+mj-lt"/>
              </a:rPr>
              <a:t> Funktionalität</a:t>
            </a:r>
            <a:endParaRPr lang="de-DE" sz="1800" dirty="0">
              <a:latin typeface="+mj-lt"/>
            </a:endParaRPr>
          </a:p>
        </p:txBody>
      </p:sp>
      <p:cxnSp>
        <p:nvCxnSpPr>
          <p:cNvPr id="10" name="Gerade Verbindung 9"/>
          <p:cNvCxnSpPr/>
          <p:nvPr/>
        </p:nvCxnSpPr>
        <p:spPr bwMode="auto">
          <a:xfrm>
            <a:off x="1958948" y="3158500"/>
            <a:ext cx="370841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feld 10"/>
          <p:cNvSpPr txBox="1"/>
          <p:nvPr/>
        </p:nvSpPr>
        <p:spPr>
          <a:xfrm>
            <a:off x="3419872" y="3169940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latin typeface="+mj-lt"/>
              </a:rPr>
              <a:t>Discount Handling</a:t>
            </a:r>
            <a:endParaRPr lang="de-DE" sz="1800" dirty="0">
              <a:latin typeface="+mj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419872" y="270892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latin typeface="+mj-lt"/>
              </a:rPr>
              <a:t>Berechnung</a:t>
            </a:r>
            <a:endParaRPr lang="de-DE" sz="1800" dirty="0">
              <a:latin typeface="+mj-lt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419872" y="4365104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 smtClean="0">
                <a:latin typeface="+mj-lt"/>
              </a:rPr>
              <a:t>SRP</a:t>
            </a:r>
            <a:r>
              <a:rPr lang="de-DE" sz="1800" dirty="0" smtClean="0">
                <a:latin typeface="+mj-lt"/>
              </a:rPr>
              <a:t>/</a:t>
            </a:r>
            <a:r>
              <a:rPr lang="de-DE" sz="1800" dirty="0" err="1" smtClean="0">
                <a:latin typeface="+mj-lt"/>
              </a:rPr>
              <a:t>OCP</a:t>
            </a:r>
            <a:r>
              <a:rPr lang="de-DE" sz="1800" dirty="0" smtClean="0">
                <a:latin typeface="+mj-lt"/>
              </a:rPr>
              <a:t>/ISP</a:t>
            </a:r>
            <a:endParaRPr lang="de-DE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309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smtClean="0"/>
              <a:t>Mehrere Interfaces, eine Implementierung</a:t>
            </a: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63731B5-71BB-4A04-98EE-C4E60CDE0482}" type="datetime2">
              <a:rPr lang="de-DE" smtClean="0"/>
              <a:t>Donnerstag, 12. September 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2050" name="Picture 2" descr="D:\Dropbox\neusta\Software Qualität\SOLID\ispbask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916832"/>
            <a:ext cx="570045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4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http://</a:t>
            </a:r>
            <a:r>
              <a:rPr lang="de-DE" dirty="0" err="1"/>
              <a:t>www.objectmentor.com</a:t>
            </a:r>
            <a:r>
              <a:rPr lang="de-DE" dirty="0"/>
              <a:t>/</a:t>
            </a:r>
            <a:r>
              <a:rPr lang="de-DE" dirty="0" err="1"/>
              <a:t>resources</a:t>
            </a:r>
            <a:r>
              <a:rPr lang="de-DE" dirty="0"/>
              <a:t>/</a:t>
            </a:r>
            <a:r>
              <a:rPr lang="de-DE" dirty="0" err="1"/>
              <a:t>articles</a:t>
            </a:r>
            <a:r>
              <a:rPr lang="de-DE" dirty="0"/>
              <a:t>/</a:t>
            </a:r>
            <a:r>
              <a:rPr lang="de-DE" dirty="0" err="1"/>
              <a:t>isp.pdf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https</a:t>
            </a:r>
            <a:r>
              <a:rPr lang="de-DE" dirty="0"/>
              <a:t>://</a:t>
            </a:r>
            <a:r>
              <a:rPr lang="de-DE" dirty="0" err="1" smtClean="0"/>
              <a:t>github.com</a:t>
            </a:r>
            <a:r>
              <a:rPr lang="de-DE" dirty="0" smtClean="0"/>
              <a:t>/</a:t>
            </a:r>
            <a:r>
              <a:rPr lang="de-DE" dirty="0" err="1" smtClean="0"/>
              <a:t>mannewolff</a:t>
            </a:r>
            <a:r>
              <a:rPr lang="de-DE" dirty="0" smtClean="0"/>
              <a:t>/solid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63731B5-71BB-4A04-98EE-C4E60CDE0482}" type="datetime2">
              <a:rPr lang="de-DE" smtClean="0"/>
              <a:t>Donnerstag, 12. September 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80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Projekt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63731B5-71BB-4A04-98EE-C4E60CDE0482}" type="datetime2">
              <a:rPr lang="de-DE" smtClean="0"/>
              <a:t>Donnerstag, 12. September 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AutoShape 2" descr="http://www.eq-3.de/system/html/xxxxx_F01_HMSreenshot_opt1-5932eef7.png"/>
          <p:cNvSpPr>
            <a:spLocks noChangeAspect="1" noChangeArrowheads="1"/>
          </p:cNvSpPr>
          <p:nvPr/>
        </p:nvSpPr>
        <p:spPr bwMode="auto">
          <a:xfrm>
            <a:off x="155575" y="-547688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4" descr="http://www.eq-3.de/system/html/xxxxx_F01_HMSreenshot_opt1-5932eef7.png"/>
          <p:cNvSpPr>
            <a:spLocks noChangeAspect="1" noChangeArrowheads="1"/>
          </p:cNvSpPr>
          <p:nvPr/>
        </p:nvSpPr>
        <p:spPr bwMode="auto">
          <a:xfrm>
            <a:off x="307975" y="-395288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6" descr="http://www.eq-3.de/system/html/xxxxx_F01_HMSreenshot_opt1-5932eef7.png"/>
          <p:cNvSpPr>
            <a:spLocks noChangeAspect="1" noChangeArrowheads="1"/>
          </p:cNvSpPr>
          <p:nvPr/>
        </p:nvSpPr>
        <p:spPr bwMode="auto">
          <a:xfrm>
            <a:off x="460375" y="-242888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3" name="Picture 9" descr="C:\Users\mwolff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628800"/>
            <a:ext cx="4492998" cy="39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14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 (Brandschutztür)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Als Leitstands-Mitarbeiter brauche ich eine Tür, die Alarm schlägt, wenn sie zu lange offen ist damit ich mitbekomme, wenn vergessen wurde eine Tür zu schließen.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AK:</a:t>
            </a:r>
          </a:p>
          <a:p>
            <a:r>
              <a:rPr lang="de-DE" dirty="0" smtClean="0"/>
              <a:t>Die Tür soll die Methoden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opening</a:t>
            </a:r>
            <a:r>
              <a:rPr lang="de-D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 smtClean="0"/>
              <a:t> und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closeing</a:t>
            </a:r>
            <a:r>
              <a:rPr lang="de-D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 smtClean="0"/>
              <a:t> haben.</a:t>
            </a:r>
          </a:p>
          <a:p>
            <a:r>
              <a:rPr lang="de-DE" dirty="0" smtClean="0"/>
              <a:t>Die Tür soll den Status der Tür zeigen (soll zeigen, ob sie offen ist)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isDoorOpen</a:t>
            </a:r>
            <a:r>
              <a:rPr lang="de-D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 smtClean="0"/>
              <a:t>.</a:t>
            </a:r>
          </a:p>
          <a:p>
            <a:r>
              <a:rPr lang="de-DE" dirty="0" smtClean="0"/>
              <a:t>Es soll das </a:t>
            </a:r>
            <a:r>
              <a:rPr lang="de-DE" dirty="0" err="1" smtClean="0"/>
              <a:t>Timer</a:t>
            </a:r>
            <a:r>
              <a:rPr lang="de-DE" dirty="0" smtClean="0"/>
              <a:t> Framework genutzt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67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Timer</a:t>
            </a:r>
            <a:r>
              <a:rPr lang="de-DE" dirty="0" smtClean="0"/>
              <a:t> Framework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539552" y="3551302"/>
            <a:ext cx="8207375" cy="1368152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Wird ein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TimerClient</a:t>
            </a:r>
            <a:r>
              <a:rPr lang="de-DE" dirty="0" smtClean="0"/>
              <a:t> beim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de-DE" dirty="0" smtClean="0"/>
              <a:t> registriert, so wird nach dem vorgegebenen Intervall das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DE" dirty="0" smtClean="0"/>
              <a:t> des Clients aufgerufen.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2050" name="Picture 2" descr="D:\Dropbox\neusta\Software Qualität\SOLID\tim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51102"/>
            <a:ext cx="62918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68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ropbox\neusta\Software Qualität\SOLID\Fir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50" y="1672142"/>
            <a:ext cx="8568952" cy="326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227702"/>
            <a:ext cx="8208912" cy="1071033"/>
          </a:xfrm>
        </p:spPr>
        <p:txBody>
          <a:bodyPr/>
          <a:lstStyle/>
          <a:p>
            <a:r>
              <a:rPr lang="de-DE" dirty="0" smtClean="0"/>
              <a:t>Erste Idee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63731B5-71BB-4A04-98EE-C4E60CDE0482}" type="datetime2">
              <a:rPr lang="de-DE" smtClean="0"/>
              <a:t>Donnerstag, 12. September 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7236296" y="3789040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SRP</a:t>
            </a:r>
            <a:endParaRPr lang="de-DE" b="1" dirty="0"/>
          </a:p>
        </p:txBody>
      </p:sp>
      <p:cxnSp>
        <p:nvCxnSpPr>
          <p:cNvPr id="8" name="Gerade Verbindung 7"/>
          <p:cNvCxnSpPr/>
          <p:nvPr/>
        </p:nvCxnSpPr>
        <p:spPr bwMode="auto">
          <a:xfrm>
            <a:off x="5428210" y="4086719"/>
            <a:ext cx="16561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hteck 11"/>
          <p:cNvSpPr/>
          <p:nvPr/>
        </p:nvSpPr>
        <p:spPr bwMode="auto">
          <a:xfrm>
            <a:off x="419060" y="1672142"/>
            <a:ext cx="5009149" cy="139681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23528" y="1272032"/>
            <a:ext cx="245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Timer</a:t>
            </a:r>
            <a:r>
              <a:rPr lang="de-DE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Framework</a:t>
            </a:r>
            <a:endParaRPr lang="de-DE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5" name="Gerade Verbindung mit Pfeil 14"/>
          <p:cNvCxnSpPr/>
          <p:nvPr/>
        </p:nvCxnSpPr>
        <p:spPr bwMode="auto">
          <a:xfrm>
            <a:off x="2923634" y="4402096"/>
            <a:ext cx="757630" cy="6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feld 16"/>
          <p:cNvSpPr txBox="1"/>
          <p:nvPr/>
        </p:nvSpPr>
        <p:spPr>
          <a:xfrm>
            <a:off x="330660" y="4271291"/>
            <a:ext cx="25929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Wird vom Framework aufgerufen ist Tür immer noch offen, Alarm geben.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4" name="Gerade Verbindung mit Pfeil 13"/>
          <p:cNvCxnSpPr/>
          <p:nvPr/>
        </p:nvCxnSpPr>
        <p:spPr bwMode="auto">
          <a:xfrm>
            <a:off x="2923634" y="3891910"/>
            <a:ext cx="757630" cy="6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feld 15"/>
          <p:cNvSpPr txBox="1"/>
          <p:nvPr/>
        </p:nvSpPr>
        <p:spPr>
          <a:xfrm>
            <a:off x="330660" y="3761105"/>
            <a:ext cx="2323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Registriert die Tür beim </a:t>
            </a:r>
            <a:r>
              <a:rPr lang="de-DE" sz="11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Timer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89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Dropbox\neusta\Software Qualität\SOLID\M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1" y="1572796"/>
            <a:ext cx="8417537" cy="387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Nach </a:t>
            </a:r>
            <a:r>
              <a:rPr lang="de-DE" smtClean="0"/>
              <a:t>Refactoring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63731B5-71BB-4A04-98EE-C4E60CDE0482}" type="datetime2">
              <a:rPr lang="de-DE" smtClean="0"/>
              <a:t>Donnerstag, 12. September 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374492" y="4149080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SRP</a:t>
            </a:r>
            <a:endParaRPr lang="de-DE" b="1" dirty="0"/>
          </a:p>
        </p:txBody>
      </p:sp>
      <p:cxnSp>
        <p:nvCxnSpPr>
          <p:cNvPr id="8" name="Gerade Verbindung 7"/>
          <p:cNvCxnSpPr/>
          <p:nvPr/>
        </p:nvCxnSpPr>
        <p:spPr bwMode="auto">
          <a:xfrm>
            <a:off x="5517729" y="3706203"/>
            <a:ext cx="684076" cy="5804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Gerade Verbindung 9"/>
          <p:cNvCxnSpPr/>
          <p:nvPr/>
        </p:nvCxnSpPr>
        <p:spPr bwMode="auto">
          <a:xfrm flipH="1">
            <a:off x="5336447" y="4481827"/>
            <a:ext cx="864096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feld 10"/>
          <p:cNvSpPr txBox="1"/>
          <p:nvPr/>
        </p:nvSpPr>
        <p:spPr>
          <a:xfrm>
            <a:off x="1410505" y="4179857"/>
            <a:ext cx="1829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Push Down </a:t>
            </a:r>
            <a:r>
              <a:rPr lang="de-DE" sz="11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Refactoring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22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?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0"/>
          </p:nvPr>
        </p:nvSpPr>
        <p:spPr>
          <a:xfrm>
            <a:off x="417748" y="3070128"/>
            <a:ext cx="8207375" cy="2450612"/>
          </a:xfrm>
        </p:spPr>
        <p:txBody>
          <a:bodyPr/>
          <a:lstStyle/>
          <a:p>
            <a:r>
              <a:rPr lang="de-DE" dirty="0" err="1" smtClean="0"/>
              <a:t>Door</a:t>
            </a:r>
            <a:r>
              <a:rPr lang="de-DE" dirty="0" smtClean="0"/>
              <a:t> hat eine Methode, die sie nicht braucht.</a:t>
            </a:r>
          </a:p>
          <a:p>
            <a:r>
              <a:rPr lang="de-DE" dirty="0" smtClean="0"/>
              <a:t>Änderungen dieser Methode beeinflussen </a:t>
            </a:r>
            <a:r>
              <a:rPr lang="de-DE" dirty="0" err="1" smtClean="0"/>
              <a:t>Door</a:t>
            </a:r>
            <a:r>
              <a:rPr lang="de-DE" dirty="0" smtClean="0"/>
              <a:t> und </a:t>
            </a:r>
            <a:r>
              <a:rPr lang="de-DE" dirty="0" err="1" smtClean="0"/>
              <a:t>TimedDoor</a:t>
            </a:r>
            <a:r>
              <a:rPr lang="de-DE" dirty="0" smtClean="0"/>
              <a:t>.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63731B5-71BB-4A04-98EE-C4E60CDE0482}" type="datetime2">
              <a:rPr lang="de-DE" smtClean="0"/>
              <a:t>Donnerstag, 12. September 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5122" name="Picture 2" descr="D:\Dropbox\neusta\Software Qualität\SOLID\M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620688"/>
            <a:ext cx="4469929" cy="23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11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Interface Segregation </a:t>
            </a:r>
            <a:r>
              <a:rPr lang="de-DE" dirty="0" err="1"/>
              <a:t>Priciple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sz="quarter" idx="10"/>
          </p:nvPr>
        </p:nvSpPr>
        <p:spPr>
          <a:xfrm>
            <a:off x="467544" y="2304122"/>
            <a:ext cx="6479951" cy="1006144"/>
          </a:xfrm>
        </p:spPr>
        <p:txBody>
          <a:bodyPr/>
          <a:lstStyle/>
          <a:p>
            <a:pPr marL="0" indent="0">
              <a:buNone/>
            </a:pPr>
            <a:r>
              <a:rPr lang="de-DE" sz="2400" i="1" dirty="0" smtClean="0"/>
              <a:t>Clients </a:t>
            </a:r>
            <a:r>
              <a:rPr lang="de-DE" sz="2400" i="1" dirty="0" err="1" smtClean="0"/>
              <a:t>should</a:t>
            </a:r>
            <a:r>
              <a:rPr lang="de-DE" sz="2400" i="1" dirty="0" smtClean="0"/>
              <a:t> not </a:t>
            </a:r>
            <a:r>
              <a:rPr lang="de-DE" sz="2400" i="1" dirty="0" err="1" smtClean="0"/>
              <a:t>be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forced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to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depend</a:t>
            </a:r>
            <a:endParaRPr lang="de-DE" sz="2400" i="1" dirty="0" smtClean="0"/>
          </a:p>
          <a:p>
            <a:pPr marL="0" indent="0">
              <a:buNone/>
            </a:pPr>
            <a:r>
              <a:rPr lang="de-DE" sz="2400" i="1" dirty="0" smtClean="0"/>
              <a:t>on </a:t>
            </a:r>
            <a:r>
              <a:rPr lang="de-DE" sz="2400" i="1" dirty="0" err="1" smtClean="0"/>
              <a:t>methods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they</a:t>
            </a:r>
            <a:r>
              <a:rPr lang="de-DE" sz="2400" i="1" dirty="0" smtClean="0"/>
              <a:t> do not </a:t>
            </a:r>
            <a:r>
              <a:rPr lang="de-DE" sz="2400" i="1" dirty="0" err="1" smtClean="0"/>
              <a:t>use</a:t>
            </a:r>
            <a:endParaRPr lang="de-DE" sz="2400" i="1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 bwMode="auto">
          <a:xfrm>
            <a:off x="467544" y="3604391"/>
            <a:ext cx="6479951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marL="266700" indent="-266700" algn="l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rgbClr val="943392"/>
              </a:buClr>
              <a:buSzPct val="110000"/>
              <a:buFont typeface="Verdana" pitchFamily="34" charset="0"/>
              <a:buChar char="&gt;"/>
              <a:defRPr sz="20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190500" algn="l" rtl="0" eaLnBrk="1" fontAlgn="base" hangingPunct="1">
              <a:lnSpc>
                <a:spcPts val="2100"/>
              </a:lnSpc>
              <a:spcBef>
                <a:spcPct val="20000"/>
              </a:spcBef>
              <a:spcAft>
                <a:spcPct val="0"/>
              </a:spcAft>
              <a:buClr>
                <a:srgbClr val="00009B"/>
              </a:buClr>
              <a:buFont typeface="Verdana" pitchFamily="34" charset="0"/>
              <a:buChar char="&gt;"/>
              <a:defRPr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defRPr>
            </a:lvl2pPr>
            <a:lvl3pPr marL="1047750" indent="-190500" algn="l" rtl="0" eaLnBrk="1" fontAlgn="base" hangingPunct="1">
              <a:lnSpc>
                <a:spcPts val="2100"/>
              </a:lnSpc>
              <a:spcBef>
                <a:spcPct val="20000"/>
              </a:spcBef>
              <a:spcAft>
                <a:spcPct val="0"/>
              </a:spcAft>
              <a:buClr>
                <a:srgbClr val="943392"/>
              </a:buClr>
              <a:buFont typeface="Verdana" pitchFamily="34" charset="0"/>
              <a:buChar char="&gt;"/>
              <a:defRPr sz="16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defRPr>
            </a:lvl3pPr>
            <a:lvl4pPr marL="1524000" indent="-190500" algn="l" rtl="0" eaLnBrk="1" fontAlgn="base" hangingPunct="1">
              <a:lnSpc>
                <a:spcPts val="21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400">
                <a:solidFill>
                  <a:srgbClr val="14320A"/>
                </a:solidFill>
                <a:latin typeface="+mn-lt"/>
                <a:ea typeface="+mn-ea"/>
              </a:defRPr>
            </a:lvl4pPr>
            <a:lvl5pPr marL="1905000" indent="-190500" algn="l" rtl="0" eaLnBrk="1" fontAlgn="base" hangingPunct="1">
              <a:lnSpc>
                <a:spcPts val="21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200">
                <a:solidFill>
                  <a:srgbClr val="14320A"/>
                </a:solidFill>
                <a:latin typeface="+mn-lt"/>
                <a:ea typeface="+mn-ea"/>
              </a:defRPr>
            </a:lvl5pPr>
            <a:lvl6pPr marL="2362200" indent="-190500" algn="l" rtl="0" eaLnBrk="1" fontAlgn="base" hangingPunct="1">
              <a:lnSpc>
                <a:spcPts val="21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819400" indent="-190500" algn="l" rtl="0" eaLnBrk="1" fontAlgn="base" hangingPunct="1">
              <a:lnSpc>
                <a:spcPts val="21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276600" indent="-190500" algn="l" rtl="0" eaLnBrk="1" fontAlgn="base" hangingPunct="1">
              <a:lnSpc>
                <a:spcPts val="21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733800" indent="-190500" algn="l" rtl="0" eaLnBrk="1" fontAlgn="base" hangingPunct="1">
              <a:lnSpc>
                <a:spcPts val="21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Verdana" pitchFamily="34" charset="0"/>
              <a:buNone/>
            </a:pPr>
            <a:r>
              <a:rPr lang="de-DE" sz="2400" i="1" kern="0" dirty="0" smtClean="0"/>
              <a:t>Clients sollten nicht gezwungen werden von Methoden abhängig zu sein, die sie nicht nutzen.</a:t>
            </a:r>
            <a:endParaRPr lang="de-DE" sz="2400" i="1" kern="0" dirty="0"/>
          </a:p>
        </p:txBody>
      </p:sp>
    </p:spTree>
    <p:extLst>
      <p:ext uri="{BB962C8B-B14F-4D97-AF65-F5344CB8AC3E}">
        <p14:creationId xmlns:p14="http://schemas.microsoft.com/office/powerpoint/2010/main" val="69426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Lösung: Interfaces Separieren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63731B5-71BB-4A04-98EE-C4E60CDE0482}" type="datetime2">
              <a:rPr lang="de-DE" smtClean="0"/>
              <a:t>Donnerstag, 12. September 2013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2183FE7-0049-48F5-AEC7-D407A93291DC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6146" name="Picture 2" descr="D:\Dropbox\neusta\Software Qualität\SOLID\Seco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7452041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46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sta_MASTER">
  <a:themeElements>
    <a:clrScheme name="Benutzerdefiniert 2">
      <a:dk1>
        <a:srgbClr val="7030A0"/>
      </a:dk1>
      <a:lt1>
        <a:srgbClr val="BFBFBF"/>
      </a:lt1>
      <a:dk2>
        <a:srgbClr val="00009B"/>
      </a:dk2>
      <a:lt2>
        <a:srgbClr val="808080"/>
      </a:lt2>
      <a:accent1>
        <a:srgbClr val="AB73D5"/>
      </a:accent1>
      <a:accent2>
        <a:srgbClr val="2F75FF"/>
      </a:accent2>
      <a:accent3>
        <a:srgbClr val="542378"/>
      </a:accent3>
      <a:accent4>
        <a:srgbClr val="00009B"/>
      </a:accent4>
      <a:accent5>
        <a:srgbClr val="C7A2E3"/>
      </a:accent5>
      <a:accent6>
        <a:srgbClr val="97BAFF"/>
      </a:accent6>
      <a:hlink>
        <a:srgbClr val="8F9290"/>
      </a:hlink>
      <a:folHlink>
        <a:srgbClr val="B4B6B5"/>
      </a:folHlink>
    </a:clrScheme>
    <a:fontScheme name="Ganymed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neusta_MASTER</Template>
  <TotalTime>0</TotalTime>
  <Words>270</Words>
  <Application>Microsoft Office PowerPoint</Application>
  <PresentationFormat>Bildschirmpräsentation (4:3)</PresentationFormat>
  <Paragraphs>67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neusta_MASTER</vt:lpstr>
      <vt:lpstr>S O L I D</vt:lpstr>
      <vt:lpstr>Das Projekt</vt:lpstr>
      <vt:lpstr>Use case (Brandschutztür)</vt:lpstr>
      <vt:lpstr>Timer Framework</vt:lpstr>
      <vt:lpstr>Erste Idee</vt:lpstr>
      <vt:lpstr>Nach Refactoring</vt:lpstr>
      <vt:lpstr>Probleme ?</vt:lpstr>
      <vt:lpstr>The Interface Segregation Priciple</vt:lpstr>
      <vt:lpstr>Lösung: Interfaces Separieren</vt:lpstr>
      <vt:lpstr>Lösung: Delegation</vt:lpstr>
      <vt:lpstr>Fat Interfaces</vt:lpstr>
      <vt:lpstr>Basket Interface</vt:lpstr>
      <vt:lpstr>Mehrere Interfaces, eine Implementierung</vt:lpstr>
      <vt:lpstr>References</vt:lpstr>
    </vt:vector>
  </TitlesOfParts>
  <Manager>Gabriela Meyer</Manager>
  <Company>NEUSTA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</dc:title>
  <dc:creator>Manfred Wolff</dc:creator>
  <cp:lastModifiedBy>Manfred Wolff</cp:lastModifiedBy>
  <cp:revision>32</cp:revision>
  <dcterms:created xsi:type="dcterms:W3CDTF">2013-09-04T10:05:34Z</dcterms:created>
  <dcterms:modified xsi:type="dcterms:W3CDTF">2013-09-12T11:35:29Z</dcterms:modified>
</cp:coreProperties>
</file>