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25F383-8AD6-4D12-99F8-00F0180CEED9}" v="37" dt="2019-06-12T23:52:03.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Kacha" userId="056436f0b05d73d6" providerId="Windows Live" clId="Web-{D225F383-8AD6-4D12-99F8-00F0180CEED9}"/>
    <pc:docChg chg="addSld delSld modSld">
      <pc:chgData name="Anand Kacha" userId="056436f0b05d73d6" providerId="Windows Live" clId="Web-{D225F383-8AD6-4D12-99F8-00F0180CEED9}" dt="2019-06-12T23:52:08.647" v="1508"/>
      <pc:docMkLst>
        <pc:docMk/>
      </pc:docMkLst>
      <pc:sldChg chg="modSp">
        <pc:chgData name="Anand Kacha" userId="056436f0b05d73d6" providerId="Windows Live" clId="Web-{D225F383-8AD6-4D12-99F8-00F0180CEED9}" dt="2019-06-12T23:19:36.846" v="24" actId="20577"/>
        <pc:sldMkLst>
          <pc:docMk/>
          <pc:sldMk cId="109857222" sldId="256"/>
        </pc:sldMkLst>
        <pc:spChg chg="mod">
          <ac:chgData name="Anand Kacha" userId="056436f0b05d73d6" providerId="Windows Live" clId="Web-{D225F383-8AD6-4D12-99F8-00F0180CEED9}" dt="2019-06-12T23:19:30.658" v="23" actId="20577"/>
          <ac:spMkLst>
            <pc:docMk/>
            <pc:sldMk cId="109857222" sldId="256"/>
            <ac:spMk id="2" creationId="{00000000-0000-0000-0000-000000000000}"/>
          </ac:spMkLst>
        </pc:spChg>
        <pc:spChg chg="mod">
          <ac:chgData name="Anand Kacha" userId="056436f0b05d73d6" providerId="Windows Live" clId="Web-{D225F383-8AD6-4D12-99F8-00F0180CEED9}" dt="2019-06-12T23:19:36.846" v="24" actId="20577"/>
          <ac:spMkLst>
            <pc:docMk/>
            <pc:sldMk cId="109857222" sldId="256"/>
            <ac:spMk id="3" creationId="{00000000-0000-0000-0000-000000000000}"/>
          </ac:spMkLst>
        </pc:spChg>
      </pc:sldChg>
      <pc:sldChg chg="modSp new">
        <pc:chgData name="Anand Kacha" userId="056436f0b05d73d6" providerId="Windows Live" clId="Web-{D225F383-8AD6-4D12-99F8-00F0180CEED9}" dt="2019-06-12T23:22:06.816" v="90" actId="20577"/>
        <pc:sldMkLst>
          <pc:docMk/>
          <pc:sldMk cId="1074958243" sldId="257"/>
        </pc:sldMkLst>
        <pc:spChg chg="mod">
          <ac:chgData name="Anand Kacha" userId="056436f0b05d73d6" providerId="Windows Live" clId="Web-{D225F383-8AD6-4D12-99F8-00F0180CEED9}" dt="2019-06-12T23:20:16.331" v="27" actId="20577"/>
          <ac:spMkLst>
            <pc:docMk/>
            <pc:sldMk cId="1074958243" sldId="257"/>
            <ac:spMk id="2" creationId="{99010D04-9799-4D08-894F-2F868C6B4F55}"/>
          </ac:spMkLst>
        </pc:spChg>
        <pc:spChg chg="mod">
          <ac:chgData name="Anand Kacha" userId="056436f0b05d73d6" providerId="Windows Live" clId="Web-{D225F383-8AD6-4D12-99F8-00F0180CEED9}" dt="2019-06-12T23:22:06.816" v="90" actId="20577"/>
          <ac:spMkLst>
            <pc:docMk/>
            <pc:sldMk cId="1074958243" sldId="257"/>
            <ac:spMk id="3" creationId="{49453214-76BB-4252-9371-96A8CD287CC9}"/>
          </ac:spMkLst>
        </pc:spChg>
      </pc:sldChg>
      <pc:sldChg chg="addSp delSp modSp new">
        <pc:chgData name="Anand Kacha" userId="056436f0b05d73d6" providerId="Windows Live" clId="Web-{D225F383-8AD6-4D12-99F8-00F0180CEED9}" dt="2019-06-12T23:26:38.256" v="381"/>
        <pc:sldMkLst>
          <pc:docMk/>
          <pc:sldMk cId="4267649984" sldId="258"/>
        </pc:sldMkLst>
        <pc:spChg chg="mod">
          <ac:chgData name="Anand Kacha" userId="056436f0b05d73d6" providerId="Windows Live" clId="Web-{D225F383-8AD6-4D12-99F8-00F0180CEED9}" dt="2019-06-12T23:22:17.645" v="112" actId="20577"/>
          <ac:spMkLst>
            <pc:docMk/>
            <pc:sldMk cId="4267649984" sldId="258"/>
            <ac:spMk id="2" creationId="{9B3FEE5C-7E6D-4E8D-B91C-D9D0134AC71E}"/>
          </ac:spMkLst>
        </pc:spChg>
        <pc:spChg chg="del">
          <ac:chgData name="Anand Kacha" userId="056436f0b05d73d6" providerId="Windows Live" clId="Web-{D225F383-8AD6-4D12-99F8-00F0180CEED9}" dt="2019-06-12T23:22:20.848" v="115"/>
          <ac:spMkLst>
            <pc:docMk/>
            <pc:sldMk cId="4267649984" sldId="258"/>
            <ac:spMk id="3" creationId="{70F3D095-745C-408A-AC16-43AC767F1AB3}"/>
          </ac:spMkLst>
        </pc:spChg>
        <pc:graphicFrameChg chg="add mod ord modGraphic">
          <ac:chgData name="Anand Kacha" userId="056436f0b05d73d6" providerId="Windows Live" clId="Web-{D225F383-8AD6-4D12-99F8-00F0180CEED9}" dt="2019-06-12T23:26:38.256" v="381"/>
          <ac:graphicFrameMkLst>
            <pc:docMk/>
            <pc:sldMk cId="4267649984" sldId="258"/>
            <ac:graphicFrameMk id="4" creationId="{18768ADB-9ECE-4F5A-9DB7-F13FE679B1E6}"/>
          </ac:graphicFrameMkLst>
        </pc:graphicFrameChg>
      </pc:sldChg>
      <pc:sldChg chg="modSp new">
        <pc:chgData name="Anand Kacha" userId="056436f0b05d73d6" providerId="Windows Live" clId="Web-{D225F383-8AD6-4D12-99F8-00F0180CEED9}" dt="2019-06-12T23:32:34.698" v="823" actId="20577"/>
        <pc:sldMkLst>
          <pc:docMk/>
          <pc:sldMk cId="1431199983" sldId="259"/>
        </pc:sldMkLst>
        <pc:spChg chg="mod">
          <ac:chgData name="Anand Kacha" userId="056436f0b05d73d6" providerId="Windows Live" clId="Web-{D225F383-8AD6-4D12-99F8-00F0180CEED9}" dt="2019-06-12T23:28:35.554" v="385" actId="20577"/>
          <ac:spMkLst>
            <pc:docMk/>
            <pc:sldMk cId="1431199983" sldId="259"/>
            <ac:spMk id="2" creationId="{307EFA31-DCD0-4E3C-B4C2-B3C00B0C83DA}"/>
          </ac:spMkLst>
        </pc:spChg>
        <pc:spChg chg="mod">
          <ac:chgData name="Anand Kacha" userId="056436f0b05d73d6" providerId="Windows Live" clId="Web-{D225F383-8AD6-4D12-99F8-00F0180CEED9}" dt="2019-06-12T23:32:34.698" v="823" actId="20577"/>
          <ac:spMkLst>
            <pc:docMk/>
            <pc:sldMk cId="1431199983" sldId="259"/>
            <ac:spMk id="3" creationId="{034D2796-000F-47F2-A850-99A81FE84CEB}"/>
          </ac:spMkLst>
        </pc:spChg>
      </pc:sldChg>
      <pc:sldChg chg="addSp modSp new">
        <pc:chgData name="Anand Kacha" userId="056436f0b05d73d6" providerId="Windows Live" clId="Web-{D225F383-8AD6-4D12-99F8-00F0180CEED9}" dt="2019-06-12T23:40:33.390" v="1125"/>
        <pc:sldMkLst>
          <pc:docMk/>
          <pc:sldMk cId="2317297219" sldId="260"/>
        </pc:sldMkLst>
        <pc:spChg chg="mod">
          <ac:chgData name="Anand Kacha" userId="056436f0b05d73d6" providerId="Windows Live" clId="Web-{D225F383-8AD6-4D12-99F8-00F0180CEED9}" dt="2019-06-12T23:33:35.542" v="885" actId="20577"/>
          <ac:spMkLst>
            <pc:docMk/>
            <pc:sldMk cId="2317297219" sldId="260"/>
            <ac:spMk id="2" creationId="{D6458783-7810-49CB-BE13-F9493B0167DB}"/>
          </ac:spMkLst>
        </pc:spChg>
        <pc:spChg chg="mod">
          <ac:chgData name="Anand Kacha" userId="056436f0b05d73d6" providerId="Windows Live" clId="Web-{D225F383-8AD6-4D12-99F8-00F0180CEED9}" dt="2019-06-12T23:34:08.589" v="965" actId="20577"/>
          <ac:spMkLst>
            <pc:docMk/>
            <pc:sldMk cId="2317297219" sldId="260"/>
            <ac:spMk id="3" creationId="{A2C93AC4-2546-4D71-80D1-CC430883D208}"/>
          </ac:spMkLst>
        </pc:spChg>
        <pc:graphicFrameChg chg="add mod modGraphic">
          <ac:chgData name="Anand Kacha" userId="056436f0b05d73d6" providerId="Windows Live" clId="Web-{D225F383-8AD6-4D12-99F8-00F0180CEED9}" dt="2019-06-12T23:40:33.390" v="1125"/>
          <ac:graphicFrameMkLst>
            <pc:docMk/>
            <pc:sldMk cId="2317297219" sldId="260"/>
            <ac:graphicFrameMk id="5" creationId="{587F3BAF-DE16-4F45-B07F-AE388A54936A}"/>
          </ac:graphicFrameMkLst>
        </pc:graphicFrameChg>
      </pc:sldChg>
      <pc:sldChg chg="addSp modSp new">
        <pc:chgData name="Anand Kacha" userId="056436f0b05d73d6" providerId="Windows Live" clId="Web-{D225F383-8AD6-4D12-99F8-00F0180CEED9}" dt="2019-06-12T23:43:22.689" v="1263"/>
        <pc:sldMkLst>
          <pc:docMk/>
          <pc:sldMk cId="2264541810" sldId="261"/>
        </pc:sldMkLst>
        <pc:spChg chg="mod">
          <ac:chgData name="Anand Kacha" userId="056436f0b05d73d6" providerId="Windows Live" clId="Web-{D225F383-8AD6-4D12-99F8-00F0180CEED9}" dt="2019-06-12T23:41:31.312" v="1160" actId="20577"/>
          <ac:spMkLst>
            <pc:docMk/>
            <pc:sldMk cId="2264541810" sldId="261"/>
            <ac:spMk id="2" creationId="{9B191A5E-E019-4BAA-ABF1-FEECBE45DF8F}"/>
          </ac:spMkLst>
        </pc:spChg>
        <pc:spChg chg="mod">
          <ac:chgData name="Anand Kacha" userId="056436f0b05d73d6" providerId="Windows Live" clId="Web-{D225F383-8AD6-4D12-99F8-00F0180CEED9}" dt="2019-06-12T23:42:13.407" v="1241" actId="20577"/>
          <ac:spMkLst>
            <pc:docMk/>
            <pc:sldMk cId="2264541810" sldId="261"/>
            <ac:spMk id="3" creationId="{CE86B2E5-4E73-409E-ADBF-29BABFABDE5D}"/>
          </ac:spMkLst>
        </pc:spChg>
        <pc:graphicFrameChg chg="add mod modGraphic">
          <ac:chgData name="Anand Kacha" userId="056436f0b05d73d6" providerId="Windows Live" clId="Web-{D225F383-8AD6-4D12-99F8-00F0180CEED9}" dt="2019-06-12T23:43:22.689" v="1263"/>
          <ac:graphicFrameMkLst>
            <pc:docMk/>
            <pc:sldMk cId="2264541810" sldId="261"/>
            <ac:graphicFrameMk id="5" creationId="{DA54D3EF-37A4-4840-940D-2B2B7DE44274}"/>
          </ac:graphicFrameMkLst>
        </pc:graphicFrameChg>
      </pc:sldChg>
      <pc:sldChg chg="addSp modSp new">
        <pc:chgData name="Anand Kacha" userId="056436f0b05d73d6" providerId="Windows Live" clId="Web-{D225F383-8AD6-4D12-99F8-00F0180CEED9}" dt="2019-06-12T23:50:21.568" v="1352"/>
        <pc:sldMkLst>
          <pc:docMk/>
          <pc:sldMk cId="2450707372" sldId="262"/>
        </pc:sldMkLst>
        <pc:spChg chg="mod">
          <ac:chgData name="Anand Kacha" userId="056436f0b05d73d6" providerId="Windows Live" clId="Web-{D225F383-8AD6-4D12-99F8-00F0180CEED9}" dt="2019-06-12T23:46:24.737" v="1275" actId="20577"/>
          <ac:spMkLst>
            <pc:docMk/>
            <pc:sldMk cId="2450707372" sldId="262"/>
            <ac:spMk id="2" creationId="{44781ABD-1436-432C-BF02-BFBF5324C903}"/>
          </ac:spMkLst>
        </pc:spChg>
        <pc:spChg chg="mod">
          <ac:chgData name="Anand Kacha" userId="056436f0b05d73d6" providerId="Windows Live" clId="Web-{D225F383-8AD6-4D12-99F8-00F0180CEED9}" dt="2019-06-12T23:47:07.847" v="1338" actId="20577"/>
          <ac:spMkLst>
            <pc:docMk/>
            <pc:sldMk cId="2450707372" sldId="262"/>
            <ac:spMk id="3" creationId="{08F89B76-16F0-4469-AA3B-F873CFF6CC38}"/>
          </ac:spMkLst>
        </pc:spChg>
        <pc:graphicFrameChg chg="add mod modGraphic">
          <ac:chgData name="Anand Kacha" userId="056436f0b05d73d6" providerId="Windows Live" clId="Web-{D225F383-8AD6-4D12-99F8-00F0180CEED9}" dt="2019-06-12T23:50:21.568" v="1352"/>
          <ac:graphicFrameMkLst>
            <pc:docMk/>
            <pc:sldMk cId="2450707372" sldId="262"/>
            <ac:graphicFrameMk id="5" creationId="{64D22060-4054-4891-98B7-48F73CAA2B93}"/>
          </ac:graphicFrameMkLst>
        </pc:graphicFrameChg>
      </pc:sldChg>
      <pc:sldChg chg="modSp new del">
        <pc:chgData name="Anand Kacha" userId="056436f0b05d73d6" providerId="Windows Live" clId="Web-{D225F383-8AD6-4D12-99F8-00F0180CEED9}" dt="2019-06-12T23:52:08.647" v="1508"/>
        <pc:sldMkLst>
          <pc:docMk/>
          <pc:sldMk cId="1164431116" sldId="263"/>
        </pc:sldMkLst>
        <pc:spChg chg="mod">
          <ac:chgData name="Anand Kacha" userId="056436f0b05d73d6" providerId="Windows Live" clId="Web-{D225F383-8AD6-4D12-99F8-00F0180CEED9}" dt="2019-06-12T23:51:58.803" v="1499" actId="20577"/>
          <ac:spMkLst>
            <pc:docMk/>
            <pc:sldMk cId="1164431116" sldId="263"/>
            <ac:spMk id="2" creationId="{5E45D1AB-4E63-4503-A339-4BA5D74A120C}"/>
          </ac:spMkLst>
        </pc:spChg>
        <pc:spChg chg="mod">
          <ac:chgData name="Anand Kacha" userId="056436f0b05d73d6" providerId="Windows Live" clId="Web-{D225F383-8AD6-4D12-99F8-00F0180CEED9}" dt="2019-06-12T23:52:03.037" v="1507" actId="20577"/>
          <ac:spMkLst>
            <pc:docMk/>
            <pc:sldMk cId="1164431116" sldId="263"/>
            <ac:spMk id="3" creationId="{5D0C1CFE-CCDA-4318-9A3D-261FB7DEC067}"/>
          </ac:spMkLst>
        </pc:spChg>
      </pc:sldChg>
    </pc:docChg>
  </pc:docChgLst>
  <pc:docChgLst>
    <pc:chgData name="Anand Kacha" userId="056436f0b05d73d6" providerId="Windows Live" clId="Web-{CD349B8F-F564-4884-859D-D33388CE6916}"/>
    <pc:docChg chg="addSld modSld">
      <pc:chgData name="Anand Kacha" userId="056436f0b05d73d6" providerId="Windows Live" clId="Web-{CD349B8F-F564-4884-859D-D33388CE6916}" dt="2019-06-13T01:34:04.965" v="808" actId="20577"/>
      <pc:docMkLst>
        <pc:docMk/>
      </pc:docMkLst>
      <pc:sldChg chg="modSp">
        <pc:chgData name="Anand Kacha" userId="056436f0b05d73d6" providerId="Windows Live" clId="Web-{CD349B8F-F564-4884-859D-D33388CE6916}" dt="2019-06-13T01:34:04.465" v="806" actId="20577"/>
        <pc:sldMkLst>
          <pc:docMk/>
          <pc:sldMk cId="109857222" sldId="256"/>
        </pc:sldMkLst>
        <pc:spChg chg="mod">
          <ac:chgData name="Anand Kacha" userId="056436f0b05d73d6" providerId="Windows Live" clId="Web-{CD349B8F-F564-4884-859D-D33388CE6916}" dt="2019-06-13T01:34:04.465" v="806" actId="20577"/>
          <ac:spMkLst>
            <pc:docMk/>
            <pc:sldMk cId="109857222" sldId="256"/>
            <ac:spMk id="3" creationId="{00000000-0000-0000-0000-000000000000}"/>
          </ac:spMkLst>
        </pc:spChg>
      </pc:sldChg>
      <pc:sldChg chg="addSp modSp new">
        <pc:chgData name="Anand Kacha" userId="056436f0b05d73d6" providerId="Windows Live" clId="Web-{CD349B8F-F564-4884-859D-D33388CE6916}" dt="2019-06-13T00:00:17.503" v="130"/>
        <pc:sldMkLst>
          <pc:docMk/>
          <pc:sldMk cId="1462645800" sldId="263"/>
        </pc:sldMkLst>
        <pc:spChg chg="mod">
          <ac:chgData name="Anand Kacha" userId="056436f0b05d73d6" providerId="Windows Live" clId="Web-{CD349B8F-F564-4884-859D-D33388CE6916}" dt="2019-06-12T23:52:43.675" v="18" actId="20577"/>
          <ac:spMkLst>
            <pc:docMk/>
            <pc:sldMk cId="1462645800" sldId="263"/>
            <ac:spMk id="2" creationId="{798AB78E-BFE1-45AF-8A69-FBA0BAC2E03F}"/>
          </ac:spMkLst>
        </pc:spChg>
        <pc:spChg chg="mod">
          <ac:chgData name="Anand Kacha" userId="056436f0b05d73d6" providerId="Windows Live" clId="Web-{CD349B8F-F564-4884-859D-D33388CE6916}" dt="2019-06-12T23:54:09.459" v="104" actId="20577"/>
          <ac:spMkLst>
            <pc:docMk/>
            <pc:sldMk cId="1462645800" sldId="263"/>
            <ac:spMk id="3" creationId="{4897E4D2-C214-4759-B301-D4BD57F430DD}"/>
          </ac:spMkLst>
        </pc:spChg>
        <pc:graphicFrameChg chg="add mod modGraphic">
          <ac:chgData name="Anand Kacha" userId="056436f0b05d73d6" providerId="Windows Live" clId="Web-{CD349B8F-F564-4884-859D-D33388CE6916}" dt="2019-06-13T00:00:17.503" v="130"/>
          <ac:graphicFrameMkLst>
            <pc:docMk/>
            <pc:sldMk cId="1462645800" sldId="263"/>
            <ac:graphicFrameMk id="5" creationId="{7E2C6983-0212-4AA4-AEE6-A031389053B7}"/>
          </ac:graphicFrameMkLst>
        </pc:graphicFrameChg>
      </pc:sldChg>
      <pc:sldChg chg="addSp delSp modSp new">
        <pc:chgData name="Anand Kacha" userId="056436f0b05d73d6" providerId="Windows Live" clId="Web-{CD349B8F-F564-4884-859D-D33388CE6916}" dt="2019-06-13T00:25:55.306" v="306"/>
        <pc:sldMkLst>
          <pc:docMk/>
          <pc:sldMk cId="2116659579" sldId="264"/>
        </pc:sldMkLst>
        <pc:spChg chg="mod">
          <ac:chgData name="Anand Kacha" userId="056436f0b05d73d6" providerId="Windows Live" clId="Web-{CD349B8F-F564-4884-859D-D33388CE6916}" dt="2019-06-13T00:00:37.675" v="189" actId="20577"/>
          <ac:spMkLst>
            <pc:docMk/>
            <pc:sldMk cId="2116659579" sldId="264"/>
            <ac:spMk id="2" creationId="{D9FF3090-8932-425C-8BCE-13F538D62330}"/>
          </ac:spMkLst>
        </pc:spChg>
        <pc:spChg chg="mod">
          <ac:chgData name="Anand Kacha" userId="056436f0b05d73d6" providerId="Windows Live" clId="Web-{CD349B8F-F564-4884-859D-D33388CE6916}" dt="2019-06-13T00:02:05.022" v="232" actId="20577"/>
          <ac:spMkLst>
            <pc:docMk/>
            <pc:sldMk cId="2116659579" sldId="264"/>
            <ac:spMk id="3" creationId="{48B7F13B-5D95-4E2C-AAEE-DE6ECD6D4A41}"/>
          </ac:spMkLst>
        </pc:spChg>
        <pc:graphicFrameChg chg="add mod modGraphic">
          <ac:chgData name="Anand Kacha" userId="056436f0b05d73d6" providerId="Windows Live" clId="Web-{CD349B8F-F564-4884-859D-D33388CE6916}" dt="2019-06-13T00:25:55.306" v="306"/>
          <ac:graphicFrameMkLst>
            <pc:docMk/>
            <pc:sldMk cId="2116659579" sldId="264"/>
            <ac:graphicFrameMk id="5" creationId="{B2E1A5F0-E41F-4202-8366-C6234CE8AE34}"/>
          </ac:graphicFrameMkLst>
        </pc:graphicFrameChg>
        <pc:graphicFrameChg chg="add del mod">
          <ac:chgData name="Anand Kacha" userId="056436f0b05d73d6" providerId="Windows Live" clId="Web-{CD349B8F-F564-4884-859D-D33388CE6916}" dt="2019-06-13T00:03:34.212" v="244"/>
          <ac:graphicFrameMkLst>
            <pc:docMk/>
            <pc:sldMk cId="2116659579" sldId="264"/>
            <ac:graphicFrameMk id="7" creationId="{F03EA5ED-5FAB-4C98-94D8-3760BB54FEC5}"/>
          </ac:graphicFrameMkLst>
        </pc:graphicFrameChg>
      </pc:sldChg>
      <pc:sldChg chg="modSp new">
        <pc:chgData name="Anand Kacha" userId="056436f0b05d73d6" providerId="Windows Live" clId="Web-{CD349B8F-F564-4884-859D-D33388CE6916}" dt="2019-06-13T00:51:58.967" v="334" actId="1076"/>
        <pc:sldMkLst>
          <pc:docMk/>
          <pc:sldMk cId="2339968804" sldId="265"/>
        </pc:sldMkLst>
        <pc:spChg chg="mod">
          <ac:chgData name="Anand Kacha" userId="056436f0b05d73d6" providerId="Windows Live" clId="Web-{CD349B8F-F564-4884-859D-D33388CE6916}" dt="2019-06-13T00:26:21.353" v="308" actId="20577"/>
          <ac:spMkLst>
            <pc:docMk/>
            <pc:sldMk cId="2339968804" sldId="265"/>
            <ac:spMk id="2" creationId="{9976CD3F-4F43-4D4D-88BD-1CE311819E9E}"/>
          </ac:spMkLst>
        </pc:spChg>
        <pc:spChg chg="mod">
          <ac:chgData name="Anand Kacha" userId="056436f0b05d73d6" providerId="Windows Live" clId="Web-{CD349B8F-F564-4884-859D-D33388CE6916}" dt="2019-06-13T00:51:58.967" v="334" actId="1076"/>
          <ac:spMkLst>
            <pc:docMk/>
            <pc:sldMk cId="2339968804" sldId="265"/>
            <ac:spMk id="3" creationId="{618A85E5-165C-4541-8BAD-98C0F312867D}"/>
          </ac:spMkLst>
        </pc:spChg>
      </pc:sldChg>
      <pc:sldChg chg="addSp modSp new">
        <pc:chgData name="Anand Kacha" userId="056436f0b05d73d6" providerId="Windows Live" clId="Web-{CD349B8F-F564-4884-859D-D33388CE6916}" dt="2019-06-13T01:00:34.761" v="494"/>
        <pc:sldMkLst>
          <pc:docMk/>
          <pc:sldMk cId="2821870107" sldId="266"/>
        </pc:sldMkLst>
        <pc:spChg chg="mod">
          <ac:chgData name="Anand Kacha" userId="056436f0b05d73d6" providerId="Windows Live" clId="Web-{CD349B8F-F564-4884-859D-D33388CE6916}" dt="2019-06-13T00:52:16.733" v="355" actId="20577"/>
          <ac:spMkLst>
            <pc:docMk/>
            <pc:sldMk cId="2821870107" sldId="266"/>
            <ac:spMk id="2" creationId="{79B3029E-2ACC-4361-9889-C0A4D302E0FB}"/>
          </ac:spMkLst>
        </pc:spChg>
        <pc:spChg chg="mod">
          <ac:chgData name="Anand Kacha" userId="056436f0b05d73d6" providerId="Windows Live" clId="Web-{CD349B8F-F564-4884-859D-D33388CE6916}" dt="2019-06-13T00:53:31.297" v="422" actId="20577"/>
          <ac:spMkLst>
            <pc:docMk/>
            <pc:sldMk cId="2821870107" sldId="266"/>
            <ac:spMk id="3" creationId="{24E5C8BF-4022-4CBD-A8DB-74A3151F15E7}"/>
          </ac:spMkLst>
        </pc:spChg>
        <pc:graphicFrameChg chg="add mod modGraphic">
          <ac:chgData name="Anand Kacha" userId="056436f0b05d73d6" providerId="Windows Live" clId="Web-{CD349B8F-F564-4884-859D-D33388CE6916}" dt="2019-06-13T01:00:34.761" v="494"/>
          <ac:graphicFrameMkLst>
            <pc:docMk/>
            <pc:sldMk cId="2821870107" sldId="266"/>
            <ac:graphicFrameMk id="5" creationId="{C9310490-961C-4688-8EA1-59F79DCD3288}"/>
          </ac:graphicFrameMkLst>
        </pc:graphicFrameChg>
      </pc:sldChg>
      <pc:sldChg chg="modSp new">
        <pc:chgData name="Anand Kacha" userId="056436f0b05d73d6" providerId="Windows Live" clId="Web-{CD349B8F-F564-4884-859D-D33388CE6916}" dt="2019-06-13T01:01:57.513" v="508" actId="20577"/>
        <pc:sldMkLst>
          <pc:docMk/>
          <pc:sldMk cId="2860989537" sldId="267"/>
        </pc:sldMkLst>
        <pc:spChg chg="mod">
          <ac:chgData name="Anand Kacha" userId="056436f0b05d73d6" providerId="Windows Live" clId="Web-{CD349B8F-F564-4884-859D-D33388CE6916}" dt="2019-06-13T01:00:46.730" v="498" actId="20577"/>
          <ac:spMkLst>
            <pc:docMk/>
            <pc:sldMk cId="2860989537" sldId="267"/>
            <ac:spMk id="2" creationId="{783CE296-BF38-40A7-AED8-E011E3262F67}"/>
          </ac:spMkLst>
        </pc:spChg>
        <pc:spChg chg="mod">
          <ac:chgData name="Anand Kacha" userId="056436f0b05d73d6" providerId="Windows Live" clId="Web-{CD349B8F-F564-4884-859D-D33388CE6916}" dt="2019-06-13T01:01:57.513" v="508" actId="20577"/>
          <ac:spMkLst>
            <pc:docMk/>
            <pc:sldMk cId="2860989537" sldId="267"/>
            <ac:spMk id="3" creationId="{88B36498-465C-429A-943C-4EA0F2DAF95E}"/>
          </ac:spMkLst>
        </pc:spChg>
      </pc:sldChg>
      <pc:sldChg chg="modSp new">
        <pc:chgData name="Anand Kacha" userId="056436f0b05d73d6" providerId="Windows Live" clId="Web-{CD349B8F-F564-4884-859D-D33388CE6916}" dt="2019-06-13T01:26:18.173" v="534" actId="20577"/>
        <pc:sldMkLst>
          <pc:docMk/>
          <pc:sldMk cId="693344555" sldId="268"/>
        </pc:sldMkLst>
        <pc:spChg chg="mod">
          <ac:chgData name="Anand Kacha" userId="056436f0b05d73d6" providerId="Windows Live" clId="Web-{CD349B8F-F564-4884-859D-D33388CE6916}" dt="2019-06-13T01:24:11.951" v="513" actId="20577"/>
          <ac:spMkLst>
            <pc:docMk/>
            <pc:sldMk cId="693344555" sldId="268"/>
            <ac:spMk id="2" creationId="{5205269B-3126-46DE-BA2C-57615D57B50F}"/>
          </ac:spMkLst>
        </pc:spChg>
        <pc:spChg chg="mod">
          <ac:chgData name="Anand Kacha" userId="056436f0b05d73d6" providerId="Windows Live" clId="Web-{CD349B8F-F564-4884-859D-D33388CE6916}" dt="2019-06-13T01:26:18.173" v="534" actId="20577"/>
          <ac:spMkLst>
            <pc:docMk/>
            <pc:sldMk cId="693344555" sldId="268"/>
            <ac:spMk id="3" creationId="{A2402D12-9F60-4D3A-8BE9-E1A7748F5177}"/>
          </ac:spMkLst>
        </pc:spChg>
      </pc:sldChg>
      <pc:sldChg chg="modSp new">
        <pc:chgData name="Anand Kacha" userId="056436f0b05d73d6" providerId="Windows Live" clId="Web-{CD349B8F-F564-4884-859D-D33388CE6916}" dt="2019-06-13T01:26:41.642" v="552" actId="20577"/>
        <pc:sldMkLst>
          <pc:docMk/>
          <pc:sldMk cId="1839070860" sldId="269"/>
        </pc:sldMkLst>
        <pc:spChg chg="mod">
          <ac:chgData name="Anand Kacha" userId="056436f0b05d73d6" providerId="Windows Live" clId="Web-{CD349B8F-F564-4884-859D-D33388CE6916}" dt="2019-06-13T01:26:32.861" v="545" actId="20577"/>
          <ac:spMkLst>
            <pc:docMk/>
            <pc:sldMk cId="1839070860" sldId="269"/>
            <ac:spMk id="2" creationId="{0A3031DA-E937-4FC9-A45D-D3351D7D7D0F}"/>
          </ac:spMkLst>
        </pc:spChg>
        <pc:spChg chg="mod">
          <ac:chgData name="Anand Kacha" userId="056436f0b05d73d6" providerId="Windows Live" clId="Web-{CD349B8F-F564-4884-859D-D33388CE6916}" dt="2019-06-13T01:26:41.642" v="552" actId="20577"/>
          <ac:spMkLst>
            <pc:docMk/>
            <pc:sldMk cId="1839070860" sldId="269"/>
            <ac:spMk id="3" creationId="{455D62E3-201C-4981-BE64-EB5954CD393C}"/>
          </ac:spMkLst>
        </pc:spChg>
      </pc:sldChg>
      <pc:sldChg chg="addSp delSp modSp new">
        <pc:chgData name="Anand Kacha" userId="056436f0b05d73d6" providerId="Windows Live" clId="Web-{CD349B8F-F564-4884-859D-D33388CE6916}" dt="2019-06-13T01:29:38.709" v="801"/>
        <pc:sldMkLst>
          <pc:docMk/>
          <pc:sldMk cId="1301993149" sldId="270"/>
        </pc:sldMkLst>
        <pc:spChg chg="mod">
          <ac:chgData name="Anand Kacha" userId="056436f0b05d73d6" providerId="Windows Live" clId="Web-{CD349B8F-F564-4884-859D-D33388CE6916}" dt="2019-06-13T01:26:51.393" v="567" actId="20577"/>
          <ac:spMkLst>
            <pc:docMk/>
            <pc:sldMk cId="1301993149" sldId="270"/>
            <ac:spMk id="2" creationId="{514FB896-6B8D-4B3E-B14E-524585D36BC2}"/>
          </ac:spMkLst>
        </pc:spChg>
        <pc:spChg chg="del">
          <ac:chgData name="Anand Kacha" userId="056436f0b05d73d6" providerId="Windows Live" clId="Web-{CD349B8F-F564-4884-859D-D33388CE6916}" dt="2019-06-13T01:26:54.096" v="570"/>
          <ac:spMkLst>
            <pc:docMk/>
            <pc:sldMk cId="1301993149" sldId="270"/>
            <ac:spMk id="3" creationId="{9BF979E1-7FF6-43C6-9654-499359404090}"/>
          </ac:spMkLst>
        </pc:spChg>
        <pc:graphicFrameChg chg="add mod ord modGraphic">
          <ac:chgData name="Anand Kacha" userId="056436f0b05d73d6" providerId="Windows Live" clId="Web-{CD349B8F-F564-4884-859D-D33388CE6916}" dt="2019-06-13T01:29:38.709" v="801"/>
          <ac:graphicFrameMkLst>
            <pc:docMk/>
            <pc:sldMk cId="1301993149" sldId="270"/>
            <ac:graphicFrameMk id="4" creationId="{EE7B54A8-08AE-411D-A47E-060E192B24D4}"/>
          </ac:graphicFrameMkLst>
        </pc:graphicFrame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6/12/2019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10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1081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2648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4547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39341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2961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929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9028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865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947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390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94152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1338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9861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2696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704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80949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6/12/2019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6729236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Measurement Metrics</a:t>
            </a:r>
          </a:p>
        </p:txBody>
      </p:sp>
      <p:sp>
        <p:nvSpPr>
          <p:cNvPr id="3" name="Subtitle 2"/>
          <p:cNvSpPr>
            <a:spLocks noGrp="1"/>
          </p:cNvSpPr>
          <p:nvPr>
            <p:ph type="subTitle" idx="1"/>
          </p:nvPr>
        </p:nvSpPr>
        <p:spPr/>
        <p:txBody>
          <a:bodyPr/>
          <a:lstStyle/>
          <a:p>
            <a:r>
              <a:rPr lang="en-US"/>
              <a:t>Team K</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CD3F-4F43-4D4D-88BD-1CE311819E9E}"/>
              </a:ext>
            </a:extLst>
          </p:cNvPr>
          <p:cNvSpPr>
            <a:spLocks noGrp="1"/>
          </p:cNvSpPr>
          <p:nvPr>
            <p:ph type="title"/>
          </p:nvPr>
        </p:nvSpPr>
        <p:spPr/>
        <p:txBody>
          <a:bodyPr/>
          <a:lstStyle/>
          <a:p>
            <a:r>
              <a:rPr lang="en-US">
                <a:ea typeface="+mj-lt"/>
                <a:cs typeface="+mj-lt"/>
              </a:rPr>
              <a:t>Metric 5 : Adaptive Maintenance Effort</a:t>
            </a:r>
            <a:endParaRPr lang="en-US"/>
          </a:p>
        </p:txBody>
      </p:sp>
      <p:sp>
        <p:nvSpPr>
          <p:cNvPr id="3" name="Content Placeholder 2">
            <a:extLst>
              <a:ext uri="{FF2B5EF4-FFF2-40B4-BE49-F238E27FC236}">
                <a16:creationId xmlns:a16="http://schemas.microsoft.com/office/drawing/2014/main" id="{618A85E5-165C-4541-8BAD-98C0F312867D}"/>
              </a:ext>
            </a:extLst>
          </p:cNvPr>
          <p:cNvSpPr>
            <a:spLocks noGrp="1"/>
          </p:cNvSpPr>
          <p:nvPr>
            <p:ph idx="1"/>
          </p:nvPr>
        </p:nvSpPr>
        <p:spPr>
          <a:xfrm>
            <a:off x="1295401" y="2501715"/>
            <a:ext cx="9601196" cy="3639196"/>
          </a:xfrm>
        </p:spPr>
        <p:txBody>
          <a:bodyPr>
            <a:normAutofit lnSpcReduction="10000"/>
          </a:bodyPr>
          <a:lstStyle/>
          <a:p>
            <a:r>
              <a:rPr lang="en-US">
                <a:ea typeface="+mn-lt"/>
                <a:cs typeface="+mn-lt"/>
              </a:rPr>
              <a:t>There has been a significant number of effort estimation models in practice. The commonly referred is the Constructive Cost Model, which supports the cost estimation, effort, and timeline for the project </a:t>
            </a:r>
            <a:endParaRPr lang="en-US"/>
          </a:p>
          <a:p>
            <a:r>
              <a:rPr lang="en-US">
                <a:ea typeface="+mn-lt"/>
                <a:cs typeface="+mn-lt"/>
              </a:rPr>
              <a:t>Some model suggests the use of estimated cost or/and the algorithmic cost and/or the function points as we covered in the lecture. </a:t>
            </a:r>
            <a:endParaRPr lang="en-US" dirty="0"/>
          </a:p>
          <a:p>
            <a:r>
              <a:rPr lang="en-US">
                <a:ea typeface="+mn-lt"/>
                <a:cs typeface="+mn-lt"/>
              </a:rPr>
              <a:t>With the growing era of Machine Learning, there are recently surfaced models that could be used to measure the efforts in Software Maintenance. </a:t>
            </a:r>
          </a:p>
          <a:p>
            <a:r>
              <a:rPr lang="en-US">
                <a:ea typeface="+mn-lt"/>
                <a:cs typeface="+mn-lt"/>
              </a:rPr>
              <a:t>The research has shown that the stepwise regression with bi-directional elimination method provides better accuracy than the linear regression. </a:t>
            </a:r>
            <a:endParaRPr lang="en-US" dirty="0"/>
          </a:p>
        </p:txBody>
      </p:sp>
    </p:spTree>
    <p:extLst>
      <p:ext uri="{BB962C8B-B14F-4D97-AF65-F5344CB8AC3E}">
        <p14:creationId xmlns:p14="http://schemas.microsoft.com/office/powerpoint/2010/main" val="2339968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029E-2ACC-4361-9889-C0A4D302E0FB}"/>
              </a:ext>
            </a:extLst>
          </p:cNvPr>
          <p:cNvSpPr>
            <a:spLocks noGrp="1"/>
          </p:cNvSpPr>
          <p:nvPr>
            <p:ph type="title"/>
          </p:nvPr>
        </p:nvSpPr>
        <p:spPr/>
        <p:txBody>
          <a:bodyPr/>
          <a:lstStyle/>
          <a:p>
            <a:r>
              <a:rPr lang="en-US"/>
              <a:t>Metric 6 : Post Release Defect Density</a:t>
            </a:r>
          </a:p>
        </p:txBody>
      </p:sp>
      <p:sp>
        <p:nvSpPr>
          <p:cNvPr id="3" name="Content Placeholder 2">
            <a:extLst>
              <a:ext uri="{FF2B5EF4-FFF2-40B4-BE49-F238E27FC236}">
                <a16:creationId xmlns:a16="http://schemas.microsoft.com/office/drawing/2014/main" id="{24E5C8BF-4022-4CBD-A8DB-74A3151F15E7}"/>
              </a:ext>
            </a:extLst>
          </p:cNvPr>
          <p:cNvSpPr>
            <a:spLocks noGrp="1"/>
          </p:cNvSpPr>
          <p:nvPr>
            <p:ph idx="1"/>
          </p:nvPr>
        </p:nvSpPr>
        <p:spPr/>
        <p:txBody>
          <a:bodyPr/>
          <a:lstStyle/>
          <a:p>
            <a:r>
              <a:rPr lang="en-US"/>
              <a:t>DD = </a:t>
            </a:r>
            <a:r>
              <a:rPr lang="en-US">
                <a:ea typeface="+mn-lt"/>
                <a:cs typeface="+mn-lt"/>
              </a:rPr>
              <a:t>Defect Count(Dc)/ Size of the Software(SS)</a:t>
            </a:r>
          </a:p>
          <a:p>
            <a:r>
              <a:rPr lang="en-US"/>
              <a:t>It is </a:t>
            </a:r>
            <a:r>
              <a:rPr lang="en-US">
                <a:ea typeface="+mn-lt"/>
                <a:cs typeface="+mn-lt"/>
              </a:rPr>
              <a:t>based on the bugs reported in issue trackers</a:t>
            </a:r>
            <a:endParaRPr lang="en-US" dirty="0"/>
          </a:p>
          <a:p>
            <a:r>
              <a:rPr lang="en-US"/>
              <a:t>It is applied at version level</a:t>
            </a:r>
            <a:endParaRPr lang="en-US" dirty="0"/>
          </a:p>
        </p:txBody>
      </p:sp>
      <p:graphicFrame>
        <p:nvGraphicFramePr>
          <p:cNvPr id="5" name="Table 4">
            <a:extLst>
              <a:ext uri="{FF2B5EF4-FFF2-40B4-BE49-F238E27FC236}">
                <a16:creationId xmlns:a16="http://schemas.microsoft.com/office/drawing/2014/main" id="{C9310490-961C-4688-8EA1-59F79DCD3288}"/>
              </a:ext>
            </a:extLst>
          </p:cNvPr>
          <p:cNvGraphicFramePr>
            <a:graphicFrameLocks/>
          </p:cNvGraphicFramePr>
          <p:nvPr>
            <p:extLst>
              <p:ext uri="{D42A27DB-BD31-4B8C-83A1-F6EECF244321}">
                <p14:modId xmlns:p14="http://schemas.microsoft.com/office/powerpoint/2010/main" val="2765441047"/>
              </p:ext>
            </p:extLst>
          </p:nvPr>
        </p:nvGraphicFramePr>
        <p:xfrm>
          <a:off x="1331543" y="4682530"/>
          <a:ext cx="9706170" cy="744912"/>
        </p:xfrm>
        <a:graphic>
          <a:graphicData uri="http://schemas.openxmlformats.org/drawingml/2006/table">
            <a:tbl>
              <a:tblPr firstRow="1" bandRow="1">
                <a:tableStyleId>{5C22544A-7EE6-4342-B048-85BDC9FD1C3A}</a:tableStyleId>
              </a:tblPr>
              <a:tblGrid>
                <a:gridCol w="850347">
                  <a:extLst>
                    <a:ext uri="{9D8B030D-6E8A-4147-A177-3AD203B41FA5}">
                      <a16:colId xmlns:a16="http://schemas.microsoft.com/office/drawing/2014/main" val="1333686840"/>
                    </a:ext>
                  </a:extLst>
                </a:gridCol>
                <a:gridCol w="1425580">
                  <a:extLst>
                    <a:ext uri="{9D8B030D-6E8A-4147-A177-3AD203B41FA5}">
                      <a16:colId xmlns:a16="http://schemas.microsoft.com/office/drawing/2014/main" val="4087329318"/>
                    </a:ext>
                  </a:extLst>
                </a:gridCol>
                <a:gridCol w="2772802">
                  <a:extLst>
                    <a:ext uri="{9D8B030D-6E8A-4147-A177-3AD203B41FA5}">
                      <a16:colId xmlns:a16="http://schemas.microsoft.com/office/drawing/2014/main" val="737276151"/>
                    </a:ext>
                  </a:extLst>
                </a:gridCol>
                <a:gridCol w="1918833">
                  <a:extLst>
                    <a:ext uri="{9D8B030D-6E8A-4147-A177-3AD203B41FA5}">
                      <a16:colId xmlns:a16="http://schemas.microsoft.com/office/drawing/2014/main" val="300390154"/>
                    </a:ext>
                  </a:extLst>
                </a:gridCol>
                <a:gridCol w="1649101">
                  <a:extLst>
                    <a:ext uri="{9D8B030D-6E8A-4147-A177-3AD203B41FA5}">
                      <a16:colId xmlns:a16="http://schemas.microsoft.com/office/drawing/2014/main" val="2871447383"/>
                    </a:ext>
                  </a:extLst>
                </a:gridCol>
                <a:gridCol w="1089507">
                  <a:extLst>
                    <a:ext uri="{9D8B030D-6E8A-4147-A177-3AD203B41FA5}">
                      <a16:colId xmlns:a16="http://schemas.microsoft.com/office/drawing/2014/main" val="1603009357"/>
                    </a:ext>
                  </a:extLst>
                </a:gridCol>
              </a:tblGrid>
              <a:tr h="374072">
                <a:tc>
                  <a:txBody>
                    <a:bodyPr/>
                    <a:lstStyle/>
                    <a:p>
                      <a:r>
                        <a:rPr lang="en-US" dirty="0"/>
                        <a:t>Metric</a:t>
                      </a:r>
                    </a:p>
                  </a:txBody>
                  <a:tcPr/>
                </a:tc>
                <a:tc>
                  <a:txBody>
                    <a:bodyPr/>
                    <a:lstStyle/>
                    <a:p>
                      <a:pPr lvl="0">
                        <a:buNone/>
                      </a:pPr>
                      <a:r>
                        <a:rPr lang="en-US" dirty="0"/>
                        <a:t>Openfire</a:t>
                      </a:r>
                    </a:p>
                  </a:txBody>
                  <a:tcPr/>
                </a:tc>
                <a:tc>
                  <a:txBody>
                    <a:bodyPr/>
                    <a:lstStyle/>
                    <a:p>
                      <a:pPr lvl="0">
                        <a:buNone/>
                      </a:pPr>
                      <a:r>
                        <a:rPr lang="en-US" dirty="0"/>
                        <a:t>Commons Collections</a:t>
                      </a:r>
                    </a:p>
                  </a:txBody>
                  <a:tcPr/>
                </a:tc>
                <a:tc>
                  <a:txBody>
                    <a:bodyPr/>
                    <a:lstStyle/>
                    <a:p>
                      <a:pPr lvl="0">
                        <a:buNone/>
                      </a:pPr>
                      <a:r>
                        <a:rPr lang="en-US" dirty="0"/>
                        <a:t>Commons IO</a:t>
                      </a:r>
                    </a:p>
                  </a:txBody>
                  <a:tcPr/>
                </a:tc>
                <a:tc>
                  <a:txBody>
                    <a:bodyPr/>
                    <a:lstStyle/>
                    <a:p>
                      <a:pPr lvl="0">
                        <a:buNone/>
                      </a:pPr>
                      <a:r>
                        <a:rPr lang="en-US" err="1"/>
                        <a:t>jFreeChart</a:t>
                      </a:r>
                    </a:p>
                  </a:txBody>
                  <a:tcPr/>
                </a:tc>
                <a:tc>
                  <a:txBody>
                    <a:bodyPr/>
                    <a:lstStyle/>
                    <a:p>
                      <a:pPr lvl="0">
                        <a:buNone/>
                      </a:pPr>
                      <a:r>
                        <a:rPr lang="en-US" err="1"/>
                        <a:t>jSoup</a:t>
                      </a:r>
                    </a:p>
                  </a:txBody>
                  <a:tcPr/>
                </a:tc>
                <a:extLst>
                  <a:ext uri="{0D108BD9-81ED-4DB2-BD59-A6C34878D82A}">
                    <a16:rowId xmlns:a16="http://schemas.microsoft.com/office/drawing/2014/main" val="2946836084"/>
                  </a:ext>
                </a:extLst>
              </a:tr>
              <a:tr h="370840">
                <a:tc>
                  <a:txBody>
                    <a:bodyPr/>
                    <a:lstStyle/>
                    <a:p>
                      <a:pPr lvl="0">
                        <a:buNone/>
                      </a:pPr>
                      <a:r>
                        <a:rPr lang="en-US"/>
                        <a:t>DD</a:t>
                      </a:r>
                      <a:endParaRPr lang="en-US" dirty="0"/>
                    </a:p>
                  </a:txBody>
                  <a:tcPr/>
                </a:tc>
                <a:tc>
                  <a:txBody>
                    <a:bodyPr/>
                    <a:lstStyle/>
                    <a:p>
                      <a:pPr lvl="0" algn="l">
                        <a:lnSpc>
                          <a:spcPct val="100000"/>
                        </a:lnSpc>
                        <a:spcBef>
                          <a:spcPts val="0"/>
                        </a:spcBef>
                        <a:spcAft>
                          <a:spcPts val="0"/>
                        </a:spcAft>
                        <a:buNone/>
                      </a:pPr>
                      <a:r>
                        <a:rPr lang="en-US" sz="1800" b="0" i="0" u="none" strike="noStrike" noProof="0">
                          <a:latin typeface="Garamond"/>
                        </a:rPr>
                        <a:t>0.000922</a:t>
                      </a:r>
                      <a:endParaRPr lang="en-US"/>
                    </a:p>
                  </a:txBody>
                  <a:tcPr/>
                </a:tc>
                <a:tc>
                  <a:txBody>
                    <a:bodyPr/>
                    <a:lstStyle/>
                    <a:p>
                      <a:pPr lvl="0">
                        <a:buNone/>
                      </a:pPr>
                      <a:r>
                        <a:rPr lang="en-US"/>
                        <a:t>0.0005476</a:t>
                      </a:r>
                      <a:endParaRPr lang="en-US" dirty="0"/>
                    </a:p>
                  </a:txBody>
                  <a:tcPr/>
                </a:tc>
                <a:tc>
                  <a:txBody>
                    <a:bodyPr/>
                    <a:lstStyle/>
                    <a:p>
                      <a:pPr lvl="0">
                        <a:buNone/>
                      </a:pPr>
                      <a:r>
                        <a:rPr lang="en-US"/>
                        <a:t>0.00204</a:t>
                      </a:r>
                    </a:p>
                  </a:txBody>
                  <a:tcPr/>
                </a:tc>
                <a:tc>
                  <a:txBody>
                    <a:bodyPr/>
                    <a:lstStyle/>
                    <a:p>
                      <a:pPr lvl="0">
                        <a:buNone/>
                      </a:pPr>
                      <a:r>
                        <a:rPr lang="en-US"/>
                        <a:t>0.0001616</a:t>
                      </a:r>
                      <a:endParaRPr lang="en-US" dirty="0"/>
                    </a:p>
                  </a:txBody>
                  <a:tcPr/>
                </a:tc>
                <a:tc>
                  <a:txBody>
                    <a:bodyPr/>
                    <a:lstStyle/>
                    <a:p>
                      <a:pPr lvl="0">
                        <a:buNone/>
                      </a:pPr>
                      <a:r>
                        <a:rPr lang="en-US"/>
                        <a:t>0.002868</a:t>
                      </a:r>
                    </a:p>
                  </a:txBody>
                  <a:tcPr/>
                </a:tc>
                <a:extLst>
                  <a:ext uri="{0D108BD9-81ED-4DB2-BD59-A6C34878D82A}">
                    <a16:rowId xmlns:a16="http://schemas.microsoft.com/office/drawing/2014/main" val="752660340"/>
                  </a:ext>
                </a:extLst>
              </a:tr>
            </a:tbl>
          </a:graphicData>
        </a:graphic>
      </p:graphicFrame>
    </p:spTree>
    <p:extLst>
      <p:ext uri="{BB962C8B-B14F-4D97-AF65-F5344CB8AC3E}">
        <p14:creationId xmlns:p14="http://schemas.microsoft.com/office/powerpoint/2010/main" val="282187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E296-BF38-40A7-AED8-E011E3262F67}"/>
              </a:ext>
            </a:extLst>
          </p:cNvPr>
          <p:cNvSpPr>
            <a:spLocks noGrp="1"/>
          </p:cNvSpPr>
          <p:nvPr>
            <p:ph type="title"/>
          </p:nvPr>
        </p:nvSpPr>
        <p:spPr/>
        <p:txBody>
          <a:bodyPr/>
          <a:lstStyle/>
          <a:p>
            <a:r>
              <a:rPr lang="en-US">
                <a:ea typeface="+mj-lt"/>
                <a:cs typeface="+mj-lt"/>
              </a:rPr>
              <a:t>Metric 6 : Post Release Defect Density</a:t>
            </a:r>
          </a:p>
        </p:txBody>
      </p:sp>
      <p:sp>
        <p:nvSpPr>
          <p:cNvPr id="3" name="Content Placeholder 2">
            <a:extLst>
              <a:ext uri="{FF2B5EF4-FFF2-40B4-BE49-F238E27FC236}">
                <a16:creationId xmlns:a16="http://schemas.microsoft.com/office/drawing/2014/main" id="{88B36498-465C-429A-943C-4EA0F2DAF95E}"/>
              </a:ext>
            </a:extLst>
          </p:cNvPr>
          <p:cNvSpPr>
            <a:spLocks noGrp="1"/>
          </p:cNvSpPr>
          <p:nvPr>
            <p:ph idx="1"/>
          </p:nvPr>
        </p:nvSpPr>
        <p:spPr/>
        <p:txBody>
          <a:bodyPr>
            <a:normAutofit fontScale="92500" lnSpcReduction="20000"/>
          </a:bodyPr>
          <a:lstStyle/>
          <a:p>
            <a:r>
              <a:rPr lang="en-US">
                <a:ea typeface="+mn-lt"/>
                <a:cs typeface="+mn-lt"/>
              </a:rPr>
              <a:t>Defect is what is the deviation observed from an expected behaviour. Once the software is released to the customer and then if defects are encountered, is referred as post-release defects. </a:t>
            </a:r>
          </a:p>
          <a:p>
            <a:r>
              <a:rPr lang="en-US">
                <a:ea typeface="+mn-lt"/>
                <a:cs typeface="+mn-lt"/>
              </a:rPr>
              <a:t>Defect density is the total count of defects found per 1000 lines of source code in a software after software has been released. Defect density is used as the indicator for the Product Quality. </a:t>
            </a:r>
            <a:endParaRPr lang="en-US"/>
          </a:p>
          <a:p>
            <a:r>
              <a:rPr lang="en-US">
                <a:ea typeface="+mn-lt"/>
                <a:cs typeface="+mn-lt"/>
              </a:rPr>
              <a:t>“Estimate the post-release Defect Density based on the Test Level Quality“, the author had a focus on today’s software industry, that concentrates on enhancing the quality of a software product, which can be done during testing and development phase by improving the code quality. </a:t>
            </a:r>
            <a:endParaRPr lang="en-US" dirty="0"/>
          </a:p>
          <a:p>
            <a:endParaRPr lang="en-US" dirty="0"/>
          </a:p>
          <a:p>
            <a:endParaRPr lang="en-US" dirty="0"/>
          </a:p>
        </p:txBody>
      </p:sp>
    </p:spTree>
    <p:extLst>
      <p:ext uri="{BB962C8B-B14F-4D97-AF65-F5344CB8AC3E}">
        <p14:creationId xmlns:p14="http://schemas.microsoft.com/office/powerpoint/2010/main" val="286098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269B-3126-46DE-BA2C-57615D57B50F}"/>
              </a:ext>
            </a:extLst>
          </p:cNvPr>
          <p:cNvSpPr>
            <a:spLocks noGrp="1"/>
          </p:cNvSpPr>
          <p:nvPr>
            <p:ph type="title"/>
          </p:nvPr>
        </p:nvSpPr>
        <p:spPr/>
        <p:txBody>
          <a:bodyPr/>
          <a:lstStyle/>
          <a:p>
            <a:r>
              <a:rPr lang="en-US"/>
              <a:t>Correlations</a:t>
            </a:r>
          </a:p>
        </p:txBody>
      </p:sp>
      <p:sp>
        <p:nvSpPr>
          <p:cNvPr id="3" name="Content Placeholder 2">
            <a:extLst>
              <a:ext uri="{FF2B5EF4-FFF2-40B4-BE49-F238E27FC236}">
                <a16:creationId xmlns:a16="http://schemas.microsoft.com/office/drawing/2014/main" id="{A2402D12-9F60-4D3A-8BE9-E1A7748F5177}"/>
              </a:ext>
            </a:extLst>
          </p:cNvPr>
          <p:cNvSpPr>
            <a:spLocks noGrp="1"/>
          </p:cNvSpPr>
          <p:nvPr>
            <p:ph idx="1"/>
          </p:nvPr>
        </p:nvSpPr>
        <p:spPr/>
        <p:txBody>
          <a:bodyPr>
            <a:normAutofit fontScale="92500" lnSpcReduction="10000"/>
          </a:bodyPr>
          <a:lstStyle/>
          <a:p>
            <a:r>
              <a:rPr lang="en-US">
                <a:ea typeface="+mn-lt"/>
                <a:cs typeface="+mn-lt"/>
              </a:rPr>
              <a:t>The correlation between coverage and effectiveness is stronger when the non-normalized effectiveness measurement is used</a:t>
            </a:r>
          </a:p>
          <a:p>
            <a:r>
              <a:rPr lang="en-US">
                <a:ea typeface="+mn-lt"/>
                <a:cs typeface="+mn-lt"/>
              </a:rPr>
              <a:t>A correlation between the number of faults detected in a version and the coverage of the program constructs of the version is that the better a program is covered during testing, the more faults will be detected, unseemly bugs have been found.</a:t>
            </a:r>
          </a:p>
          <a:p>
            <a:r>
              <a:rPr lang="en-US">
                <a:ea typeface="+mn-lt"/>
                <a:cs typeface="+mn-lt"/>
              </a:rPr>
              <a:t>The more changes we make in the source code, the probability of increasing the defect density increases. In other words, the more efforts we make for the maintenance (in terms of change in lines of code and effort), the more number of defects are likely to increase.</a:t>
            </a:r>
            <a:endParaRPr lang="en-US" dirty="0"/>
          </a:p>
        </p:txBody>
      </p:sp>
    </p:spTree>
    <p:extLst>
      <p:ext uri="{BB962C8B-B14F-4D97-AF65-F5344CB8AC3E}">
        <p14:creationId xmlns:p14="http://schemas.microsoft.com/office/powerpoint/2010/main" val="69334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31DA-E937-4FC9-A45D-D3351D7D7D0F}"/>
              </a:ext>
            </a:extLst>
          </p:cNvPr>
          <p:cNvSpPr>
            <a:spLocks noGrp="1"/>
          </p:cNvSpPr>
          <p:nvPr>
            <p:ph type="title"/>
          </p:nvPr>
        </p:nvSpPr>
        <p:spPr/>
        <p:txBody>
          <a:bodyPr/>
          <a:lstStyle/>
          <a:p>
            <a:r>
              <a:rPr lang="en-US"/>
              <a:t>Correlations</a:t>
            </a:r>
            <a:endParaRPr lang="en-US" dirty="0"/>
          </a:p>
        </p:txBody>
      </p:sp>
      <p:sp>
        <p:nvSpPr>
          <p:cNvPr id="3" name="Content Placeholder 2">
            <a:extLst>
              <a:ext uri="{FF2B5EF4-FFF2-40B4-BE49-F238E27FC236}">
                <a16:creationId xmlns:a16="http://schemas.microsoft.com/office/drawing/2014/main" id="{455D62E3-201C-4981-BE64-EB5954CD393C}"/>
              </a:ext>
            </a:extLst>
          </p:cNvPr>
          <p:cNvSpPr>
            <a:spLocks noGrp="1"/>
          </p:cNvSpPr>
          <p:nvPr>
            <p:ph idx="1"/>
          </p:nvPr>
        </p:nvSpPr>
        <p:spPr/>
        <p:txBody>
          <a:bodyPr/>
          <a:lstStyle/>
          <a:p>
            <a:r>
              <a:rPr lang="en-US">
                <a:ea typeface="+mn-lt"/>
                <a:cs typeface="+mn-lt"/>
              </a:rPr>
              <a:t>The more effective test suite is, the more chances of detecting the defects at an earlier stage, that will decrease the post release defect density. </a:t>
            </a:r>
            <a:endParaRPr lang="en-US"/>
          </a:p>
          <a:p>
            <a:r>
              <a:rPr lang="en-US">
                <a:ea typeface="+mn-lt"/>
                <a:cs typeface="+mn-lt"/>
              </a:rPr>
              <a:t>The more effective test suit is, the less complex the source code becomes. </a:t>
            </a:r>
            <a:endParaRPr lang="en-US" dirty="0"/>
          </a:p>
        </p:txBody>
      </p:sp>
    </p:spTree>
    <p:extLst>
      <p:ext uri="{BB962C8B-B14F-4D97-AF65-F5344CB8AC3E}">
        <p14:creationId xmlns:p14="http://schemas.microsoft.com/office/powerpoint/2010/main" val="183907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B896-6B8D-4B3E-B14E-524585D36BC2}"/>
              </a:ext>
            </a:extLst>
          </p:cNvPr>
          <p:cNvSpPr>
            <a:spLocks noGrp="1"/>
          </p:cNvSpPr>
          <p:nvPr>
            <p:ph type="title"/>
          </p:nvPr>
        </p:nvSpPr>
        <p:spPr/>
        <p:txBody>
          <a:bodyPr/>
          <a:lstStyle/>
          <a:p>
            <a:r>
              <a:rPr lang="en-US"/>
              <a:t>Thank You!</a:t>
            </a:r>
          </a:p>
        </p:txBody>
      </p:sp>
      <p:graphicFrame>
        <p:nvGraphicFramePr>
          <p:cNvPr id="4" name="Table 4">
            <a:extLst>
              <a:ext uri="{FF2B5EF4-FFF2-40B4-BE49-F238E27FC236}">
                <a16:creationId xmlns:a16="http://schemas.microsoft.com/office/drawing/2014/main" id="{EE7B54A8-08AE-411D-A47E-060E192B24D4}"/>
              </a:ext>
            </a:extLst>
          </p:cNvPr>
          <p:cNvGraphicFramePr>
            <a:graphicFrameLocks noGrp="1"/>
          </p:cNvGraphicFramePr>
          <p:nvPr>
            <p:ph idx="1"/>
            <p:extLst>
              <p:ext uri="{D42A27DB-BD31-4B8C-83A1-F6EECF244321}">
                <p14:modId xmlns:p14="http://schemas.microsoft.com/office/powerpoint/2010/main" val="2407957082"/>
              </p:ext>
            </p:extLst>
          </p:nvPr>
        </p:nvGraphicFramePr>
        <p:xfrm>
          <a:off x="1295400" y="2557463"/>
          <a:ext cx="9712194" cy="2225033"/>
        </p:xfrm>
        <a:graphic>
          <a:graphicData uri="http://schemas.openxmlformats.org/drawingml/2006/table">
            <a:tbl>
              <a:tblPr firstRow="1" bandRow="1">
                <a:tableStyleId>{5C22544A-7EE6-4342-B048-85BDC9FD1C3A}</a:tableStyleId>
              </a:tblPr>
              <a:tblGrid>
                <a:gridCol w="3237398">
                  <a:extLst>
                    <a:ext uri="{9D8B030D-6E8A-4147-A177-3AD203B41FA5}">
                      <a16:colId xmlns:a16="http://schemas.microsoft.com/office/drawing/2014/main" val="1261726172"/>
                    </a:ext>
                  </a:extLst>
                </a:gridCol>
                <a:gridCol w="3237398">
                  <a:extLst>
                    <a:ext uri="{9D8B030D-6E8A-4147-A177-3AD203B41FA5}">
                      <a16:colId xmlns:a16="http://schemas.microsoft.com/office/drawing/2014/main" val="1896362061"/>
                    </a:ext>
                  </a:extLst>
                </a:gridCol>
                <a:gridCol w="3237398">
                  <a:extLst>
                    <a:ext uri="{9D8B030D-6E8A-4147-A177-3AD203B41FA5}">
                      <a16:colId xmlns:a16="http://schemas.microsoft.com/office/drawing/2014/main" val="780944800"/>
                    </a:ext>
                  </a:extLst>
                </a:gridCol>
              </a:tblGrid>
              <a:tr h="370840">
                <a:tc>
                  <a:txBody>
                    <a:bodyPr/>
                    <a:lstStyle/>
                    <a:p>
                      <a:pPr lvl="0">
                        <a:buNone/>
                      </a:pPr>
                      <a:r>
                        <a:rPr lang="en-US"/>
                        <a:t>Name</a:t>
                      </a:r>
                      <a:endParaRPr lang="en-US" dirty="0"/>
                    </a:p>
                  </a:txBody>
                  <a:tcPr/>
                </a:tc>
                <a:tc>
                  <a:txBody>
                    <a:bodyPr/>
                    <a:lstStyle/>
                    <a:p>
                      <a:r>
                        <a:rPr lang="en-US"/>
                        <a:t>Student Id</a:t>
                      </a:r>
                    </a:p>
                  </a:txBody>
                  <a:tcPr/>
                </a:tc>
                <a:tc>
                  <a:txBody>
                    <a:bodyPr/>
                    <a:lstStyle/>
                    <a:p>
                      <a:r>
                        <a:rPr lang="en-US"/>
                        <a:t>Email</a:t>
                      </a:r>
                    </a:p>
                  </a:txBody>
                  <a:tcPr/>
                </a:tc>
                <a:extLst>
                  <a:ext uri="{0D108BD9-81ED-4DB2-BD59-A6C34878D82A}">
                    <a16:rowId xmlns:a16="http://schemas.microsoft.com/office/drawing/2014/main" val="718420946"/>
                  </a:ext>
                </a:extLst>
              </a:tr>
              <a:tr h="370840">
                <a:tc>
                  <a:txBody>
                    <a:bodyPr/>
                    <a:lstStyle/>
                    <a:p>
                      <a:r>
                        <a:rPr lang="en-US"/>
                        <a:t>Anand Kacha</a:t>
                      </a:r>
                    </a:p>
                  </a:txBody>
                  <a:tcPr/>
                </a:tc>
                <a:tc>
                  <a:txBody>
                    <a:bodyPr/>
                    <a:lstStyle/>
                    <a:p>
                      <a:r>
                        <a:rPr lang="en-US"/>
                        <a:t>40047673</a:t>
                      </a:r>
                    </a:p>
                  </a:txBody>
                  <a:tcPr/>
                </a:tc>
                <a:tc>
                  <a:txBody>
                    <a:bodyPr/>
                    <a:lstStyle/>
                    <a:p>
                      <a:pPr lvl="0">
                        <a:buNone/>
                      </a:pPr>
                      <a:r>
                        <a:rPr lang="en-US"/>
                        <a:t>a_kacha@encs.concordia.ca</a:t>
                      </a:r>
                      <a:endParaRPr lang="en-US" dirty="0"/>
                    </a:p>
                  </a:txBody>
                  <a:tcPr/>
                </a:tc>
                <a:extLst>
                  <a:ext uri="{0D108BD9-81ED-4DB2-BD59-A6C34878D82A}">
                    <a16:rowId xmlns:a16="http://schemas.microsoft.com/office/drawing/2014/main" val="1382721187"/>
                  </a:ext>
                </a:extLst>
              </a:tr>
              <a:tr h="370839">
                <a:tc>
                  <a:txBody>
                    <a:bodyPr/>
                    <a:lstStyle/>
                    <a:p>
                      <a:pPr lvl="0">
                        <a:buNone/>
                      </a:pPr>
                      <a:r>
                        <a:rPr lang="en-US"/>
                        <a:t>Shareen Ali</a:t>
                      </a:r>
                      <a:endParaRPr lang="en-US" dirty="0"/>
                    </a:p>
                  </a:txBody>
                  <a:tcPr/>
                </a:tc>
                <a:tc>
                  <a:txBody>
                    <a:bodyPr/>
                    <a:lstStyle/>
                    <a:p>
                      <a:pPr lvl="0">
                        <a:buNone/>
                      </a:pPr>
                      <a:r>
                        <a:rPr lang="en-US"/>
                        <a:t>40075802</a:t>
                      </a:r>
                      <a:endParaRPr lang="en-US" dirty="0"/>
                    </a:p>
                  </a:txBody>
                  <a:tcPr/>
                </a:tc>
                <a:tc>
                  <a:txBody>
                    <a:bodyPr/>
                    <a:lstStyle/>
                    <a:p>
                      <a:pPr lvl="0">
                        <a:buNone/>
                      </a:pPr>
                      <a:r>
                        <a:rPr lang="en-US" sz="1800" b="0" i="0" u="none" strike="noStrike" noProof="0">
                          <a:latin typeface="Garamond"/>
                        </a:rPr>
                        <a:t>a_hareen@encs.concordia.ca</a:t>
                      </a:r>
                      <a:endParaRPr lang="en-US"/>
                    </a:p>
                  </a:txBody>
                  <a:tcPr/>
                </a:tc>
                <a:extLst>
                  <a:ext uri="{0D108BD9-81ED-4DB2-BD59-A6C34878D82A}">
                    <a16:rowId xmlns:a16="http://schemas.microsoft.com/office/drawing/2014/main" val="306250258"/>
                  </a:ext>
                </a:extLst>
              </a:tr>
              <a:tr h="370838">
                <a:tc>
                  <a:txBody>
                    <a:bodyPr/>
                    <a:lstStyle/>
                    <a:p>
                      <a:pPr lvl="0">
                        <a:buNone/>
                      </a:pPr>
                      <a:r>
                        <a:rPr lang="en-US" sz="1800" b="0" i="0" u="none" strike="noStrike" noProof="0">
                          <a:latin typeface="Garamond"/>
                        </a:rPr>
                        <a:t>Manpreet Singh</a:t>
                      </a:r>
                      <a:endParaRPr lang="en-US"/>
                    </a:p>
                  </a:txBody>
                  <a:tcPr/>
                </a:tc>
                <a:tc>
                  <a:txBody>
                    <a:bodyPr/>
                    <a:lstStyle/>
                    <a:p>
                      <a:pPr lvl="0">
                        <a:buNone/>
                      </a:pPr>
                      <a:r>
                        <a:rPr lang="en-US" sz="1800" b="0" i="0" u="none" strike="noStrike" noProof="0">
                          <a:latin typeface="Garamond"/>
                        </a:rPr>
                        <a:t>40083737</a:t>
                      </a:r>
                      <a:endParaRPr lang="en-US"/>
                    </a:p>
                  </a:txBody>
                  <a:tcPr/>
                </a:tc>
                <a:tc>
                  <a:txBody>
                    <a:bodyPr/>
                    <a:lstStyle/>
                    <a:p>
                      <a:pPr lvl="0">
                        <a:buNone/>
                      </a:pPr>
                      <a:r>
                        <a:rPr lang="en-US" sz="1800" b="0" i="0" u="none" strike="noStrike" noProof="0"/>
                        <a:t>si_preet@encs.concordia.ca</a:t>
                      </a:r>
                      <a:endParaRPr lang="en-US"/>
                    </a:p>
                  </a:txBody>
                  <a:tcPr/>
                </a:tc>
                <a:extLst>
                  <a:ext uri="{0D108BD9-81ED-4DB2-BD59-A6C34878D82A}">
                    <a16:rowId xmlns:a16="http://schemas.microsoft.com/office/drawing/2014/main" val="2545257868"/>
                  </a:ext>
                </a:extLst>
              </a:tr>
              <a:tr h="370838">
                <a:tc>
                  <a:txBody>
                    <a:bodyPr/>
                    <a:lstStyle/>
                    <a:p>
                      <a:pPr lvl="0">
                        <a:buNone/>
                      </a:pPr>
                      <a:r>
                        <a:rPr lang="en-US" sz="1800" b="0" i="0" u="none" strike="noStrike" noProof="0"/>
                        <a:t>Shivani Jindal</a:t>
                      </a:r>
                      <a:endParaRPr lang="en-US"/>
                    </a:p>
                  </a:txBody>
                  <a:tcPr/>
                </a:tc>
                <a:tc>
                  <a:txBody>
                    <a:bodyPr/>
                    <a:lstStyle/>
                    <a:p>
                      <a:pPr lvl="0">
                        <a:buNone/>
                      </a:pPr>
                      <a:r>
                        <a:rPr lang="en-US" sz="1800" b="0" i="0" u="none" strike="noStrike" noProof="0"/>
                        <a:t>40071296</a:t>
                      </a:r>
                      <a:endParaRPr lang="en-US"/>
                    </a:p>
                  </a:txBody>
                  <a:tcPr/>
                </a:tc>
                <a:tc>
                  <a:txBody>
                    <a:bodyPr/>
                    <a:lstStyle/>
                    <a:p>
                      <a:pPr lvl="0">
                        <a:buNone/>
                      </a:pPr>
                      <a:r>
                        <a:rPr lang="en-US" sz="1800" b="0" i="0" u="none" strike="noStrike" noProof="0">
                          <a:latin typeface="Garamond"/>
                        </a:rPr>
                        <a:t>shivani1995jindal@gmail.com</a:t>
                      </a:r>
                      <a:endParaRPr lang="en-US"/>
                    </a:p>
                  </a:txBody>
                  <a:tcPr/>
                </a:tc>
                <a:extLst>
                  <a:ext uri="{0D108BD9-81ED-4DB2-BD59-A6C34878D82A}">
                    <a16:rowId xmlns:a16="http://schemas.microsoft.com/office/drawing/2014/main" val="1573844376"/>
                  </a:ext>
                </a:extLst>
              </a:tr>
              <a:tr h="370838">
                <a:tc>
                  <a:txBody>
                    <a:bodyPr/>
                    <a:lstStyle/>
                    <a:p>
                      <a:pPr lvl="0">
                        <a:buNone/>
                      </a:pPr>
                      <a:r>
                        <a:rPr lang="en-US" sz="1800" b="0" i="0" u="none" strike="noStrike" noProof="0">
                          <a:latin typeface="Garamond"/>
                        </a:rPr>
                        <a:t>Jasmeet Kaur</a:t>
                      </a:r>
                      <a:endParaRPr lang="en-US"/>
                    </a:p>
                  </a:txBody>
                  <a:tcPr/>
                </a:tc>
                <a:tc>
                  <a:txBody>
                    <a:bodyPr/>
                    <a:lstStyle/>
                    <a:p>
                      <a:pPr lvl="0">
                        <a:buNone/>
                      </a:pPr>
                      <a:r>
                        <a:rPr lang="en-US" sz="1800" b="0" i="0" u="none" strike="noStrike" noProof="0">
                          <a:latin typeface="Garamond"/>
                        </a:rPr>
                        <a:t>40088712</a:t>
                      </a:r>
                      <a:endParaRPr lang="en-US"/>
                    </a:p>
                  </a:txBody>
                  <a:tcPr/>
                </a:tc>
                <a:tc>
                  <a:txBody>
                    <a:bodyPr/>
                    <a:lstStyle/>
                    <a:p>
                      <a:pPr lvl="0">
                        <a:buNone/>
                      </a:pPr>
                      <a:r>
                        <a:rPr lang="en-US" sz="1800" b="0" i="0" u="none" strike="noStrike" noProof="0"/>
                        <a:t>k_asmeet@encs.concordia.ca</a:t>
                      </a:r>
                      <a:endParaRPr lang="en-US"/>
                    </a:p>
                  </a:txBody>
                  <a:tcPr/>
                </a:tc>
                <a:extLst>
                  <a:ext uri="{0D108BD9-81ED-4DB2-BD59-A6C34878D82A}">
                    <a16:rowId xmlns:a16="http://schemas.microsoft.com/office/drawing/2014/main" val="556313890"/>
                  </a:ext>
                </a:extLst>
              </a:tr>
            </a:tbl>
          </a:graphicData>
        </a:graphic>
      </p:graphicFrame>
    </p:spTree>
    <p:extLst>
      <p:ext uri="{BB962C8B-B14F-4D97-AF65-F5344CB8AC3E}">
        <p14:creationId xmlns:p14="http://schemas.microsoft.com/office/powerpoint/2010/main" val="130199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0D04-9799-4D08-894F-2F868C6B4F55}"/>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49453214-76BB-4252-9371-96A8CD287CC9}"/>
              </a:ext>
            </a:extLst>
          </p:cNvPr>
          <p:cNvSpPr>
            <a:spLocks noGrp="1"/>
          </p:cNvSpPr>
          <p:nvPr>
            <p:ph idx="1"/>
          </p:nvPr>
        </p:nvSpPr>
        <p:spPr/>
        <p:txBody>
          <a:bodyPr/>
          <a:lstStyle/>
          <a:p>
            <a:r>
              <a:rPr lang="en-US" dirty="0"/>
              <a:t>Test subjects</a:t>
            </a:r>
          </a:p>
          <a:p>
            <a:r>
              <a:rPr lang="en-US" dirty="0"/>
              <a:t>Metrics</a:t>
            </a:r>
          </a:p>
          <a:p>
            <a:r>
              <a:rPr lang="en-US" dirty="0"/>
              <a:t>Analysis</a:t>
            </a:r>
          </a:p>
          <a:p>
            <a:r>
              <a:rPr lang="en-US" dirty="0"/>
              <a:t>Correlation</a:t>
            </a:r>
          </a:p>
          <a:p>
            <a:r>
              <a:rPr lang="en-US" dirty="0"/>
              <a:t>Conclusion</a:t>
            </a:r>
          </a:p>
          <a:p>
            <a:endParaRPr lang="en-US" dirty="0"/>
          </a:p>
        </p:txBody>
      </p:sp>
    </p:spTree>
    <p:extLst>
      <p:ext uri="{BB962C8B-B14F-4D97-AF65-F5344CB8AC3E}">
        <p14:creationId xmlns:p14="http://schemas.microsoft.com/office/powerpoint/2010/main" val="1074958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EE5C-7E6D-4E8D-B91C-D9D0134AC71E}"/>
              </a:ext>
            </a:extLst>
          </p:cNvPr>
          <p:cNvSpPr>
            <a:spLocks noGrp="1"/>
          </p:cNvSpPr>
          <p:nvPr>
            <p:ph type="title"/>
          </p:nvPr>
        </p:nvSpPr>
        <p:spPr/>
        <p:txBody>
          <a:bodyPr/>
          <a:lstStyle/>
          <a:p>
            <a:r>
              <a:rPr lang="en-US" dirty="0"/>
              <a:t>Test Subjects</a:t>
            </a:r>
          </a:p>
        </p:txBody>
      </p:sp>
      <p:graphicFrame>
        <p:nvGraphicFramePr>
          <p:cNvPr id="4" name="Table 4">
            <a:extLst>
              <a:ext uri="{FF2B5EF4-FFF2-40B4-BE49-F238E27FC236}">
                <a16:creationId xmlns:a16="http://schemas.microsoft.com/office/drawing/2014/main" id="{18768ADB-9ECE-4F5A-9DB7-F13FE679B1E6}"/>
              </a:ext>
            </a:extLst>
          </p:cNvPr>
          <p:cNvGraphicFramePr>
            <a:graphicFrameLocks noGrp="1"/>
          </p:cNvGraphicFramePr>
          <p:nvPr>
            <p:ph idx="1"/>
            <p:extLst>
              <p:ext uri="{D42A27DB-BD31-4B8C-83A1-F6EECF244321}">
                <p14:modId xmlns:p14="http://schemas.microsoft.com/office/powerpoint/2010/main" val="3593068489"/>
              </p:ext>
            </p:extLst>
          </p:nvPr>
        </p:nvGraphicFramePr>
        <p:xfrm>
          <a:off x="1295400" y="2557463"/>
          <a:ext cx="9706187" cy="2225033"/>
        </p:xfrm>
        <a:graphic>
          <a:graphicData uri="http://schemas.openxmlformats.org/drawingml/2006/table">
            <a:tbl>
              <a:tblPr firstRow="1" bandRow="1">
                <a:tableStyleId>{5C22544A-7EE6-4342-B048-85BDC9FD1C3A}</a:tableStyleId>
              </a:tblPr>
              <a:tblGrid>
                <a:gridCol w="3456607">
                  <a:extLst>
                    <a:ext uri="{9D8B030D-6E8A-4147-A177-3AD203B41FA5}">
                      <a16:colId xmlns:a16="http://schemas.microsoft.com/office/drawing/2014/main" val="1333686840"/>
                    </a:ext>
                  </a:extLst>
                </a:gridCol>
                <a:gridCol w="1247913">
                  <a:extLst>
                    <a:ext uri="{9D8B030D-6E8A-4147-A177-3AD203B41FA5}">
                      <a16:colId xmlns:a16="http://schemas.microsoft.com/office/drawing/2014/main" val="4087329318"/>
                    </a:ext>
                  </a:extLst>
                </a:gridCol>
                <a:gridCol w="2575120">
                  <a:extLst>
                    <a:ext uri="{9D8B030D-6E8A-4147-A177-3AD203B41FA5}">
                      <a16:colId xmlns:a16="http://schemas.microsoft.com/office/drawing/2014/main" val="737276151"/>
                    </a:ext>
                  </a:extLst>
                </a:gridCol>
                <a:gridCol w="2426547">
                  <a:extLst>
                    <a:ext uri="{9D8B030D-6E8A-4147-A177-3AD203B41FA5}">
                      <a16:colId xmlns:a16="http://schemas.microsoft.com/office/drawing/2014/main" val="300390154"/>
                    </a:ext>
                  </a:extLst>
                </a:gridCol>
              </a:tblGrid>
              <a:tr h="370840">
                <a:tc>
                  <a:txBody>
                    <a:bodyPr/>
                    <a:lstStyle/>
                    <a:p>
                      <a:r>
                        <a:rPr lang="en-US" dirty="0"/>
                        <a:t>Project Name</a:t>
                      </a:r>
                    </a:p>
                  </a:txBody>
                  <a:tcPr/>
                </a:tc>
                <a:tc>
                  <a:txBody>
                    <a:bodyPr/>
                    <a:lstStyle/>
                    <a:p>
                      <a:r>
                        <a:rPr lang="en-US" dirty="0"/>
                        <a:t>Size</a:t>
                      </a:r>
                    </a:p>
                  </a:txBody>
                  <a:tcPr/>
                </a:tc>
                <a:tc>
                  <a:txBody>
                    <a:bodyPr/>
                    <a:lstStyle/>
                    <a:p>
                      <a:r>
                        <a:rPr lang="en-US" dirty="0"/>
                        <a:t>Version Control System</a:t>
                      </a:r>
                    </a:p>
                  </a:txBody>
                  <a:tcPr/>
                </a:tc>
                <a:tc>
                  <a:txBody>
                    <a:bodyPr/>
                    <a:lstStyle/>
                    <a:p>
                      <a:r>
                        <a:rPr lang="en-US" dirty="0"/>
                        <a:t>Issue Tracking System</a:t>
                      </a:r>
                    </a:p>
                  </a:txBody>
                  <a:tcPr/>
                </a:tc>
                <a:extLst>
                  <a:ext uri="{0D108BD9-81ED-4DB2-BD59-A6C34878D82A}">
                    <a16:rowId xmlns:a16="http://schemas.microsoft.com/office/drawing/2014/main" val="2946836084"/>
                  </a:ext>
                </a:extLst>
              </a:tr>
              <a:tr h="370840">
                <a:tc>
                  <a:txBody>
                    <a:bodyPr/>
                    <a:lstStyle/>
                    <a:p>
                      <a:r>
                        <a:rPr lang="en-US" dirty="0"/>
                        <a:t>Openfire</a:t>
                      </a:r>
                    </a:p>
                  </a:txBody>
                  <a:tcPr/>
                </a:tc>
                <a:tc>
                  <a:txBody>
                    <a:bodyPr/>
                    <a:lstStyle/>
                    <a:p>
                      <a:r>
                        <a:rPr lang="en-US" dirty="0"/>
                        <a:t>296k</a:t>
                      </a:r>
                    </a:p>
                  </a:txBody>
                  <a:tcPr/>
                </a:tc>
                <a:tc>
                  <a:txBody>
                    <a:bodyPr/>
                    <a:lstStyle/>
                    <a:p>
                      <a:r>
                        <a:rPr lang="en-US" dirty="0"/>
                        <a:t>Git</a:t>
                      </a:r>
                    </a:p>
                  </a:txBody>
                  <a:tcPr/>
                </a:tc>
                <a:tc>
                  <a:txBody>
                    <a:bodyPr/>
                    <a:lstStyle/>
                    <a:p>
                      <a:r>
                        <a:rPr lang="en-US" dirty="0"/>
                        <a:t>Jira</a:t>
                      </a:r>
                    </a:p>
                  </a:txBody>
                  <a:tcPr/>
                </a:tc>
                <a:extLst>
                  <a:ext uri="{0D108BD9-81ED-4DB2-BD59-A6C34878D82A}">
                    <a16:rowId xmlns:a16="http://schemas.microsoft.com/office/drawing/2014/main" val="752660340"/>
                  </a:ext>
                </a:extLst>
              </a:tr>
              <a:tr h="370839">
                <a:tc>
                  <a:txBody>
                    <a:bodyPr/>
                    <a:lstStyle/>
                    <a:p>
                      <a:pPr lvl="0">
                        <a:buNone/>
                      </a:pPr>
                      <a:r>
                        <a:rPr lang="en-US" dirty="0"/>
                        <a:t>Commons IO</a:t>
                      </a:r>
                    </a:p>
                  </a:txBody>
                  <a:tcPr/>
                </a:tc>
                <a:tc>
                  <a:txBody>
                    <a:bodyPr/>
                    <a:lstStyle/>
                    <a:p>
                      <a:pPr lvl="0">
                        <a:buNone/>
                      </a:pPr>
                      <a:r>
                        <a:rPr lang="en-US" dirty="0"/>
                        <a:t>66k</a:t>
                      </a:r>
                    </a:p>
                  </a:txBody>
                  <a:tcPr/>
                </a:tc>
                <a:tc>
                  <a:txBody>
                    <a:bodyPr/>
                    <a:lstStyle/>
                    <a:p>
                      <a:pPr lvl="0">
                        <a:buNone/>
                      </a:pPr>
                      <a:r>
                        <a:rPr lang="en-US" dirty="0"/>
                        <a:t>Git</a:t>
                      </a:r>
                    </a:p>
                  </a:txBody>
                  <a:tcPr/>
                </a:tc>
                <a:tc>
                  <a:txBody>
                    <a:bodyPr/>
                    <a:lstStyle/>
                    <a:p>
                      <a:pPr lvl="0">
                        <a:buNone/>
                      </a:pPr>
                      <a:r>
                        <a:rPr lang="en-US" dirty="0"/>
                        <a:t>Jira</a:t>
                      </a:r>
                    </a:p>
                  </a:txBody>
                  <a:tcPr/>
                </a:tc>
                <a:extLst>
                  <a:ext uri="{0D108BD9-81ED-4DB2-BD59-A6C34878D82A}">
                    <a16:rowId xmlns:a16="http://schemas.microsoft.com/office/drawing/2014/main" val="765328904"/>
                  </a:ext>
                </a:extLst>
              </a:tr>
              <a:tr h="370838">
                <a:tc>
                  <a:txBody>
                    <a:bodyPr/>
                    <a:lstStyle/>
                    <a:p>
                      <a:pPr lvl="0">
                        <a:buNone/>
                      </a:pPr>
                      <a:r>
                        <a:rPr lang="en-US" dirty="0"/>
                        <a:t>Commons Collections</a:t>
                      </a:r>
                    </a:p>
                  </a:txBody>
                  <a:tcPr/>
                </a:tc>
                <a:tc>
                  <a:txBody>
                    <a:bodyPr/>
                    <a:lstStyle/>
                    <a:p>
                      <a:pPr lvl="0">
                        <a:buNone/>
                      </a:pPr>
                      <a:r>
                        <a:rPr lang="en-US" dirty="0"/>
                        <a:t>126k</a:t>
                      </a:r>
                    </a:p>
                  </a:txBody>
                  <a:tcPr/>
                </a:tc>
                <a:tc>
                  <a:txBody>
                    <a:bodyPr/>
                    <a:lstStyle/>
                    <a:p>
                      <a:pPr lvl="0">
                        <a:buNone/>
                      </a:pPr>
                      <a:r>
                        <a:rPr lang="en-US" dirty="0"/>
                        <a:t>Git</a:t>
                      </a:r>
                    </a:p>
                  </a:txBody>
                  <a:tcPr/>
                </a:tc>
                <a:tc>
                  <a:txBody>
                    <a:bodyPr/>
                    <a:lstStyle/>
                    <a:p>
                      <a:pPr lvl="0">
                        <a:buNone/>
                      </a:pPr>
                      <a:r>
                        <a:rPr lang="en-US" dirty="0"/>
                        <a:t>Jira</a:t>
                      </a:r>
                    </a:p>
                  </a:txBody>
                  <a:tcPr/>
                </a:tc>
                <a:extLst>
                  <a:ext uri="{0D108BD9-81ED-4DB2-BD59-A6C34878D82A}">
                    <a16:rowId xmlns:a16="http://schemas.microsoft.com/office/drawing/2014/main" val="2602051851"/>
                  </a:ext>
                </a:extLst>
              </a:tr>
              <a:tr h="370838">
                <a:tc>
                  <a:txBody>
                    <a:bodyPr/>
                    <a:lstStyle/>
                    <a:p>
                      <a:pPr lvl="0">
                        <a:buNone/>
                      </a:pPr>
                      <a:r>
                        <a:rPr lang="en-US" dirty="0" err="1"/>
                        <a:t>jFreeChart</a:t>
                      </a:r>
                    </a:p>
                  </a:txBody>
                  <a:tcPr/>
                </a:tc>
                <a:tc>
                  <a:txBody>
                    <a:bodyPr/>
                    <a:lstStyle/>
                    <a:p>
                      <a:pPr lvl="0">
                        <a:buNone/>
                      </a:pPr>
                      <a:r>
                        <a:rPr lang="en-US" dirty="0"/>
                        <a:t>297k</a:t>
                      </a:r>
                    </a:p>
                  </a:txBody>
                  <a:tcPr/>
                </a:tc>
                <a:tc>
                  <a:txBody>
                    <a:bodyPr/>
                    <a:lstStyle/>
                    <a:p>
                      <a:pPr lvl="0">
                        <a:buNone/>
                      </a:pPr>
                      <a:r>
                        <a:rPr lang="en-US" dirty="0"/>
                        <a:t>Git</a:t>
                      </a:r>
                    </a:p>
                  </a:txBody>
                  <a:tcPr/>
                </a:tc>
                <a:tc>
                  <a:txBody>
                    <a:bodyPr/>
                    <a:lstStyle/>
                    <a:p>
                      <a:pPr lvl="0">
                        <a:buNone/>
                      </a:pPr>
                      <a:r>
                        <a:rPr lang="en-US" dirty="0" err="1"/>
                        <a:t>Github</a:t>
                      </a:r>
                    </a:p>
                  </a:txBody>
                  <a:tcPr/>
                </a:tc>
                <a:extLst>
                  <a:ext uri="{0D108BD9-81ED-4DB2-BD59-A6C34878D82A}">
                    <a16:rowId xmlns:a16="http://schemas.microsoft.com/office/drawing/2014/main" val="1604099400"/>
                  </a:ext>
                </a:extLst>
              </a:tr>
              <a:tr h="370838">
                <a:tc>
                  <a:txBody>
                    <a:bodyPr/>
                    <a:lstStyle/>
                    <a:p>
                      <a:pPr lvl="0">
                        <a:buNone/>
                      </a:pPr>
                      <a:r>
                        <a:rPr lang="en-US" dirty="0" err="1"/>
                        <a:t>jSoup</a:t>
                      </a:r>
                    </a:p>
                  </a:txBody>
                  <a:tcPr/>
                </a:tc>
                <a:tc>
                  <a:txBody>
                    <a:bodyPr/>
                    <a:lstStyle/>
                    <a:p>
                      <a:pPr lvl="0">
                        <a:buNone/>
                      </a:pPr>
                      <a:r>
                        <a:rPr lang="en-US" dirty="0"/>
                        <a:t>38k</a:t>
                      </a:r>
                    </a:p>
                  </a:txBody>
                  <a:tcPr/>
                </a:tc>
                <a:tc>
                  <a:txBody>
                    <a:bodyPr/>
                    <a:lstStyle/>
                    <a:p>
                      <a:pPr lvl="0">
                        <a:buNone/>
                      </a:pPr>
                      <a:r>
                        <a:rPr lang="en-US" dirty="0"/>
                        <a:t>Git</a:t>
                      </a:r>
                    </a:p>
                  </a:txBody>
                  <a:tcPr/>
                </a:tc>
                <a:tc>
                  <a:txBody>
                    <a:bodyPr/>
                    <a:lstStyle/>
                    <a:p>
                      <a:pPr lvl="0">
                        <a:buNone/>
                      </a:pPr>
                      <a:r>
                        <a:rPr lang="en-US" dirty="0" err="1"/>
                        <a:t>Github</a:t>
                      </a:r>
                    </a:p>
                  </a:txBody>
                  <a:tcPr/>
                </a:tc>
                <a:extLst>
                  <a:ext uri="{0D108BD9-81ED-4DB2-BD59-A6C34878D82A}">
                    <a16:rowId xmlns:a16="http://schemas.microsoft.com/office/drawing/2014/main" val="2969942253"/>
                  </a:ext>
                </a:extLst>
              </a:tr>
            </a:tbl>
          </a:graphicData>
        </a:graphic>
      </p:graphicFrame>
    </p:spTree>
    <p:extLst>
      <p:ext uri="{BB962C8B-B14F-4D97-AF65-F5344CB8AC3E}">
        <p14:creationId xmlns:p14="http://schemas.microsoft.com/office/powerpoint/2010/main" val="426764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FA31-DCD0-4E3C-B4C2-B3C00B0C83DA}"/>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034D2796-000F-47F2-A850-99A81FE84CEB}"/>
              </a:ext>
            </a:extLst>
          </p:cNvPr>
          <p:cNvSpPr>
            <a:spLocks noGrp="1"/>
          </p:cNvSpPr>
          <p:nvPr>
            <p:ph idx="1"/>
          </p:nvPr>
        </p:nvSpPr>
        <p:spPr/>
        <p:txBody>
          <a:bodyPr/>
          <a:lstStyle/>
          <a:p>
            <a:r>
              <a:rPr lang="en-US" dirty="0"/>
              <a:t>Metric 1 : (Test Coverage Metric) Statement Coverage</a:t>
            </a:r>
          </a:p>
          <a:p>
            <a:r>
              <a:rPr lang="en-US" dirty="0"/>
              <a:t>Metric 2 : (Test Coverage Metric) Branch Coverage</a:t>
            </a:r>
          </a:p>
          <a:p>
            <a:r>
              <a:rPr lang="en-US" dirty="0"/>
              <a:t>Metric 3 : (Test Suit Effectiveness) Mutation Testing</a:t>
            </a:r>
          </a:p>
          <a:p>
            <a:r>
              <a:rPr lang="en-US" dirty="0"/>
              <a:t>Metric 4 : (Complexity Metric) McCabe's Cyclomatic Complexity</a:t>
            </a:r>
          </a:p>
          <a:p>
            <a:r>
              <a:rPr lang="en-US" dirty="0"/>
              <a:t>Metric 5 : (Software Maintenance Metric) Adaptive Maintenance Effort</a:t>
            </a:r>
          </a:p>
          <a:p>
            <a:r>
              <a:rPr lang="en-US" dirty="0"/>
              <a:t>Metric 6 : (Software Quality Metric) Post Release Defect Density</a:t>
            </a:r>
          </a:p>
          <a:p>
            <a:pPr marL="0" indent="0">
              <a:buNone/>
            </a:pPr>
            <a:endParaRPr lang="en-US" dirty="0"/>
          </a:p>
        </p:txBody>
      </p:sp>
    </p:spTree>
    <p:extLst>
      <p:ext uri="{BB962C8B-B14F-4D97-AF65-F5344CB8AC3E}">
        <p14:creationId xmlns:p14="http://schemas.microsoft.com/office/powerpoint/2010/main" val="143119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8783-7810-49CB-BE13-F9493B0167DB}"/>
              </a:ext>
            </a:extLst>
          </p:cNvPr>
          <p:cNvSpPr>
            <a:spLocks noGrp="1"/>
          </p:cNvSpPr>
          <p:nvPr>
            <p:ph type="title"/>
          </p:nvPr>
        </p:nvSpPr>
        <p:spPr/>
        <p:txBody>
          <a:bodyPr/>
          <a:lstStyle/>
          <a:p>
            <a:r>
              <a:rPr lang="en-US" dirty="0"/>
              <a:t>Metric 1: Statement Coverage</a:t>
            </a:r>
          </a:p>
        </p:txBody>
      </p:sp>
      <p:sp>
        <p:nvSpPr>
          <p:cNvPr id="3" name="Content Placeholder 2">
            <a:extLst>
              <a:ext uri="{FF2B5EF4-FFF2-40B4-BE49-F238E27FC236}">
                <a16:creationId xmlns:a16="http://schemas.microsoft.com/office/drawing/2014/main" id="{A2C93AC4-2546-4D71-80D1-CC430883D208}"/>
              </a:ext>
            </a:extLst>
          </p:cNvPr>
          <p:cNvSpPr>
            <a:spLocks noGrp="1"/>
          </p:cNvSpPr>
          <p:nvPr>
            <p:ph idx="1"/>
          </p:nvPr>
        </p:nvSpPr>
        <p:spPr/>
        <p:txBody>
          <a:bodyPr/>
          <a:lstStyle/>
          <a:p>
            <a:r>
              <a:rPr lang="en-US" dirty="0">
                <a:ea typeface="+mn-lt"/>
                <a:cs typeface="+mn-lt"/>
              </a:rPr>
              <a:t>SC = (Number of statements executed/Total number of statements) *100</a:t>
            </a:r>
          </a:p>
          <a:p>
            <a:r>
              <a:rPr lang="en-US" dirty="0"/>
              <a:t>It is based on </a:t>
            </a:r>
            <a:r>
              <a:rPr lang="en-US" dirty="0">
                <a:ea typeface="+mn-lt"/>
                <a:cs typeface="+mn-lt"/>
              </a:rPr>
              <a:t>the number of statements executed</a:t>
            </a:r>
          </a:p>
          <a:p>
            <a:r>
              <a:rPr lang="en-US" dirty="0">
                <a:ea typeface="+mn-lt"/>
                <a:cs typeface="+mn-lt"/>
              </a:rPr>
              <a:t>It is applied at the class level</a:t>
            </a:r>
          </a:p>
        </p:txBody>
      </p:sp>
      <p:graphicFrame>
        <p:nvGraphicFramePr>
          <p:cNvPr id="5" name="Table 4">
            <a:extLst>
              <a:ext uri="{FF2B5EF4-FFF2-40B4-BE49-F238E27FC236}">
                <a16:creationId xmlns:a16="http://schemas.microsoft.com/office/drawing/2014/main" id="{587F3BAF-DE16-4F45-B07F-AE388A54936A}"/>
              </a:ext>
            </a:extLst>
          </p:cNvPr>
          <p:cNvGraphicFramePr>
            <a:graphicFrameLocks/>
          </p:cNvGraphicFramePr>
          <p:nvPr>
            <p:extLst>
              <p:ext uri="{D42A27DB-BD31-4B8C-83A1-F6EECF244321}">
                <p14:modId xmlns:p14="http://schemas.microsoft.com/office/powerpoint/2010/main" val="2107242012"/>
              </p:ext>
            </p:extLst>
          </p:nvPr>
        </p:nvGraphicFramePr>
        <p:xfrm>
          <a:off x="1364673" y="4400118"/>
          <a:ext cx="9706170" cy="741680"/>
        </p:xfrm>
        <a:graphic>
          <a:graphicData uri="http://schemas.openxmlformats.org/drawingml/2006/table">
            <a:tbl>
              <a:tblPr firstRow="1" bandRow="1">
                <a:tableStyleId>{5C22544A-7EE6-4342-B048-85BDC9FD1C3A}</a:tableStyleId>
              </a:tblPr>
              <a:tblGrid>
                <a:gridCol w="850347">
                  <a:extLst>
                    <a:ext uri="{9D8B030D-6E8A-4147-A177-3AD203B41FA5}">
                      <a16:colId xmlns:a16="http://schemas.microsoft.com/office/drawing/2014/main" val="1333686840"/>
                    </a:ext>
                  </a:extLst>
                </a:gridCol>
                <a:gridCol w="1425580">
                  <a:extLst>
                    <a:ext uri="{9D8B030D-6E8A-4147-A177-3AD203B41FA5}">
                      <a16:colId xmlns:a16="http://schemas.microsoft.com/office/drawing/2014/main" val="4087329318"/>
                    </a:ext>
                  </a:extLst>
                </a:gridCol>
                <a:gridCol w="2772802">
                  <a:extLst>
                    <a:ext uri="{9D8B030D-6E8A-4147-A177-3AD203B41FA5}">
                      <a16:colId xmlns:a16="http://schemas.microsoft.com/office/drawing/2014/main" val="737276151"/>
                    </a:ext>
                  </a:extLst>
                </a:gridCol>
                <a:gridCol w="1918833">
                  <a:extLst>
                    <a:ext uri="{9D8B030D-6E8A-4147-A177-3AD203B41FA5}">
                      <a16:colId xmlns:a16="http://schemas.microsoft.com/office/drawing/2014/main" val="300390154"/>
                    </a:ext>
                  </a:extLst>
                </a:gridCol>
                <a:gridCol w="1649101">
                  <a:extLst>
                    <a:ext uri="{9D8B030D-6E8A-4147-A177-3AD203B41FA5}">
                      <a16:colId xmlns:a16="http://schemas.microsoft.com/office/drawing/2014/main" val="2871447383"/>
                    </a:ext>
                  </a:extLst>
                </a:gridCol>
                <a:gridCol w="1089507">
                  <a:extLst>
                    <a:ext uri="{9D8B030D-6E8A-4147-A177-3AD203B41FA5}">
                      <a16:colId xmlns:a16="http://schemas.microsoft.com/office/drawing/2014/main" val="1603009357"/>
                    </a:ext>
                  </a:extLst>
                </a:gridCol>
              </a:tblGrid>
              <a:tr h="370840">
                <a:tc>
                  <a:txBody>
                    <a:bodyPr/>
                    <a:lstStyle/>
                    <a:p>
                      <a:r>
                        <a:rPr lang="en-US" dirty="0"/>
                        <a:t>Metric</a:t>
                      </a:r>
                    </a:p>
                  </a:txBody>
                  <a:tcPr/>
                </a:tc>
                <a:tc>
                  <a:txBody>
                    <a:bodyPr/>
                    <a:lstStyle/>
                    <a:p>
                      <a:pPr lvl="0">
                        <a:buNone/>
                      </a:pPr>
                      <a:r>
                        <a:rPr lang="en-US" dirty="0"/>
                        <a:t>Openfire</a:t>
                      </a:r>
                    </a:p>
                  </a:txBody>
                  <a:tcPr/>
                </a:tc>
                <a:tc>
                  <a:txBody>
                    <a:bodyPr/>
                    <a:lstStyle/>
                    <a:p>
                      <a:pPr lvl="0">
                        <a:buNone/>
                      </a:pPr>
                      <a:r>
                        <a:rPr lang="en-US" dirty="0"/>
                        <a:t>Commons Collections</a:t>
                      </a:r>
                    </a:p>
                  </a:txBody>
                  <a:tcPr/>
                </a:tc>
                <a:tc>
                  <a:txBody>
                    <a:bodyPr/>
                    <a:lstStyle/>
                    <a:p>
                      <a:pPr lvl="0">
                        <a:buNone/>
                      </a:pPr>
                      <a:r>
                        <a:rPr lang="en-US" dirty="0"/>
                        <a:t>Commons IO</a:t>
                      </a:r>
                    </a:p>
                  </a:txBody>
                  <a:tcPr/>
                </a:tc>
                <a:tc>
                  <a:txBody>
                    <a:bodyPr/>
                    <a:lstStyle/>
                    <a:p>
                      <a:pPr lvl="0">
                        <a:buNone/>
                      </a:pPr>
                      <a:r>
                        <a:rPr lang="en-US" dirty="0" err="1"/>
                        <a:t>jFreeChart</a:t>
                      </a:r>
                    </a:p>
                  </a:txBody>
                  <a:tcPr/>
                </a:tc>
                <a:tc>
                  <a:txBody>
                    <a:bodyPr/>
                    <a:lstStyle/>
                    <a:p>
                      <a:pPr lvl="0">
                        <a:buNone/>
                      </a:pPr>
                      <a:r>
                        <a:rPr lang="en-US" dirty="0" err="1"/>
                        <a:t>jSoup</a:t>
                      </a:r>
                    </a:p>
                  </a:txBody>
                  <a:tcPr/>
                </a:tc>
                <a:extLst>
                  <a:ext uri="{0D108BD9-81ED-4DB2-BD59-A6C34878D82A}">
                    <a16:rowId xmlns:a16="http://schemas.microsoft.com/office/drawing/2014/main" val="2946836084"/>
                  </a:ext>
                </a:extLst>
              </a:tr>
              <a:tr h="370840">
                <a:tc>
                  <a:txBody>
                    <a:bodyPr/>
                    <a:lstStyle/>
                    <a:p>
                      <a:pPr lvl="0">
                        <a:buNone/>
                      </a:pPr>
                      <a:r>
                        <a:rPr lang="en-US" dirty="0"/>
                        <a:t>SC</a:t>
                      </a:r>
                    </a:p>
                  </a:txBody>
                  <a:tcPr/>
                </a:tc>
                <a:tc>
                  <a:txBody>
                    <a:bodyPr/>
                    <a:lstStyle/>
                    <a:p>
                      <a:pPr lvl="0">
                        <a:buNone/>
                      </a:pPr>
                      <a:r>
                        <a:rPr lang="en-US" dirty="0"/>
                        <a:t>11%</a:t>
                      </a:r>
                    </a:p>
                  </a:txBody>
                  <a:tcPr/>
                </a:tc>
                <a:tc>
                  <a:txBody>
                    <a:bodyPr/>
                    <a:lstStyle/>
                    <a:p>
                      <a:r>
                        <a:rPr lang="en-US" dirty="0"/>
                        <a:t>86%</a:t>
                      </a:r>
                    </a:p>
                  </a:txBody>
                  <a:tcPr/>
                </a:tc>
                <a:tc>
                  <a:txBody>
                    <a:bodyPr/>
                    <a:lstStyle/>
                    <a:p>
                      <a:r>
                        <a:rPr lang="en-US" dirty="0"/>
                        <a:t>90%</a:t>
                      </a:r>
                    </a:p>
                  </a:txBody>
                  <a:tcPr/>
                </a:tc>
                <a:tc>
                  <a:txBody>
                    <a:bodyPr/>
                    <a:lstStyle/>
                    <a:p>
                      <a:pPr lvl="0">
                        <a:buNone/>
                      </a:pPr>
                      <a:r>
                        <a:rPr lang="en-US" dirty="0"/>
                        <a:t>55%</a:t>
                      </a:r>
                    </a:p>
                  </a:txBody>
                  <a:tcPr/>
                </a:tc>
                <a:tc>
                  <a:txBody>
                    <a:bodyPr/>
                    <a:lstStyle/>
                    <a:p>
                      <a:pPr lvl="0">
                        <a:buNone/>
                      </a:pPr>
                      <a:r>
                        <a:rPr lang="en-US" dirty="0"/>
                        <a:t>85%</a:t>
                      </a:r>
                    </a:p>
                  </a:txBody>
                  <a:tcPr/>
                </a:tc>
                <a:extLst>
                  <a:ext uri="{0D108BD9-81ED-4DB2-BD59-A6C34878D82A}">
                    <a16:rowId xmlns:a16="http://schemas.microsoft.com/office/drawing/2014/main" val="752660340"/>
                  </a:ext>
                </a:extLst>
              </a:tr>
            </a:tbl>
          </a:graphicData>
        </a:graphic>
      </p:graphicFrame>
    </p:spTree>
    <p:extLst>
      <p:ext uri="{BB962C8B-B14F-4D97-AF65-F5344CB8AC3E}">
        <p14:creationId xmlns:p14="http://schemas.microsoft.com/office/powerpoint/2010/main" val="231729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1A5E-E019-4BAA-ABF1-FEECBE45DF8F}"/>
              </a:ext>
            </a:extLst>
          </p:cNvPr>
          <p:cNvSpPr>
            <a:spLocks noGrp="1"/>
          </p:cNvSpPr>
          <p:nvPr>
            <p:ph type="title"/>
          </p:nvPr>
        </p:nvSpPr>
        <p:spPr/>
        <p:txBody>
          <a:bodyPr/>
          <a:lstStyle/>
          <a:p>
            <a:r>
              <a:rPr lang="en-US" dirty="0"/>
              <a:t>Metric 2 : Branch Coverage</a:t>
            </a:r>
          </a:p>
        </p:txBody>
      </p:sp>
      <p:sp>
        <p:nvSpPr>
          <p:cNvPr id="3" name="Content Placeholder 2">
            <a:extLst>
              <a:ext uri="{FF2B5EF4-FFF2-40B4-BE49-F238E27FC236}">
                <a16:creationId xmlns:a16="http://schemas.microsoft.com/office/drawing/2014/main" id="{CE86B2E5-4E73-409E-ADBF-29BABFABDE5D}"/>
              </a:ext>
            </a:extLst>
          </p:cNvPr>
          <p:cNvSpPr>
            <a:spLocks noGrp="1"/>
          </p:cNvSpPr>
          <p:nvPr>
            <p:ph idx="1"/>
          </p:nvPr>
        </p:nvSpPr>
        <p:spPr/>
        <p:txBody>
          <a:bodyPr/>
          <a:lstStyle/>
          <a:p>
            <a:r>
              <a:rPr lang="en-US" dirty="0"/>
              <a:t>BC = </a:t>
            </a:r>
            <a:r>
              <a:rPr lang="en-US" dirty="0">
                <a:ea typeface="+mn-lt"/>
                <a:cs typeface="+mn-lt"/>
              </a:rPr>
              <a:t>(Number of decision outcomes tested/Total number of decisions) *100</a:t>
            </a:r>
          </a:p>
          <a:p>
            <a:r>
              <a:rPr lang="en-US" dirty="0"/>
              <a:t>It is based on </a:t>
            </a:r>
            <a:r>
              <a:rPr lang="en-US" dirty="0">
                <a:ea typeface="+mn-lt"/>
                <a:cs typeface="+mn-lt"/>
              </a:rPr>
              <a:t>the number of branches executed</a:t>
            </a:r>
            <a:endParaRPr lang="en-US" dirty="0"/>
          </a:p>
          <a:p>
            <a:r>
              <a:rPr lang="en-US" dirty="0"/>
              <a:t>It applied at class level</a:t>
            </a:r>
          </a:p>
        </p:txBody>
      </p:sp>
      <p:graphicFrame>
        <p:nvGraphicFramePr>
          <p:cNvPr id="5" name="Table 4">
            <a:extLst>
              <a:ext uri="{FF2B5EF4-FFF2-40B4-BE49-F238E27FC236}">
                <a16:creationId xmlns:a16="http://schemas.microsoft.com/office/drawing/2014/main" id="{DA54D3EF-37A4-4840-940D-2B2B7DE44274}"/>
              </a:ext>
            </a:extLst>
          </p:cNvPr>
          <p:cNvGraphicFramePr>
            <a:graphicFrameLocks/>
          </p:cNvGraphicFramePr>
          <p:nvPr>
            <p:extLst>
              <p:ext uri="{D42A27DB-BD31-4B8C-83A1-F6EECF244321}">
                <p14:modId xmlns:p14="http://schemas.microsoft.com/office/powerpoint/2010/main" val="2103631250"/>
              </p:ext>
            </p:extLst>
          </p:nvPr>
        </p:nvGraphicFramePr>
        <p:xfrm>
          <a:off x="1364673" y="4621791"/>
          <a:ext cx="9706170" cy="744912"/>
        </p:xfrm>
        <a:graphic>
          <a:graphicData uri="http://schemas.openxmlformats.org/drawingml/2006/table">
            <a:tbl>
              <a:tblPr firstRow="1" bandRow="1">
                <a:tableStyleId>{5C22544A-7EE6-4342-B048-85BDC9FD1C3A}</a:tableStyleId>
              </a:tblPr>
              <a:tblGrid>
                <a:gridCol w="850347">
                  <a:extLst>
                    <a:ext uri="{9D8B030D-6E8A-4147-A177-3AD203B41FA5}">
                      <a16:colId xmlns:a16="http://schemas.microsoft.com/office/drawing/2014/main" val="1333686840"/>
                    </a:ext>
                  </a:extLst>
                </a:gridCol>
                <a:gridCol w="1425580">
                  <a:extLst>
                    <a:ext uri="{9D8B030D-6E8A-4147-A177-3AD203B41FA5}">
                      <a16:colId xmlns:a16="http://schemas.microsoft.com/office/drawing/2014/main" val="4087329318"/>
                    </a:ext>
                  </a:extLst>
                </a:gridCol>
                <a:gridCol w="2772802">
                  <a:extLst>
                    <a:ext uri="{9D8B030D-6E8A-4147-A177-3AD203B41FA5}">
                      <a16:colId xmlns:a16="http://schemas.microsoft.com/office/drawing/2014/main" val="737276151"/>
                    </a:ext>
                  </a:extLst>
                </a:gridCol>
                <a:gridCol w="1918833">
                  <a:extLst>
                    <a:ext uri="{9D8B030D-6E8A-4147-A177-3AD203B41FA5}">
                      <a16:colId xmlns:a16="http://schemas.microsoft.com/office/drawing/2014/main" val="300390154"/>
                    </a:ext>
                  </a:extLst>
                </a:gridCol>
                <a:gridCol w="1649101">
                  <a:extLst>
                    <a:ext uri="{9D8B030D-6E8A-4147-A177-3AD203B41FA5}">
                      <a16:colId xmlns:a16="http://schemas.microsoft.com/office/drawing/2014/main" val="2871447383"/>
                    </a:ext>
                  </a:extLst>
                </a:gridCol>
                <a:gridCol w="1089507">
                  <a:extLst>
                    <a:ext uri="{9D8B030D-6E8A-4147-A177-3AD203B41FA5}">
                      <a16:colId xmlns:a16="http://schemas.microsoft.com/office/drawing/2014/main" val="1603009357"/>
                    </a:ext>
                  </a:extLst>
                </a:gridCol>
              </a:tblGrid>
              <a:tr h="374072">
                <a:tc>
                  <a:txBody>
                    <a:bodyPr/>
                    <a:lstStyle/>
                    <a:p>
                      <a:r>
                        <a:rPr lang="en-US" dirty="0"/>
                        <a:t>Metric</a:t>
                      </a:r>
                    </a:p>
                  </a:txBody>
                  <a:tcPr/>
                </a:tc>
                <a:tc>
                  <a:txBody>
                    <a:bodyPr/>
                    <a:lstStyle/>
                    <a:p>
                      <a:pPr lvl="0">
                        <a:buNone/>
                      </a:pPr>
                      <a:r>
                        <a:rPr lang="en-US" dirty="0"/>
                        <a:t>Openfire</a:t>
                      </a:r>
                    </a:p>
                  </a:txBody>
                  <a:tcPr/>
                </a:tc>
                <a:tc>
                  <a:txBody>
                    <a:bodyPr/>
                    <a:lstStyle/>
                    <a:p>
                      <a:pPr lvl="0">
                        <a:buNone/>
                      </a:pPr>
                      <a:r>
                        <a:rPr lang="en-US" dirty="0"/>
                        <a:t>Commons Collections</a:t>
                      </a:r>
                    </a:p>
                  </a:txBody>
                  <a:tcPr/>
                </a:tc>
                <a:tc>
                  <a:txBody>
                    <a:bodyPr/>
                    <a:lstStyle/>
                    <a:p>
                      <a:pPr lvl="0">
                        <a:buNone/>
                      </a:pPr>
                      <a:r>
                        <a:rPr lang="en-US" dirty="0"/>
                        <a:t>Commons IO</a:t>
                      </a:r>
                    </a:p>
                  </a:txBody>
                  <a:tcPr/>
                </a:tc>
                <a:tc>
                  <a:txBody>
                    <a:bodyPr/>
                    <a:lstStyle/>
                    <a:p>
                      <a:pPr lvl="0">
                        <a:buNone/>
                      </a:pPr>
                      <a:r>
                        <a:rPr lang="en-US" dirty="0" err="1"/>
                        <a:t>jFreeChart</a:t>
                      </a:r>
                    </a:p>
                  </a:txBody>
                  <a:tcPr/>
                </a:tc>
                <a:tc>
                  <a:txBody>
                    <a:bodyPr/>
                    <a:lstStyle/>
                    <a:p>
                      <a:pPr lvl="0">
                        <a:buNone/>
                      </a:pPr>
                      <a:r>
                        <a:rPr lang="en-US" dirty="0" err="1"/>
                        <a:t>jSoup</a:t>
                      </a:r>
                    </a:p>
                  </a:txBody>
                  <a:tcPr/>
                </a:tc>
                <a:extLst>
                  <a:ext uri="{0D108BD9-81ED-4DB2-BD59-A6C34878D82A}">
                    <a16:rowId xmlns:a16="http://schemas.microsoft.com/office/drawing/2014/main" val="2946836084"/>
                  </a:ext>
                </a:extLst>
              </a:tr>
              <a:tr h="370840">
                <a:tc>
                  <a:txBody>
                    <a:bodyPr/>
                    <a:lstStyle/>
                    <a:p>
                      <a:pPr lvl="0">
                        <a:buNone/>
                      </a:pPr>
                      <a:r>
                        <a:rPr lang="en-US" dirty="0"/>
                        <a:t>BC</a:t>
                      </a:r>
                    </a:p>
                  </a:txBody>
                  <a:tcPr/>
                </a:tc>
                <a:tc>
                  <a:txBody>
                    <a:bodyPr/>
                    <a:lstStyle/>
                    <a:p>
                      <a:pPr lvl="0">
                        <a:buNone/>
                      </a:pPr>
                      <a:r>
                        <a:rPr lang="en-US" dirty="0"/>
                        <a:t>6%</a:t>
                      </a:r>
                    </a:p>
                  </a:txBody>
                  <a:tcPr/>
                </a:tc>
                <a:tc>
                  <a:txBody>
                    <a:bodyPr/>
                    <a:lstStyle/>
                    <a:p>
                      <a:r>
                        <a:rPr lang="en-US" dirty="0"/>
                        <a:t>81%</a:t>
                      </a:r>
                    </a:p>
                  </a:txBody>
                  <a:tcPr/>
                </a:tc>
                <a:tc>
                  <a:txBody>
                    <a:bodyPr/>
                    <a:lstStyle/>
                    <a:p>
                      <a:r>
                        <a:rPr lang="en-US" dirty="0"/>
                        <a:t>80%</a:t>
                      </a:r>
                    </a:p>
                  </a:txBody>
                  <a:tcPr/>
                </a:tc>
                <a:tc>
                  <a:txBody>
                    <a:bodyPr/>
                    <a:lstStyle/>
                    <a:p>
                      <a:pPr lvl="0">
                        <a:buNone/>
                      </a:pPr>
                      <a:r>
                        <a:rPr lang="en-US" dirty="0"/>
                        <a:t>46%</a:t>
                      </a:r>
                    </a:p>
                  </a:txBody>
                  <a:tcPr/>
                </a:tc>
                <a:tc>
                  <a:txBody>
                    <a:bodyPr/>
                    <a:lstStyle/>
                    <a:p>
                      <a:pPr lvl="0">
                        <a:buNone/>
                      </a:pPr>
                      <a:r>
                        <a:rPr lang="en-US" dirty="0"/>
                        <a:t>78%</a:t>
                      </a:r>
                    </a:p>
                  </a:txBody>
                  <a:tcPr/>
                </a:tc>
                <a:extLst>
                  <a:ext uri="{0D108BD9-81ED-4DB2-BD59-A6C34878D82A}">
                    <a16:rowId xmlns:a16="http://schemas.microsoft.com/office/drawing/2014/main" val="752660340"/>
                  </a:ext>
                </a:extLst>
              </a:tr>
            </a:tbl>
          </a:graphicData>
        </a:graphic>
      </p:graphicFrame>
    </p:spTree>
    <p:extLst>
      <p:ext uri="{BB962C8B-B14F-4D97-AF65-F5344CB8AC3E}">
        <p14:creationId xmlns:p14="http://schemas.microsoft.com/office/powerpoint/2010/main" val="226454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1ABD-1436-432C-BF02-BFBF5324C903}"/>
              </a:ext>
            </a:extLst>
          </p:cNvPr>
          <p:cNvSpPr>
            <a:spLocks noGrp="1"/>
          </p:cNvSpPr>
          <p:nvPr>
            <p:ph type="title"/>
          </p:nvPr>
        </p:nvSpPr>
        <p:spPr/>
        <p:txBody>
          <a:bodyPr/>
          <a:lstStyle/>
          <a:p>
            <a:r>
              <a:rPr lang="en-US" dirty="0"/>
              <a:t>Metric 3 : </a:t>
            </a:r>
            <a:r>
              <a:rPr lang="en-US" dirty="0">
                <a:ea typeface="+mj-lt"/>
                <a:cs typeface="+mj-lt"/>
              </a:rPr>
              <a:t>Mutation Testing</a:t>
            </a:r>
          </a:p>
        </p:txBody>
      </p:sp>
      <p:sp>
        <p:nvSpPr>
          <p:cNvPr id="3" name="Content Placeholder 2">
            <a:extLst>
              <a:ext uri="{FF2B5EF4-FFF2-40B4-BE49-F238E27FC236}">
                <a16:creationId xmlns:a16="http://schemas.microsoft.com/office/drawing/2014/main" id="{08F89B76-16F0-4469-AA3B-F873CFF6CC38}"/>
              </a:ext>
            </a:extLst>
          </p:cNvPr>
          <p:cNvSpPr>
            <a:spLocks noGrp="1"/>
          </p:cNvSpPr>
          <p:nvPr>
            <p:ph idx="1"/>
          </p:nvPr>
        </p:nvSpPr>
        <p:spPr/>
        <p:txBody>
          <a:bodyPr/>
          <a:lstStyle/>
          <a:p>
            <a:r>
              <a:rPr lang="en-US" dirty="0"/>
              <a:t>MS = </a:t>
            </a:r>
            <a:r>
              <a:rPr lang="en-US" dirty="0">
                <a:ea typeface="+mn-lt"/>
                <a:cs typeface="+mn-lt"/>
              </a:rPr>
              <a:t>(Number of mutants killed/Total number of mutants) * 100</a:t>
            </a:r>
          </a:p>
          <a:p>
            <a:r>
              <a:rPr lang="en-US" dirty="0"/>
              <a:t>It is based on the mutation score</a:t>
            </a:r>
          </a:p>
          <a:p>
            <a:r>
              <a:rPr lang="en-US" dirty="0"/>
              <a:t>It is applied at package level</a:t>
            </a:r>
          </a:p>
        </p:txBody>
      </p:sp>
      <p:graphicFrame>
        <p:nvGraphicFramePr>
          <p:cNvPr id="5" name="Table 4">
            <a:extLst>
              <a:ext uri="{FF2B5EF4-FFF2-40B4-BE49-F238E27FC236}">
                <a16:creationId xmlns:a16="http://schemas.microsoft.com/office/drawing/2014/main" id="{64D22060-4054-4891-98B7-48F73CAA2B93}"/>
              </a:ext>
            </a:extLst>
          </p:cNvPr>
          <p:cNvGraphicFramePr>
            <a:graphicFrameLocks/>
          </p:cNvGraphicFramePr>
          <p:nvPr>
            <p:extLst>
              <p:ext uri="{D42A27DB-BD31-4B8C-83A1-F6EECF244321}">
                <p14:modId xmlns:p14="http://schemas.microsoft.com/office/powerpoint/2010/main" val="37467898"/>
              </p:ext>
            </p:extLst>
          </p:nvPr>
        </p:nvGraphicFramePr>
        <p:xfrm>
          <a:off x="1364673" y="4621791"/>
          <a:ext cx="9706170" cy="744912"/>
        </p:xfrm>
        <a:graphic>
          <a:graphicData uri="http://schemas.openxmlformats.org/drawingml/2006/table">
            <a:tbl>
              <a:tblPr firstRow="1" bandRow="1">
                <a:tableStyleId>{5C22544A-7EE6-4342-B048-85BDC9FD1C3A}</a:tableStyleId>
              </a:tblPr>
              <a:tblGrid>
                <a:gridCol w="850347">
                  <a:extLst>
                    <a:ext uri="{9D8B030D-6E8A-4147-A177-3AD203B41FA5}">
                      <a16:colId xmlns:a16="http://schemas.microsoft.com/office/drawing/2014/main" val="1333686840"/>
                    </a:ext>
                  </a:extLst>
                </a:gridCol>
                <a:gridCol w="1425580">
                  <a:extLst>
                    <a:ext uri="{9D8B030D-6E8A-4147-A177-3AD203B41FA5}">
                      <a16:colId xmlns:a16="http://schemas.microsoft.com/office/drawing/2014/main" val="4087329318"/>
                    </a:ext>
                  </a:extLst>
                </a:gridCol>
                <a:gridCol w="2772802">
                  <a:extLst>
                    <a:ext uri="{9D8B030D-6E8A-4147-A177-3AD203B41FA5}">
                      <a16:colId xmlns:a16="http://schemas.microsoft.com/office/drawing/2014/main" val="737276151"/>
                    </a:ext>
                  </a:extLst>
                </a:gridCol>
                <a:gridCol w="1918833">
                  <a:extLst>
                    <a:ext uri="{9D8B030D-6E8A-4147-A177-3AD203B41FA5}">
                      <a16:colId xmlns:a16="http://schemas.microsoft.com/office/drawing/2014/main" val="300390154"/>
                    </a:ext>
                  </a:extLst>
                </a:gridCol>
                <a:gridCol w="1649101">
                  <a:extLst>
                    <a:ext uri="{9D8B030D-6E8A-4147-A177-3AD203B41FA5}">
                      <a16:colId xmlns:a16="http://schemas.microsoft.com/office/drawing/2014/main" val="2871447383"/>
                    </a:ext>
                  </a:extLst>
                </a:gridCol>
                <a:gridCol w="1089507">
                  <a:extLst>
                    <a:ext uri="{9D8B030D-6E8A-4147-A177-3AD203B41FA5}">
                      <a16:colId xmlns:a16="http://schemas.microsoft.com/office/drawing/2014/main" val="1603009357"/>
                    </a:ext>
                  </a:extLst>
                </a:gridCol>
              </a:tblGrid>
              <a:tr h="374072">
                <a:tc>
                  <a:txBody>
                    <a:bodyPr/>
                    <a:lstStyle/>
                    <a:p>
                      <a:r>
                        <a:rPr lang="en-US" dirty="0"/>
                        <a:t>Metric</a:t>
                      </a:r>
                    </a:p>
                  </a:txBody>
                  <a:tcPr/>
                </a:tc>
                <a:tc>
                  <a:txBody>
                    <a:bodyPr/>
                    <a:lstStyle/>
                    <a:p>
                      <a:pPr lvl="0">
                        <a:buNone/>
                      </a:pPr>
                      <a:r>
                        <a:rPr lang="en-US" dirty="0"/>
                        <a:t>Openfire</a:t>
                      </a:r>
                    </a:p>
                  </a:txBody>
                  <a:tcPr/>
                </a:tc>
                <a:tc>
                  <a:txBody>
                    <a:bodyPr/>
                    <a:lstStyle/>
                    <a:p>
                      <a:pPr lvl="0">
                        <a:buNone/>
                      </a:pPr>
                      <a:r>
                        <a:rPr lang="en-US" dirty="0"/>
                        <a:t>Commons Collections</a:t>
                      </a:r>
                    </a:p>
                  </a:txBody>
                  <a:tcPr/>
                </a:tc>
                <a:tc>
                  <a:txBody>
                    <a:bodyPr/>
                    <a:lstStyle/>
                    <a:p>
                      <a:pPr lvl="0">
                        <a:buNone/>
                      </a:pPr>
                      <a:r>
                        <a:rPr lang="en-US" dirty="0"/>
                        <a:t>Commons IO</a:t>
                      </a:r>
                    </a:p>
                  </a:txBody>
                  <a:tcPr/>
                </a:tc>
                <a:tc>
                  <a:txBody>
                    <a:bodyPr/>
                    <a:lstStyle/>
                    <a:p>
                      <a:pPr lvl="0">
                        <a:buNone/>
                      </a:pPr>
                      <a:r>
                        <a:rPr lang="en-US" dirty="0" err="1"/>
                        <a:t>jFreeChart</a:t>
                      </a:r>
                    </a:p>
                  </a:txBody>
                  <a:tcPr/>
                </a:tc>
                <a:tc>
                  <a:txBody>
                    <a:bodyPr/>
                    <a:lstStyle/>
                    <a:p>
                      <a:pPr lvl="0">
                        <a:buNone/>
                      </a:pPr>
                      <a:r>
                        <a:rPr lang="en-US" dirty="0" err="1"/>
                        <a:t>jSoup</a:t>
                      </a:r>
                    </a:p>
                  </a:txBody>
                  <a:tcPr/>
                </a:tc>
                <a:extLst>
                  <a:ext uri="{0D108BD9-81ED-4DB2-BD59-A6C34878D82A}">
                    <a16:rowId xmlns:a16="http://schemas.microsoft.com/office/drawing/2014/main" val="2946836084"/>
                  </a:ext>
                </a:extLst>
              </a:tr>
              <a:tr h="370840">
                <a:tc>
                  <a:txBody>
                    <a:bodyPr/>
                    <a:lstStyle/>
                    <a:p>
                      <a:pPr lvl="0">
                        <a:buNone/>
                      </a:pPr>
                      <a:r>
                        <a:rPr lang="en-US" dirty="0"/>
                        <a:t>MC</a:t>
                      </a:r>
                    </a:p>
                  </a:txBody>
                  <a:tcPr/>
                </a:tc>
                <a:tc>
                  <a:txBody>
                    <a:bodyPr/>
                    <a:lstStyle/>
                    <a:p>
                      <a:pPr lvl="0">
                        <a:buNone/>
                      </a:pPr>
                      <a:r>
                        <a:rPr lang="en-US" dirty="0"/>
                        <a:t>7%</a:t>
                      </a:r>
                    </a:p>
                  </a:txBody>
                  <a:tcPr/>
                </a:tc>
                <a:tc>
                  <a:txBody>
                    <a:bodyPr/>
                    <a:lstStyle/>
                    <a:p>
                      <a:r>
                        <a:rPr lang="en-US" dirty="0"/>
                        <a:t>42%</a:t>
                      </a:r>
                    </a:p>
                  </a:txBody>
                  <a:tcPr/>
                </a:tc>
                <a:tc>
                  <a:txBody>
                    <a:bodyPr/>
                    <a:lstStyle/>
                    <a:p>
                      <a:r>
                        <a:rPr lang="en-US" dirty="0"/>
                        <a:t>80%</a:t>
                      </a:r>
                    </a:p>
                  </a:txBody>
                  <a:tcPr/>
                </a:tc>
                <a:tc>
                  <a:txBody>
                    <a:bodyPr/>
                    <a:lstStyle/>
                    <a:p>
                      <a:pPr lvl="0">
                        <a:buNone/>
                      </a:pPr>
                      <a:r>
                        <a:rPr lang="en-US" dirty="0"/>
                        <a:t>33%</a:t>
                      </a:r>
                    </a:p>
                  </a:txBody>
                  <a:tcPr/>
                </a:tc>
                <a:tc>
                  <a:txBody>
                    <a:bodyPr/>
                    <a:lstStyle/>
                    <a:p>
                      <a:pPr lvl="0">
                        <a:buNone/>
                      </a:pPr>
                      <a:r>
                        <a:rPr lang="en-US" dirty="0"/>
                        <a:t>68%</a:t>
                      </a:r>
                    </a:p>
                  </a:txBody>
                  <a:tcPr/>
                </a:tc>
                <a:extLst>
                  <a:ext uri="{0D108BD9-81ED-4DB2-BD59-A6C34878D82A}">
                    <a16:rowId xmlns:a16="http://schemas.microsoft.com/office/drawing/2014/main" val="752660340"/>
                  </a:ext>
                </a:extLst>
              </a:tr>
            </a:tbl>
          </a:graphicData>
        </a:graphic>
      </p:graphicFrame>
    </p:spTree>
    <p:extLst>
      <p:ext uri="{BB962C8B-B14F-4D97-AF65-F5344CB8AC3E}">
        <p14:creationId xmlns:p14="http://schemas.microsoft.com/office/powerpoint/2010/main" val="245070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B78E-BFE1-45AF-8A69-FBA0BAC2E03F}"/>
              </a:ext>
            </a:extLst>
          </p:cNvPr>
          <p:cNvSpPr>
            <a:spLocks noGrp="1"/>
          </p:cNvSpPr>
          <p:nvPr>
            <p:ph type="title"/>
          </p:nvPr>
        </p:nvSpPr>
        <p:spPr/>
        <p:txBody>
          <a:bodyPr>
            <a:normAutofit fontScale="90000"/>
          </a:bodyPr>
          <a:lstStyle/>
          <a:p>
            <a:r>
              <a:rPr lang="en-US" dirty="0"/>
              <a:t>Metric 4 : McCabe's Cyclomatic Complexity</a:t>
            </a:r>
          </a:p>
        </p:txBody>
      </p:sp>
      <p:sp>
        <p:nvSpPr>
          <p:cNvPr id="3" name="Content Placeholder 2">
            <a:extLst>
              <a:ext uri="{FF2B5EF4-FFF2-40B4-BE49-F238E27FC236}">
                <a16:creationId xmlns:a16="http://schemas.microsoft.com/office/drawing/2014/main" id="{4897E4D2-C214-4759-B301-D4BD57F430DD}"/>
              </a:ext>
            </a:extLst>
          </p:cNvPr>
          <p:cNvSpPr>
            <a:spLocks noGrp="1"/>
          </p:cNvSpPr>
          <p:nvPr>
            <p:ph idx="1"/>
          </p:nvPr>
        </p:nvSpPr>
        <p:spPr/>
        <p:txBody>
          <a:bodyPr>
            <a:normAutofit/>
          </a:bodyPr>
          <a:lstStyle/>
          <a:p>
            <a:r>
              <a:rPr lang="en-US" dirty="0">
                <a:ea typeface="+mn-lt"/>
                <a:cs typeface="+mn-lt"/>
              </a:rPr>
              <a:t>CC = E - N + 2P or CC = D + 1</a:t>
            </a:r>
          </a:p>
          <a:p>
            <a:pPr>
              <a:buNone/>
            </a:pPr>
            <a:r>
              <a:rPr lang="en-US" sz="1200" dirty="0">
                <a:ea typeface="+mn-lt"/>
                <a:cs typeface="+mn-lt"/>
              </a:rPr>
              <a:t>Where, E-Number of edges in the graph.  N-Number of Nodes in the graph.  P-Number of connected components. D-Control Predicates in graph </a:t>
            </a:r>
            <a:endParaRPr lang="en-US" sz="1200" dirty="0"/>
          </a:p>
          <a:p>
            <a:r>
              <a:rPr lang="en-US" dirty="0"/>
              <a:t>It is based on </a:t>
            </a:r>
            <a:r>
              <a:rPr lang="en-US" dirty="0">
                <a:ea typeface="+mn-lt"/>
                <a:cs typeface="+mn-lt"/>
              </a:rPr>
              <a:t>number of linearly independent paths</a:t>
            </a:r>
          </a:p>
          <a:p>
            <a:r>
              <a:rPr lang="en-US" dirty="0">
                <a:ea typeface="+mn-lt"/>
                <a:cs typeface="+mn-lt"/>
              </a:rPr>
              <a:t>It is applied at class level</a:t>
            </a:r>
          </a:p>
          <a:p>
            <a:pPr marL="0" indent="0">
              <a:buNone/>
            </a:pPr>
            <a:endParaRPr lang="en-US" dirty="0">
              <a:ea typeface="+mn-lt"/>
              <a:cs typeface="+mn-lt"/>
            </a:endParaRPr>
          </a:p>
        </p:txBody>
      </p:sp>
      <p:graphicFrame>
        <p:nvGraphicFramePr>
          <p:cNvPr id="5" name="Table 4">
            <a:extLst>
              <a:ext uri="{FF2B5EF4-FFF2-40B4-BE49-F238E27FC236}">
                <a16:creationId xmlns:a16="http://schemas.microsoft.com/office/drawing/2014/main" id="{7E2C6983-0212-4AA4-AEE6-A031389053B7}"/>
              </a:ext>
            </a:extLst>
          </p:cNvPr>
          <p:cNvGraphicFramePr>
            <a:graphicFrameLocks/>
          </p:cNvGraphicFramePr>
          <p:nvPr>
            <p:extLst>
              <p:ext uri="{D42A27DB-BD31-4B8C-83A1-F6EECF244321}">
                <p14:modId xmlns:p14="http://schemas.microsoft.com/office/powerpoint/2010/main" val="3103796751"/>
              </p:ext>
            </p:extLst>
          </p:nvPr>
        </p:nvGraphicFramePr>
        <p:xfrm>
          <a:off x="1364673" y="4621791"/>
          <a:ext cx="9706170" cy="744912"/>
        </p:xfrm>
        <a:graphic>
          <a:graphicData uri="http://schemas.openxmlformats.org/drawingml/2006/table">
            <a:tbl>
              <a:tblPr firstRow="1" bandRow="1">
                <a:tableStyleId>{5C22544A-7EE6-4342-B048-85BDC9FD1C3A}</a:tableStyleId>
              </a:tblPr>
              <a:tblGrid>
                <a:gridCol w="850347">
                  <a:extLst>
                    <a:ext uri="{9D8B030D-6E8A-4147-A177-3AD203B41FA5}">
                      <a16:colId xmlns:a16="http://schemas.microsoft.com/office/drawing/2014/main" val="1333686840"/>
                    </a:ext>
                  </a:extLst>
                </a:gridCol>
                <a:gridCol w="1425580">
                  <a:extLst>
                    <a:ext uri="{9D8B030D-6E8A-4147-A177-3AD203B41FA5}">
                      <a16:colId xmlns:a16="http://schemas.microsoft.com/office/drawing/2014/main" val="4087329318"/>
                    </a:ext>
                  </a:extLst>
                </a:gridCol>
                <a:gridCol w="2772802">
                  <a:extLst>
                    <a:ext uri="{9D8B030D-6E8A-4147-A177-3AD203B41FA5}">
                      <a16:colId xmlns:a16="http://schemas.microsoft.com/office/drawing/2014/main" val="737276151"/>
                    </a:ext>
                  </a:extLst>
                </a:gridCol>
                <a:gridCol w="1918833">
                  <a:extLst>
                    <a:ext uri="{9D8B030D-6E8A-4147-A177-3AD203B41FA5}">
                      <a16:colId xmlns:a16="http://schemas.microsoft.com/office/drawing/2014/main" val="300390154"/>
                    </a:ext>
                  </a:extLst>
                </a:gridCol>
                <a:gridCol w="1649101">
                  <a:extLst>
                    <a:ext uri="{9D8B030D-6E8A-4147-A177-3AD203B41FA5}">
                      <a16:colId xmlns:a16="http://schemas.microsoft.com/office/drawing/2014/main" val="2871447383"/>
                    </a:ext>
                  </a:extLst>
                </a:gridCol>
                <a:gridCol w="1089507">
                  <a:extLst>
                    <a:ext uri="{9D8B030D-6E8A-4147-A177-3AD203B41FA5}">
                      <a16:colId xmlns:a16="http://schemas.microsoft.com/office/drawing/2014/main" val="1603009357"/>
                    </a:ext>
                  </a:extLst>
                </a:gridCol>
              </a:tblGrid>
              <a:tr h="374072">
                <a:tc>
                  <a:txBody>
                    <a:bodyPr/>
                    <a:lstStyle/>
                    <a:p>
                      <a:r>
                        <a:rPr lang="en-US" dirty="0"/>
                        <a:t>Metric</a:t>
                      </a:r>
                    </a:p>
                  </a:txBody>
                  <a:tcPr/>
                </a:tc>
                <a:tc>
                  <a:txBody>
                    <a:bodyPr/>
                    <a:lstStyle/>
                    <a:p>
                      <a:pPr lvl="0">
                        <a:buNone/>
                      </a:pPr>
                      <a:r>
                        <a:rPr lang="en-US" dirty="0"/>
                        <a:t>Openfire</a:t>
                      </a:r>
                    </a:p>
                  </a:txBody>
                  <a:tcPr/>
                </a:tc>
                <a:tc>
                  <a:txBody>
                    <a:bodyPr/>
                    <a:lstStyle/>
                    <a:p>
                      <a:pPr lvl="0">
                        <a:buNone/>
                      </a:pPr>
                      <a:r>
                        <a:rPr lang="en-US" dirty="0"/>
                        <a:t>Commons Collections</a:t>
                      </a:r>
                    </a:p>
                  </a:txBody>
                  <a:tcPr/>
                </a:tc>
                <a:tc>
                  <a:txBody>
                    <a:bodyPr/>
                    <a:lstStyle/>
                    <a:p>
                      <a:pPr lvl="0">
                        <a:buNone/>
                      </a:pPr>
                      <a:r>
                        <a:rPr lang="en-US" dirty="0"/>
                        <a:t>Commons IO</a:t>
                      </a:r>
                    </a:p>
                  </a:txBody>
                  <a:tcPr/>
                </a:tc>
                <a:tc>
                  <a:txBody>
                    <a:bodyPr/>
                    <a:lstStyle/>
                    <a:p>
                      <a:pPr lvl="0">
                        <a:buNone/>
                      </a:pPr>
                      <a:r>
                        <a:rPr lang="en-US" dirty="0" err="1"/>
                        <a:t>jFreeChart</a:t>
                      </a:r>
                    </a:p>
                  </a:txBody>
                  <a:tcPr/>
                </a:tc>
                <a:tc>
                  <a:txBody>
                    <a:bodyPr/>
                    <a:lstStyle/>
                    <a:p>
                      <a:pPr lvl="0">
                        <a:buNone/>
                      </a:pPr>
                      <a:r>
                        <a:rPr lang="en-US" dirty="0" err="1"/>
                        <a:t>jSoup</a:t>
                      </a:r>
                    </a:p>
                  </a:txBody>
                  <a:tcPr/>
                </a:tc>
                <a:extLst>
                  <a:ext uri="{0D108BD9-81ED-4DB2-BD59-A6C34878D82A}">
                    <a16:rowId xmlns:a16="http://schemas.microsoft.com/office/drawing/2014/main" val="2946836084"/>
                  </a:ext>
                </a:extLst>
              </a:tr>
              <a:tr h="370840">
                <a:tc>
                  <a:txBody>
                    <a:bodyPr/>
                    <a:lstStyle/>
                    <a:p>
                      <a:pPr lvl="0">
                        <a:buNone/>
                      </a:pPr>
                      <a:r>
                        <a:rPr lang="en-US" dirty="0"/>
                        <a:t>CC</a:t>
                      </a:r>
                    </a:p>
                  </a:txBody>
                  <a:tcPr/>
                </a:tc>
                <a:tc>
                  <a:txBody>
                    <a:bodyPr/>
                    <a:lstStyle/>
                    <a:p>
                      <a:pPr lvl="0">
                        <a:buNone/>
                      </a:pPr>
                      <a:r>
                        <a:rPr lang="en-US" dirty="0"/>
                        <a:t>8</a:t>
                      </a:r>
                    </a:p>
                  </a:txBody>
                  <a:tcPr/>
                </a:tc>
                <a:tc>
                  <a:txBody>
                    <a:bodyPr/>
                    <a:lstStyle/>
                    <a:p>
                      <a:pPr lvl="0">
                        <a:buNone/>
                      </a:pPr>
                      <a:r>
                        <a:rPr lang="en-US" dirty="0"/>
                        <a:t>12</a:t>
                      </a:r>
                    </a:p>
                  </a:txBody>
                  <a:tcPr/>
                </a:tc>
                <a:tc>
                  <a:txBody>
                    <a:bodyPr/>
                    <a:lstStyle/>
                    <a:p>
                      <a:r>
                        <a:rPr lang="en-US" dirty="0"/>
                        <a:t>12</a:t>
                      </a:r>
                    </a:p>
                  </a:txBody>
                  <a:tcPr/>
                </a:tc>
                <a:tc>
                  <a:txBody>
                    <a:bodyPr/>
                    <a:lstStyle/>
                    <a:p>
                      <a:pPr lvl="0">
                        <a:buNone/>
                      </a:pPr>
                      <a:r>
                        <a:rPr lang="en-US" dirty="0"/>
                        <a:t>18</a:t>
                      </a:r>
                    </a:p>
                  </a:txBody>
                  <a:tcPr/>
                </a:tc>
                <a:tc>
                  <a:txBody>
                    <a:bodyPr/>
                    <a:lstStyle/>
                    <a:p>
                      <a:pPr lvl="0">
                        <a:buNone/>
                      </a:pPr>
                      <a:r>
                        <a:rPr lang="en-US" dirty="0"/>
                        <a:t>10</a:t>
                      </a:r>
                    </a:p>
                  </a:txBody>
                  <a:tcPr/>
                </a:tc>
                <a:extLst>
                  <a:ext uri="{0D108BD9-81ED-4DB2-BD59-A6C34878D82A}">
                    <a16:rowId xmlns:a16="http://schemas.microsoft.com/office/drawing/2014/main" val="752660340"/>
                  </a:ext>
                </a:extLst>
              </a:tr>
            </a:tbl>
          </a:graphicData>
        </a:graphic>
      </p:graphicFrame>
    </p:spTree>
    <p:extLst>
      <p:ext uri="{BB962C8B-B14F-4D97-AF65-F5344CB8AC3E}">
        <p14:creationId xmlns:p14="http://schemas.microsoft.com/office/powerpoint/2010/main" val="1462645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3090-8932-425C-8BCE-13F538D62330}"/>
              </a:ext>
            </a:extLst>
          </p:cNvPr>
          <p:cNvSpPr>
            <a:spLocks noGrp="1"/>
          </p:cNvSpPr>
          <p:nvPr>
            <p:ph type="title"/>
          </p:nvPr>
        </p:nvSpPr>
        <p:spPr/>
        <p:txBody>
          <a:bodyPr/>
          <a:lstStyle/>
          <a:p>
            <a:r>
              <a:rPr lang="en-US" dirty="0"/>
              <a:t>Metric 5 : Adaptive Maintenance Effort</a:t>
            </a:r>
          </a:p>
        </p:txBody>
      </p:sp>
      <p:sp>
        <p:nvSpPr>
          <p:cNvPr id="3" name="Content Placeholder 2">
            <a:extLst>
              <a:ext uri="{FF2B5EF4-FFF2-40B4-BE49-F238E27FC236}">
                <a16:creationId xmlns:a16="http://schemas.microsoft.com/office/drawing/2014/main" id="{48B7F13B-5D95-4E2C-AAEE-DE6ECD6D4A41}"/>
              </a:ext>
            </a:extLst>
          </p:cNvPr>
          <p:cNvSpPr>
            <a:spLocks noGrp="1"/>
          </p:cNvSpPr>
          <p:nvPr>
            <p:ph idx="1"/>
          </p:nvPr>
        </p:nvSpPr>
        <p:spPr/>
        <p:txBody>
          <a:bodyPr/>
          <a:lstStyle/>
          <a:p>
            <a:r>
              <a:rPr lang="en-US" sz="2200" dirty="0">
                <a:ea typeface="+mn-lt"/>
                <a:cs typeface="+mn-lt"/>
              </a:rPr>
              <a:t>E = -40 + 6.56DLOC</a:t>
            </a:r>
            <a:endParaRPr lang="en-US" sz="2200" dirty="0"/>
          </a:p>
          <a:p>
            <a:r>
              <a:rPr lang="en-US" sz="2200" dirty="0"/>
              <a:t>It is applied at package level</a:t>
            </a:r>
          </a:p>
          <a:p>
            <a:r>
              <a:rPr lang="en-US" sz="2200" dirty="0">
                <a:ea typeface="+mn-lt"/>
                <a:cs typeface="+mn-lt"/>
              </a:rPr>
              <a:t>In software maintenance, when the software has to undergo the change in the system, the team often underestimates the time and effort required to make the changes. This also leads to a lack of validation, acceptance, planning, estimating, and maintenance in the software maintenance cycle. </a:t>
            </a:r>
            <a:endParaRPr lang="en-US" sz="2200" dirty="0"/>
          </a:p>
          <a:p>
            <a:pPr marL="0" indent="0">
              <a:buNone/>
            </a:pPr>
            <a:endParaRPr lang="en-US" dirty="0"/>
          </a:p>
        </p:txBody>
      </p:sp>
      <p:graphicFrame>
        <p:nvGraphicFramePr>
          <p:cNvPr id="5" name="Table 4">
            <a:extLst>
              <a:ext uri="{FF2B5EF4-FFF2-40B4-BE49-F238E27FC236}">
                <a16:creationId xmlns:a16="http://schemas.microsoft.com/office/drawing/2014/main" id="{B2E1A5F0-E41F-4202-8366-C6234CE8AE34}"/>
              </a:ext>
            </a:extLst>
          </p:cNvPr>
          <p:cNvGraphicFramePr>
            <a:graphicFrameLocks/>
          </p:cNvGraphicFramePr>
          <p:nvPr>
            <p:extLst>
              <p:ext uri="{D42A27DB-BD31-4B8C-83A1-F6EECF244321}">
                <p14:modId xmlns:p14="http://schemas.microsoft.com/office/powerpoint/2010/main" val="2502398951"/>
              </p:ext>
            </p:extLst>
          </p:nvPr>
        </p:nvGraphicFramePr>
        <p:xfrm>
          <a:off x="1348108" y="5013834"/>
          <a:ext cx="9706170" cy="744912"/>
        </p:xfrm>
        <a:graphic>
          <a:graphicData uri="http://schemas.openxmlformats.org/drawingml/2006/table">
            <a:tbl>
              <a:tblPr firstRow="1" bandRow="1">
                <a:tableStyleId>{5C22544A-7EE6-4342-B048-85BDC9FD1C3A}</a:tableStyleId>
              </a:tblPr>
              <a:tblGrid>
                <a:gridCol w="850347">
                  <a:extLst>
                    <a:ext uri="{9D8B030D-6E8A-4147-A177-3AD203B41FA5}">
                      <a16:colId xmlns:a16="http://schemas.microsoft.com/office/drawing/2014/main" val="1333686840"/>
                    </a:ext>
                  </a:extLst>
                </a:gridCol>
                <a:gridCol w="1425580">
                  <a:extLst>
                    <a:ext uri="{9D8B030D-6E8A-4147-A177-3AD203B41FA5}">
                      <a16:colId xmlns:a16="http://schemas.microsoft.com/office/drawing/2014/main" val="4087329318"/>
                    </a:ext>
                  </a:extLst>
                </a:gridCol>
                <a:gridCol w="2772802">
                  <a:extLst>
                    <a:ext uri="{9D8B030D-6E8A-4147-A177-3AD203B41FA5}">
                      <a16:colId xmlns:a16="http://schemas.microsoft.com/office/drawing/2014/main" val="737276151"/>
                    </a:ext>
                  </a:extLst>
                </a:gridCol>
                <a:gridCol w="1918833">
                  <a:extLst>
                    <a:ext uri="{9D8B030D-6E8A-4147-A177-3AD203B41FA5}">
                      <a16:colId xmlns:a16="http://schemas.microsoft.com/office/drawing/2014/main" val="300390154"/>
                    </a:ext>
                  </a:extLst>
                </a:gridCol>
                <a:gridCol w="1649101">
                  <a:extLst>
                    <a:ext uri="{9D8B030D-6E8A-4147-A177-3AD203B41FA5}">
                      <a16:colId xmlns:a16="http://schemas.microsoft.com/office/drawing/2014/main" val="2871447383"/>
                    </a:ext>
                  </a:extLst>
                </a:gridCol>
                <a:gridCol w="1089507">
                  <a:extLst>
                    <a:ext uri="{9D8B030D-6E8A-4147-A177-3AD203B41FA5}">
                      <a16:colId xmlns:a16="http://schemas.microsoft.com/office/drawing/2014/main" val="1603009357"/>
                    </a:ext>
                  </a:extLst>
                </a:gridCol>
              </a:tblGrid>
              <a:tr h="374072">
                <a:tc>
                  <a:txBody>
                    <a:bodyPr/>
                    <a:lstStyle/>
                    <a:p>
                      <a:r>
                        <a:rPr lang="en-US" dirty="0"/>
                        <a:t>Metric</a:t>
                      </a:r>
                    </a:p>
                  </a:txBody>
                  <a:tcPr/>
                </a:tc>
                <a:tc>
                  <a:txBody>
                    <a:bodyPr/>
                    <a:lstStyle/>
                    <a:p>
                      <a:pPr lvl="0">
                        <a:buNone/>
                      </a:pPr>
                      <a:r>
                        <a:rPr lang="en-US" dirty="0"/>
                        <a:t>Openfire</a:t>
                      </a:r>
                    </a:p>
                  </a:txBody>
                  <a:tcPr/>
                </a:tc>
                <a:tc>
                  <a:txBody>
                    <a:bodyPr/>
                    <a:lstStyle/>
                    <a:p>
                      <a:pPr lvl="0">
                        <a:buNone/>
                      </a:pPr>
                      <a:r>
                        <a:rPr lang="en-US" dirty="0"/>
                        <a:t>Commons Collections</a:t>
                      </a:r>
                    </a:p>
                  </a:txBody>
                  <a:tcPr/>
                </a:tc>
                <a:tc>
                  <a:txBody>
                    <a:bodyPr/>
                    <a:lstStyle/>
                    <a:p>
                      <a:pPr lvl="0">
                        <a:buNone/>
                      </a:pPr>
                      <a:r>
                        <a:rPr lang="en-US" dirty="0"/>
                        <a:t>Commons IO</a:t>
                      </a:r>
                    </a:p>
                  </a:txBody>
                  <a:tcPr/>
                </a:tc>
                <a:tc>
                  <a:txBody>
                    <a:bodyPr/>
                    <a:lstStyle/>
                    <a:p>
                      <a:pPr lvl="0">
                        <a:buNone/>
                      </a:pPr>
                      <a:r>
                        <a:rPr lang="en-US" dirty="0" err="1"/>
                        <a:t>jFreeChart</a:t>
                      </a:r>
                    </a:p>
                  </a:txBody>
                  <a:tcPr/>
                </a:tc>
                <a:tc>
                  <a:txBody>
                    <a:bodyPr/>
                    <a:lstStyle/>
                    <a:p>
                      <a:pPr lvl="0">
                        <a:buNone/>
                      </a:pPr>
                      <a:r>
                        <a:rPr lang="en-US" dirty="0" err="1"/>
                        <a:t>jSoup</a:t>
                      </a:r>
                    </a:p>
                  </a:txBody>
                  <a:tcPr/>
                </a:tc>
                <a:extLst>
                  <a:ext uri="{0D108BD9-81ED-4DB2-BD59-A6C34878D82A}">
                    <a16:rowId xmlns:a16="http://schemas.microsoft.com/office/drawing/2014/main" val="2946836084"/>
                  </a:ext>
                </a:extLst>
              </a:tr>
              <a:tr h="370840">
                <a:tc>
                  <a:txBody>
                    <a:bodyPr/>
                    <a:lstStyle/>
                    <a:p>
                      <a:pPr lvl="0">
                        <a:buNone/>
                      </a:pPr>
                      <a:r>
                        <a:rPr lang="en-US" dirty="0"/>
                        <a:t>E</a:t>
                      </a:r>
                    </a:p>
                  </a:txBody>
                  <a:tcPr/>
                </a:tc>
                <a:tc>
                  <a:txBody>
                    <a:bodyPr/>
                    <a:lstStyle/>
                    <a:p>
                      <a:pPr lvl="0">
                        <a:buNone/>
                      </a:pPr>
                      <a:r>
                        <a:rPr lang="en-US" dirty="0"/>
                        <a:t>166542</a:t>
                      </a:r>
                    </a:p>
                  </a:txBody>
                  <a:tcPr/>
                </a:tc>
                <a:tc>
                  <a:txBody>
                    <a:bodyPr/>
                    <a:lstStyle/>
                    <a:p>
                      <a:pPr lvl="0">
                        <a:buNone/>
                      </a:pPr>
                      <a:r>
                        <a:rPr lang="en-US" dirty="0"/>
                        <a:t>264237.5</a:t>
                      </a:r>
                    </a:p>
                  </a:txBody>
                  <a:tcPr/>
                </a:tc>
                <a:tc>
                  <a:txBody>
                    <a:bodyPr/>
                    <a:lstStyle/>
                    <a:p>
                      <a:r>
                        <a:rPr lang="en-US"/>
                        <a:t>43955.3</a:t>
                      </a:r>
                      <a:endParaRPr lang="en-US" dirty="0"/>
                    </a:p>
                  </a:txBody>
                  <a:tcPr/>
                </a:tc>
                <a:tc>
                  <a:txBody>
                    <a:bodyPr/>
                    <a:lstStyle/>
                    <a:p>
                      <a:pPr lvl="0">
                        <a:buNone/>
                      </a:pPr>
                      <a:r>
                        <a:rPr lang="en-US"/>
                        <a:t>110581.3</a:t>
                      </a:r>
                      <a:endParaRPr lang="en-US" dirty="0"/>
                    </a:p>
                  </a:txBody>
                  <a:tcPr/>
                </a:tc>
                <a:tc>
                  <a:txBody>
                    <a:bodyPr/>
                    <a:lstStyle/>
                    <a:p>
                      <a:pPr lvl="0">
                        <a:buNone/>
                      </a:pPr>
                      <a:r>
                        <a:rPr lang="en-US"/>
                        <a:t>8909.152</a:t>
                      </a:r>
                      <a:endParaRPr lang="en-US" dirty="0"/>
                    </a:p>
                  </a:txBody>
                  <a:tcPr/>
                </a:tc>
                <a:extLst>
                  <a:ext uri="{0D108BD9-81ED-4DB2-BD59-A6C34878D82A}">
                    <a16:rowId xmlns:a16="http://schemas.microsoft.com/office/drawing/2014/main" val="752660340"/>
                  </a:ext>
                </a:extLst>
              </a:tr>
            </a:tbl>
          </a:graphicData>
        </a:graphic>
      </p:graphicFrame>
    </p:spTree>
    <p:extLst>
      <p:ext uri="{BB962C8B-B14F-4D97-AF65-F5344CB8AC3E}">
        <p14:creationId xmlns:p14="http://schemas.microsoft.com/office/powerpoint/2010/main" val="21166595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Organic</vt:lpstr>
      <vt:lpstr>Measurement Metrics</vt:lpstr>
      <vt:lpstr>Content</vt:lpstr>
      <vt:lpstr>Test Subjects</vt:lpstr>
      <vt:lpstr>Metrics</vt:lpstr>
      <vt:lpstr>Metric 1: Statement Coverage</vt:lpstr>
      <vt:lpstr>Metric 2 : Branch Coverage</vt:lpstr>
      <vt:lpstr>Metric 3 : Mutation Testing</vt:lpstr>
      <vt:lpstr>Metric 4 : McCabe's Cyclomatic Complexity</vt:lpstr>
      <vt:lpstr>Metric 5 : Adaptive Maintenance Effort</vt:lpstr>
      <vt:lpstr>Metric 5 : Adaptive Maintenance Effort</vt:lpstr>
      <vt:lpstr>Metric 6 : Post Release Defect Density</vt:lpstr>
      <vt:lpstr>Metric 6 : Post Release Defect Density</vt:lpstr>
      <vt:lpstr>Correlations</vt:lpstr>
      <vt:lpstr>Correlations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349</cp:revision>
  <dcterms:created xsi:type="dcterms:W3CDTF">2013-07-15T20:26:40Z</dcterms:created>
  <dcterms:modified xsi:type="dcterms:W3CDTF">2019-06-13T01:34:08Z</dcterms:modified>
</cp:coreProperties>
</file>