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9" r:id="rId15"/>
    <p:sldId id="378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393" r:id="rId29"/>
    <p:sldId id="394" r:id="rId30"/>
    <p:sldId id="395" r:id="rId31"/>
    <p:sldId id="460" r:id="rId32"/>
    <p:sldId id="396" r:id="rId33"/>
    <p:sldId id="399" r:id="rId34"/>
    <p:sldId id="400" r:id="rId35"/>
    <p:sldId id="401" r:id="rId36"/>
    <p:sldId id="397" r:id="rId37"/>
    <p:sldId id="398" r:id="rId38"/>
    <p:sldId id="475" r:id="rId39"/>
    <p:sldId id="464" r:id="rId40"/>
    <p:sldId id="402" r:id="rId41"/>
    <p:sldId id="405" r:id="rId42"/>
    <p:sldId id="407" r:id="rId43"/>
    <p:sldId id="406" r:id="rId44"/>
    <p:sldId id="487" r:id="rId45"/>
    <p:sldId id="414" r:id="rId46"/>
    <p:sldId id="418" r:id="rId47"/>
    <p:sldId id="419" r:id="rId48"/>
    <p:sldId id="415" r:id="rId49"/>
    <p:sldId id="416" r:id="rId50"/>
    <p:sldId id="422" r:id="rId51"/>
    <p:sldId id="470" r:id="rId52"/>
    <p:sldId id="421" r:id="rId53"/>
    <p:sldId id="438" r:id="rId54"/>
    <p:sldId id="485" r:id="rId55"/>
    <p:sldId id="488" r:id="rId56"/>
    <p:sldId id="489" r:id="rId57"/>
    <p:sldId id="408" r:id="rId58"/>
    <p:sldId id="409" r:id="rId59"/>
    <p:sldId id="410" r:id="rId60"/>
    <p:sldId id="463" r:id="rId61"/>
    <p:sldId id="478" r:id="rId62"/>
    <p:sldId id="444" r:id="rId63"/>
  </p:sldIdLst>
  <p:sldSz cx="9144000" cy="6858000" type="screen4x3"/>
  <p:notesSz cx="7077075" cy="9363075"/>
  <p:custShowLst>
    <p:custShow name="Custom Show 1" id="0">
      <p:sldLst>
        <p:sld r:id="rId4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39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</a:t>
            </a:r>
            <a:r>
              <a:rPr lang="en-US" altLang="en-US" dirty="0" smtClean="0"/>
              <a:t>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Index </a:t>
            </a:r>
            <a:r>
              <a:rPr lang="en-US" altLang="en-US" dirty="0"/>
              <a:t>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</a:t>
            </a:r>
            <a:r>
              <a:rPr lang="en-US" altLang="en-US" dirty="0" smtClean="0"/>
              <a:t>disk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 smtClean="0"/>
              <a:t>If </a:t>
            </a:r>
            <a:r>
              <a:rPr lang="en-US" altLang="en-US" dirty="0"/>
              <a:t>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.g., </a:t>
            </a:r>
            <a:r>
              <a:rPr lang="en-IN" dirty="0"/>
              <a:t>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erformance </a:t>
            </a:r>
            <a:r>
              <a:rPr lang="en-US" altLang="en-US" dirty="0"/>
              <a:t>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utomatically </a:t>
            </a:r>
            <a:r>
              <a:rPr lang="en-US" altLang="en-US" dirty="0"/>
              <a:t>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xtra </a:t>
            </a:r>
            <a:r>
              <a:rPr lang="en-US" altLang="en-US" dirty="0"/>
              <a:t>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</a:t>
            </a:r>
            <a:r>
              <a:rPr lang="en-US" altLang="ja-JP" dirty="0" smtClean="0"/>
              <a:t>values</a:t>
            </a:r>
            <a:endParaRPr lang="en-US" altLang="ja-JP" dirty="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</a:t>
            </a:r>
            <a:r>
              <a:rPr lang="en-US" altLang="en-US" b="1" dirty="0">
                <a:sym typeface="Symbol" panose="05050102010706020507" pitchFamily="18" charset="2"/>
              </a:rPr>
              <a:t>greater than or equal to </a:t>
            </a:r>
            <a:r>
              <a:rPr lang="en-US" altLang="en-US" b="1" i="1" dirty="0">
                <a:sym typeface="Symbol" panose="05050102010706020507" pitchFamily="18" charset="2"/>
              </a:rPr>
              <a:t>K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–1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 smtClean="0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–1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 smtClean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Leaf </a:t>
            </a:r>
            <a:r>
              <a:rPr lang="en-US" altLang="en-US" dirty="0"/>
              <a:t>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</a:t>
            </a:r>
            <a:r>
              <a:rPr lang="en-US" altLang="en-US" b="1" dirty="0"/>
              <a:t>least </a:t>
            </a:r>
            <a:r>
              <a:rPr lang="en-US" altLang="en-US" dirty="0"/>
              <a:t>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 smtClean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 smtClean="0">
                <a:sym typeface="Symbol" panose="05050102010706020507" pitchFamily="18" charset="2"/>
              </a:rPr>
              <a:t>C.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i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    </a:t>
            </a:r>
            <a:r>
              <a:rPr lang="en-US" altLang="en-US" i="1" dirty="0"/>
              <a:t>/* v </a:t>
            </a:r>
            <a:r>
              <a:rPr lang="en-US" altLang="en-US" i="1" dirty="0" smtClean="0">
                <a:sym typeface="Symbol" panose="05050102010706020507" pitchFamily="18" charset="2"/>
              </a:rPr>
              <a:t>&lt; </a:t>
            </a:r>
            <a:r>
              <a:rPr lang="en-US" altLang="en-US" i="1" dirty="0" err="1" smtClean="0">
                <a:sym typeface="Symbol" panose="05050102010706020507" pitchFamily="18" charset="2"/>
              </a:rPr>
              <a:t>C.</a:t>
            </a:r>
            <a:r>
              <a:rPr lang="en-US" altLang="en-US" i="1" dirty="0" err="1" smtClean="0"/>
              <a:t>K</a:t>
            </a:r>
            <a:r>
              <a:rPr lang="en-US" altLang="en-US" i="1" baseline="-25000" dirty="0" err="1" smtClean="0"/>
              <a:t>i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*/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</a:t>
            </a:r>
            <a:r>
              <a:rPr lang="en-US" altLang="en-US" i="1" dirty="0" err="1" smtClean="0"/>
              <a:t>C.K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i="1" dirty="0"/>
              <a:t>= </a:t>
            </a:r>
            <a:r>
              <a:rPr lang="en-US" altLang="en-US" i="1" dirty="0" smtClean="0"/>
              <a:t>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</a:t>
            </a:r>
            <a:r>
              <a:rPr lang="en-US" altLang="en-US" dirty="0"/>
              <a:t>index entries are stored sorted on the search key value </a:t>
            </a:r>
            <a:endParaRPr lang="en-US" altLang="en-US" dirty="0" smtClean="0"/>
          </a:p>
          <a:p>
            <a:pPr lvl="1"/>
            <a:r>
              <a:rPr lang="en-US" altLang="en-US" b="1" dirty="0" smtClean="0"/>
              <a:t>Hash </a:t>
            </a:r>
            <a:r>
              <a:rPr lang="en-US" altLang="en-US" b="1" dirty="0"/>
              <a:t>indices:</a:t>
            </a:r>
            <a:r>
              <a:rPr lang="en-US" altLang="en-US" dirty="0"/>
              <a:t> index entries are </a:t>
            </a:r>
            <a:r>
              <a:rPr lang="en-US" altLang="en-US" dirty="0" smtClean="0"/>
              <a:t>distributed </a:t>
            </a:r>
            <a:r>
              <a:rPr lang="en-US" altLang="en-US" dirty="0"/>
              <a:t>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 smtClean="0"/>
              <a:t>”</a:t>
            </a:r>
            <a:r>
              <a:rPr lang="en-IN" altLang="ja-JP" dirty="0" smtClean="0"/>
              <a:t>, determined</a:t>
            </a:r>
            <a:r>
              <a:rPr lang="en-US" altLang="ja-JP" dirty="0" smtClean="0"/>
              <a:t> </a:t>
            </a:r>
            <a:r>
              <a:rPr lang="en-US" altLang="ja-JP" dirty="0"/>
              <a:t>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 smtClean="0"/>
              <a:t>” </a:t>
            </a:r>
            <a:r>
              <a:rPr lang="en-IN" altLang="ja-JP" dirty="0" smtClean="0"/>
              <a:t>on </a:t>
            </a:r>
            <a:r>
              <a:rPr lang="en-US" altLang="en-US" dirty="0"/>
              <a:t>search </a:t>
            </a:r>
            <a:r>
              <a:rPr lang="en-US" altLang="en-US" dirty="0" smtClean="0"/>
              <a:t>key values</a:t>
            </a:r>
            <a:r>
              <a:rPr lang="en-US" altLang="ja-JP" dirty="0" smtClean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</a:t>
            </a:r>
            <a:r>
              <a:rPr lang="en-US" altLang="ja-JP" dirty="0" smtClean="0"/>
              <a:t>N</a:t>
            </a:r>
          </a:p>
          <a:p>
            <a:r>
              <a:rPr lang="en-US" altLang="ja-JP" dirty="0" smtClean="0"/>
              <a:t>Example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 smtClean="0"/>
              <a:t>Finding records </a:t>
            </a:r>
            <a:r>
              <a:rPr lang="en-US" altLang="en-US" dirty="0"/>
              <a:t>with a specified value in the attribute</a:t>
            </a:r>
          </a:p>
          <a:p>
            <a:pPr lvl="1"/>
            <a:r>
              <a:rPr lang="en-US" altLang="en-US" dirty="0" smtClean="0"/>
              <a:t>Finding records </a:t>
            </a:r>
            <a:r>
              <a:rPr lang="en-US" altLang="en-US" dirty="0"/>
              <a:t>with an attribute value falling in a specified </a:t>
            </a:r>
            <a:r>
              <a:rPr lang="en-US" altLang="en-US" dirty="0" smtClean="0"/>
              <a:t>range</a:t>
            </a:r>
            <a:endParaRPr lang="en-US" altLang="en-US" dirty="0"/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eaf </a:t>
            </a:r>
            <a:r>
              <a:rPr lang="en-US" altLang="en-US" dirty="0"/>
              <a:t>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</a:t>
            </a:r>
            <a:r>
              <a:rPr lang="en-US" altLang="en-US" sz="1700" dirty="0" smtClean="0"/>
              <a:t>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</a:t>
            </a:r>
            <a:r>
              <a:rPr lang="en-US" altLang="en-US" dirty="0" smtClean="0"/>
              <a:t>store addition Bi bucket pointers, </a:t>
            </a:r>
            <a:r>
              <a:rPr lang="en-US" altLang="en-US" dirty="0"/>
              <a:t>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</a:t>
            </a:r>
            <a:r>
              <a:rPr lang="en-US" altLang="en-US" b="1" dirty="0"/>
              <a:t>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</a:t>
            </a:r>
            <a:r>
              <a:rPr lang="en-US" altLang="en-US" dirty="0" smtClean="0"/>
              <a:t>or</a:t>
            </a:r>
            <a:r>
              <a:rPr lang="en-US" altLang="en-US" b="1" dirty="0" smtClean="0">
                <a:solidFill>
                  <a:srgbClr val="002060"/>
                </a:solidFill>
              </a:rPr>
              <a:t> closed hashing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An alternative, called </a:t>
            </a:r>
            <a:br>
              <a:rPr lang="en-US" altLang="en-US" dirty="0" smtClean="0"/>
            </a:br>
            <a:r>
              <a:rPr lang="en-US" altLang="en-US" b="1" dirty="0" smtClean="0">
                <a:solidFill>
                  <a:srgbClr val="002060"/>
                </a:solidFill>
              </a:rPr>
              <a:t>open addressing </a:t>
            </a:r>
            <a:br>
              <a:rPr lang="en-US" altLang="en-US" b="1" dirty="0" smtClean="0">
                <a:solidFill>
                  <a:srgbClr val="002060"/>
                </a:solidFill>
              </a:rPr>
            </a:b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002060"/>
                </a:solidFill>
              </a:rPr>
              <a:t>open hashing </a:t>
            </a:r>
            <a:r>
              <a:rPr lang="en-US" altLang="en-US" dirty="0" smtClean="0"/>
              <a:t>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/>
            </a: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 smtClean="0">
                <a:solidFill>
                  <a:srgbClr val="002060"/>
                </a:solidFill>
              </a:rPr>
              <a:t>Primary </a:t>
            </a:r>
            <a:r>
              <a:rPr lang="en-US" altLang="en-US" b="1" dirty="0">
                <a:solidFill>
                  <a:srgbClr val="002060"/>
                </a:solidFill>
              </a:rPr>
              <a:t>index </a:t>
            </a:r>
            <a:r>
              <a:rPr lang="en-US" altLang="en-US" b="1" dirty="0" smtClean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 smtClean="0">
                <a:solidFill>
                  <a:srgbClr val="002060"/>
                </a:solidFill>
              </a:rPr>
              <a:t>clustering </a:t>
            </a:r>
            <a:r>
              <a:rPr lang="en-US" altLang="en-US" b="1" dirty="0">
                <a:solidFill>
                  <a:srgbClr val="002060"/>
                </a:solidFill>
              </a:rPr>
              <a:t>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smtClean="0">
                <a:solidFill>
                  <a:srgbClr val="002060"/>
                </a:solidFill>
              </a:rPr>
              <a:t>non-clustering </a:t>
            </a:r>
            <a:r>
              <a:rPr lang="en-US" altLang="en-US" b="1" dirty="0">
                <a:solidFill>
                  <a:srgbClr val="002060"/>
                </a:solidFill>
              </a:rPr>
              <a:t>index</a:t>
            </a:r>
            <a:r>
              <a:rPr lang="en-US" altLang="en-US" b="1" dirty="0"/>
              <a:t>.</a:t>
            </a:r>
            <a:endParaRPr lang="en-US" altLang="en-US" dirty="0"/>
          </a:p>
          <a:p>
            <a:endParaRPr lang="en-US" altLang="en-US" b="1" dirty="0" smtClean="0">
              <a:solidFill>
                <a:srgbClr val="002060"/>
              </a:solidFill>
            </a:endParaRPr>
          </a:p>
          <a:p>
            <a:r>
              <a:rPr lang="en-US" altLang="en-US" dirty="0" smtClean="0"/>
              <a:t>Files which are sequentially </a:t>
            </a:r>
            <a:r>
              <a:rPr lang="en-US" altLang="en-US" dirty="0"/>
              <a:t>ordered </a:t>
            </a:r>
            <a:r>
              <a:rPr lang="en-US" altLang="en-US" dirty="0" smtClean="0"/>
              <a:t>w.r.t. a </a:t>
            </a:r>
            <a:r>
              <a:rPr lang="en-US" altLang="en-US" dirty="0"/>
              <a:t>search key, </a:t>
            </a:r>
            <a:r>
              <a:rPr lang="en-US" altLang="en-US" dirty="0" smtClean="0"/>
              <a:t>and has a </a:t>
            </a:r>
            <a:r>
              <a:rPr lang="en-US" altLang="en-US" dirty="0"/>
              <a:t>clustering index on the search </a:t>
            </a:r>
            <a:r>
              <a:rPr lang="en-US" altLang="en-US" dirty="0" smtClean="0"/>
              <a:t>key, are called </a:t>
            </a:r>
            <a:r>
              <a:rPr lang="en-US" altLang="en-US" b="1" dirty="0" smtClean="0"/>
              <a:t>index-sequential files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 smtClean="0"/>
              <a:t>Expected </a:t>
            </a:r>
            <a:r>
              <a:rPr lang="en-US" altLang="en-US" dirty="0"/>
              <a:t>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 smtClean="0"/>
              <a:t>Think about:</a:t>
            </a:r>
          </a:p>
          <a:p>
            <a:pPr lvl="1"/>
            <a:r>
              <a:rPr lang="en-US" altLang="en-US" dirty="0" smtClean="0"/>
              <a:t>Cost </a:t>
            </a:r>
            <a:r>
              <a:rPr lang="en-US" altLang="en-US" dirty="0"/>
              <a:t>of periodic re-organization</a:t>
            </a:r>
          </a:p>
          <a:p>
            <a:pPr lvl="1"/>
            <a:r>
              <a:rPr lang="en-US" altLang="en-US" dirty="0"/>
              <a:t>Relative frequency of insertions and deletions</a:t>
            </a:r>
          </a:p>
          <a:p>
            <a:pPr lvl="1"/>
            <a:r>
              <a:rPr lang="en-US" altLang="en-US" dirty="0"/>
              <a:t>Is it desirable to optimize average access time at the expense of worst-case access time?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</a:t>
            </a:r>
            <a:r>
              <a:rPr lang="en-US" altLang="en-US" dirty="0"/>
              <a:t>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Miscellaneous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575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67266"/>
          </a:xfrm>
        </p:spPr>
        <p:txBody>
          <a:bodyPr/>
          <a:lstStyle/>
          <a:p>
            <a:r>
              <a:rPr lang="en-IN" dirty="0" smtClean="0"/>
              <a:t>Multiple Key Access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186" y="1274975"/>
            <a:ext cx="7935013" cy="475818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Until now, we have assumed that only one index on one attribute is used to process a query on a relation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However, for certain queries,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It is advantageous to use multiple indices if they exist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Or to use an index built on a multi-attribute search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89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Index: Dense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</a:t>
            </a:r>
            <a:r>
              <a:rPr lang="en-US" altLang="en-US" dirty="0" smtClean="0"/>
              <a:t>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Index: 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Index: 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Index: 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 err="1" smtClean="0"/>
              <a:t>unclustered</a:t>
            </a:r>
            <a:r>
              <a:rPr lang="en-US" altLang="en-US" dirty="0" smtClean="0"/>
              <a:t> index (next slide): sparse index on top of dense index (multilevel index)</a:t>
            </a:r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76222</TotalTime>
  <Words>3787</Words>
  <Application>Microsoft Office PowerPoint</Application>
  <PresentationFormat>On-screen Show (4:3)</PresentationFormat>
  <Paragraphs>465</Paragraphs>
  <Slides>62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3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14: Indexing</vt:lpstr>
      <vt:lpstr>Outline</vt:lpstr>
      <vt:lpstr>Basic Concepts</vt:lpstr>
      <vt:lpstr>Index Evaluation Metrics</vt:lpstr>
      <vt:lpstr>Ordered Indices</vt:lpstr>
      <vt:lpstr>Primary Index: Dense Index Files</vt:lpstr>
      <vt:lpstr>Primary Index: Dense Index Files (Cont.)</vt:lpstr>
      <vt:lpstr>Primary Index: Sparse Index Files</vt:lpstr>
      <vt:lpstr>Primary Index: 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Insertion</vt:lpstr>
      <vt:lpstr>Index Update:  Deletion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B-Tree Index Files</vt:lpstr>
      <vt:lpstr>B-Tree Index Files (Cont.)</vt:lpstr>
      <vt:lpstr>B-Tree Index File Example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Example of Hash Index</vt:lpstr>
      <vt:lpstr>Comparison of Ordered Indexing and Hashing</vt:lpstr>
      <vt:lpstr>End of Chapter 14</vt:lpstr>
      <vt:lpstr>Miscellaneous</vt:lpstr>
      <vt:lpstr>Multiple Key Access 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Ruchira Naskar</cp:lastModifiedBy>
  <cp:revision>385</cp:revision>
  <cp:lastPrinted>2019-06-24T14:40:34Z</cp:lastPrinted>
  <dcterms:created xsi:type="dcterms:W3CDTF">2009-12-23T00:01:06Z</dcterms:created>
  <dcterms:modified xsi:type="dcterms:W3CDTF">2022-09-29T06:17:00Z</dcterms:modified>
</cp:coreProperties>
</file>