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22"/>
  </p:notesMasterIdLst>
  <p:handoutMasterIdLst>
    <p:handoutMasterId r:id="rId23"/>
  </p:handoutMasterIdLst>
  <p:sldIdLst>
    <p:sldId id="346" r:id="rId2"/>
    <p:sldId id="257" r:id="rId3"/>
    <p:sldId id="258" r:id="rId4"/>
    <p:sldId id="259" r:id="rId5"/>
    <p:sldId id="335" r:id="rId6"/>
    <p:sldId id="354" r:id="rId7"/>
    <p:sldId id="348" r:id="rId8"/>
    <p:sldId id="263" r:id="rId9"/>
    <p:sldId id="268" r:id="rId10"/>
    <p:sldId id="350" r:id="rId11"/>
    <p:sldId id="270" r:id="rId12"/>
    <p:sldId id="271" r:id="rId13"/>
    <p:sldId id="272" r:id="rId14"/>
    <p:sldId id="279" r:id="rId15"/>
    <p:sldId id="284" r:id="rId16"/>
    <p:sldId id="285" r:id="rId17"/>
    <p:sldId id="286" r:id="rId18"/>
    <p:sldId id="287" r:id="rId19"/>
    <p:sldId id="264" r:id="rId20"/>
    <p:sldId id="363" r:id="rId2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0" y="54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14EB24E-1992-449A-AD28-FF477E1F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FD7109D-2297-4F46-9A8F-16F23C6FA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3074D6-C005-48DF-B89D-3BD9BD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C51CAF2-9CEA-43E4-9F13-33B481615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FA7D35-4712-41D8-B665-A94477D35433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E9F84F8-5007-4AFA-B1CA-32DECFCA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C503CC5-3C73-48F3-94C8-DD3EE462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73E5832-2ABE-4BFE-BB50-28F915EA8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8EA5F-502C-43A9-830F-42CE989F4625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902172E-A11B-4483-A0E5-C19110049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621418C-DB3C-4B2B-8C64-6143806C6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D654B33-BC99-47A5-93CC-4F991970F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6370A2-C9CC-4121-BAFB-25936DC797BE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96E3140-7FEA-474E-B9D0-609C76109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635C07C-4FB6-4E4B-8EF5-756580B01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431BE85-134C-45C2-841D-83F2DF7DE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  <a:pPr algn="r"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BA0B7EA-541F-493F-AD5E-6A7E36288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C7B06E-F917-45BD-A079-6C73087A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5B23C462-273B-47CE-B464-FA0DEA18F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C51EB6E8-DB40-47B3-A1ED-7368CB8F4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3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Query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80" y="1162657"/>
            <a:ext cx="7747168" cy="3192775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</a:rPr>
              <a:t>A4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secondary/non-clustering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index, equality on </a:t>
            </a:r>
            <a:r>
              <a:rPr lang="en-US" altLang="en-US" b="1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key</a:t>
            </a:r>
            <a:r>
              <a:rPr lang="en-US" altLang="en-US" dirty="0" smtClean="0">
                <a:ea typeface="MS PGothic" panose="020B0600070205080204" pitchFamily="34" charset="-128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Cost = (h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r>
              <a:rPr lang="en-US" altLang="en-US" b="1" dirty="0">
                <a:ea typeface="MS PGothic" panose="020B0600070205080204" pitchFamily="34" charset="-128"/>
              </a:rPr>
              <a:t>A4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</a:t>
            </a:r>
            <a:r>
              <a:rPr lang="en-US" altLang="en-US" b="1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non-key</a:t>
            </a:r>
            <a:r>
              <a:rPr lang="en-US" altLang="en-US" dirty="0" smtClean="0">
                <a:ea typeface="MS PGothic" panose="020B0600070205080204" pitchFamily="34" charset="-128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MS PGothic" panose="020B0600070205080204" pitchFamily="34" charset="-128"/>
              </a:rPr>
              <a:t>Retrieve </a:t>
            </a:r>
            <a:r>
              <a:rPr lang="en-US" altLang="en-US" dirty="0">
                <a:ea typeface="MS PGothic" panose="020B0600070205080204" pitchFamily="34" charset="-128"/>
              </a:rPr>
              <a:t>multiple records if search-key is not a candidate key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of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Cost = 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>
                <a:ea typeface="MS PGothic" panose="020B0600070205080204" pitchFamily="34" charset="-128"/>
              </a:rPr>
              <a:t>n)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Can be very expensive!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638801" cy="472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A5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(</a:t>
            </a:r>
            <a:r>
              <a:rPr lang="en-US" altLang="en-US" b="1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primary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index, comparison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r>
              <a:rPr lang="en-US" altLang="en-US" dirty="0">
                <a:ea typeface="MS PGothic" panose="020B0600070205080204" pitchFamily="34" charset="-128"/>
              </a:rPr>
              <a:t> (Relation is sorted on A)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</a:t>
            </a:r>
            <a:r>
              <a:rPr kumimoji="0" lang="en-US" altLang="en-US" i="1" baseline="-25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do not use </a:t>
            </a:r>
            <a:r>
              <a:rPr kumimoji="0"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index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Cost =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dirty="0">
                <a:ea typeface="MS PGothic" panose="020B0600070205080204" pitchFamily="34" charset="-128"/>
              </a:rPr>
              <a:t>1)</a:t>
            </a:r>
            <a:r>
              <a:rPr lang="en-US" altLang="en-US" i="1" dirty="0">
                <a:ea typeface="MS PGothic" panose="020B0600070205080204" pitchFamily="34" charset="-128"/>
              </a:rPr>
              <a:t> *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dirty="0">
                <a:ea typeface="MS PGothic" panose="020B0600070205080204" pitchFamily="34" charset="-128"/>
              </a:rPr>
              <a:t>b)</a:t>
            </a:r>
            <a:r>
              <a:rPr lang="en-US" altLang="en-US" i="1" dirty="0">
                <a:ea typeface="MS PGothic" panose="020B0600070205080204" pitchFamily="34" charset="-128"/>
              </a:rPr>
              <a:t> * </a:t>
            </a:r>
            <a:r>
              <a:rPr lang="en-US" altLang="en-US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(</a:t>
            </a:r>
            <a:r>
              <a:rPr lang="en-US" altLang="en-US" b="1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secondary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index, comparison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</a:t>
            </a:r>
            <a:r>
              <a:rPr kumimoji="0" lang="en-US" altLang="en-US" i="1" baseline="-25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</a:t>
            </a:r>
            <a:r>
              <a:rPr kumimoji="0"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to requires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 I/O per record;</a:t>
            </a:r>
            <a:r>
              <a:rPr lang="en-US" altLang="en-US" dirty="0">
                <a:ea typeface="MS PGothic" panose="020B0600070205080204" pitchFamily="34" charset="-128"/>
              </a:rPr>
              <a:t> Linear file scan may be cheaper</a:t>
            </a:r>
            <a:r>
              <a:rPr lang="en-US" altLang="en-US" dirty="0" smtClean="0">
                <a:ea typeface="MS PGothic" panose="020B0600070205080204" pitchFamily="34" charset="-128"/>
              </a:rPr>
              <a:t>!</a:t>
            </a:r>
            <a:endParaRPr kumimoji="0"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Cost =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>
                <a:ea typeface="MS PGothic" panose="020B0600070205080204" pitchFamily="34" charset="-128"/>
              </a:rPr>
              <a:t>n)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49" y="1186721"/>
            <a:ext cx="7505638" cy="4841103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</a:rPr>
              <a:t>A7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using one index</a:t>
            </a:r>
            <a:r>
              <a:rPr lang="en-US" altLang="en-US" dirty="0" smtClean="0">
                <a:ea typeface="MS PGothic" panose="020B0600070205080204" pitchFamily="34" charset="-128"/>
              </a:rPr>
              <a:t>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1">
              <a:tabLst>
                <a:tab pos="2338388" algn="l"/>
              </a:tabLst>
            </a:pPr>
            <a:r>
              <a:rPr lang="en-US" altLang="en-US" dirty="0" smtClean="0">
                <a:ea typeface="MS PGothic" panose="020B0600070205080204" pitchFamily="34" charset="-128"/>
              </a:rPr>
              <a:t>Choose a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and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an algorithm from A2 to A6,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that results in the least cost for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Test other conditions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smtClean="0">
                <a:ea typeface="MS PGothic" panose="020B0600070205080204" pitchFamily="34" charset="-128"/>
                <a:sym typeface="Greek Symbols" pitchFamily="18" charset="2"/>
              </a:rPr>
              <a:t>j 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on tuples,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 smtClean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) 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i="1" dirty="0" smtClean="0">
                <a:ea typeface="MS PGothic" panose="020B0600070205080204" pitchFamily="34" charset="-128"/>
                <a:sym typeface="Greek Symbols" pitchFamily="18" charset="2"/>
              </a:rPr>
              <a:t>)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indices with record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pointers on the fields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smtClean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 ,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 … involved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index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, and take intersection of all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obtained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sets of record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pointers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(If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some conditions do not have appropriate indices,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can apply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test in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memory)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baseline="-25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.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i="1" dirty="0" smtClean="0">
                <a:ea typeface="MS PGothic" panose="020B0600070205080204" pitchFamily="34" charset="-128"/>
                <a:sym typeface="Greek Symbols" pitchFamily="18" charset="2"/>
              </a:rPr>
              <a:t>all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conditions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… have available indices.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index for each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take union of all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obtained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sets of record pointers.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file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879B8AA5-A0A8-4838-ADA1-686E9F7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9C29A8-5587-4BF6-ABF6-F0C97C48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</a:rPr>
              <a:t>Nested-loop join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</a:rPr>
              <a:t>Block nested-loop join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</a:rPr>
              <a:t>Indexed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Merge-join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Hash-join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Choice based on cost estimate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Examples use the following </a:t>
            </a:r>
            <a:r>
              <a:rPr lang="en-US" altLang="en-US" dirty="0" smtClean="0">
                <a:ea typeface="MS PGothic" panose="020B0600070205080204" pitchFamily="34" charset="-128"/>
              </a:rPr>
              <a:t>two relations: </a:t>
            </a:r>
            <a:r>
              <a:rPr lang="en-US" altLang="en-US" i="1" dirty="0" smtClean="0">
                <a:ea typeface="MS PGothic" panose="020B0600070205080204" pitchFamily="34" charset="-128"/>
              </a:rPr>
              <a:t>student,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</a:t>
            </a:r>
            <a:r>
              <a:rPr lang="en-US" altLang="en-US" dirty="0" smtClean="0">
                <a:ea typeface="MS PGothic" panose="020B0600070205080204" pitchFamily="34" charset="-128"/>
              </a:rPr>
              <a:t>records:  </a:t>
            </a:r>
            <a:r>
              <a:rPr lang="en-US" altLang="en-US" i="1" dirty="0" err="1" smtClean="0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 smtClean="0">
                <a:ea typeface="MS PGothic" panose="020B0600070205080204" pitchFamily="34" charset="-128"/>
              </a:rPr>
              <a:t>student</a:t>
            </a:r>
            <a:r>
              <a:rPr lang="en-US" altLang="en-US" dirty="0" smtClean="0">
                <a:ea typeface="MS PGothic" panose="020B0600070205080204" pitchFamily="34" charset="-128"/>
              </a:rPr>
              <a:t> = 5,000    </a:t>
            </a:r>
            <a:r>
              <a:rPr lang="en-US" altLang="en-US" i="1" dirty="0" err="1" smtClean="0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 smtClean="0">
                <a:ea typeface="MS PGothic" panose="020B0600070205080204" pitchFamily="34" charset="-128"/>
              </a:rPr>
              <a:t>takes</a:t>
            </a:r>
            <a:r>
              <a:rPr lang="en-US" altLang="en-US" i="1" baseline="-25000" dirty="0" smtClean="0">
                <a:ea typeface="MS PGothic" panose="020B0600070205080204" pitchFamily="34" charset="-128"/>
              </a:rPr>
              <a:t> </a:t>
            </a:r>
            <a:r>
              <a:rPr lang="en-US" altLang="en-US" i="1" dirty="0" smtClean="0">
                <a:ea typeface="MS PGothic" panose="020B0600070205080204" pitchFamily="34" charset="-128"/>
              </a:rPr>
              <a:t>= </a:t>
            </a:r>
            <a:r>
              <a:rPr lang="en-US" altLang="en-US" dirty="0" smtClean="0">
                <a:ea typeface="MS PGothic" panose="020B0600070205080204" pitchFamily="34" charset="-128"/>
              </a:rPr>
              <a:t>10,000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</a:t>
            </a:r>
            <a:r>
              <a:rPr lang="en-US" altLang="en-US" dirty="0" smtClean="0">
                <a:ea typeface="MS PGothic" panose="020B0600070205080204" pitchFamily="34" charset="-128"/>
              </a:rPr>
              <a:t>blocks:  </a:t>
            </a:r>
            <a:r>
              <a:rPr lang="en-US" altLang="en-US" i="1" dirty="0" err="1" smtClean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 smtClean="0">
                <a:ea typeface="MS PGothic" panose="020B0600070205080204" pitchFamily="34" charset="-128"/>
              </a:rPr>
              <a:t>student</a:t>
            </a:r>
            <a:r>
              <a:rPr lang="en-US" altLang="en-US" dirty="0" smtClean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= 100 </a:t>
            </a:r>
            <a:r>
              <a:rPr lang="en-US" altLang="en-US" dirty="0" smtClean="0">
                <a:ea typeface="MS PGothic" panose="020B0600070205080204" pitchFamily="34" charset="-128"/>
              </a:rPr>
              <a:t>   </a:t>
            </a:r>
            <a:r>
              <a:rPr lang="en-US" altLang="en-US" i="1" dirty="0" err="1" smtClean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 smtClean="0">
                <a:ea typeface="MS PGothic" panose="020B0600070205080204" pitchFamily="34" charset="-128"/>
              </a:rPr>
              <a:t>takes</a:t>
            </a:r>
            <a:r>
              <a:rPr lang="en-US" altLang="en-US" i="1" baseline="-25000" dirty="0" smtClean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= </a:t>
            </a:r>
            <a:r>
              <a:rPr lang="en-US" altLang="en-US" dirty="0" smtClean="0">
                <a:ea typeface="MS PGothic" panose="020B0600070205080204" pitchFamily="34" charset="-128"/>
              </a:rPr>
              <a:t>400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52227" name="Rectangle 1027">
            <a:extLst>
              <a:ext uri="{FF2B5EF4-FFF2-40B4-BE49-F238E27FC236}">
                <a16:creationId xmlns:a16="http://schemas.microsoft.com/office/drawing/2014/main" id="{D21FCF93-DB51-4923-B080-101A70BED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4944"/>
            <a:ext cx="7660697" cy="3216838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To compute the theta join </a:t>
            </a:r>
            <a:r>
              <a:rPr lang="en-US" altLang="en-US" i="1" dirty="0" smtClean="0">
                <a:ea typeface="MS PGothic" panose="020B0600070205080204" pitchFamily="34" charset="-128"/>
              </a:rPr>
              <a:t>r</a:t>
            </a:r>
            <a:r>
              <a:rPr lang="en-US" altLang="en-US" dirty="0" smtClean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/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 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/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	     if they do, add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      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 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Each record of </a:t>
            </a:r>
            <a:r>
              <a:rPr lang="en-US" altLang="en-US" i="1" dirty="0" smtClean="0">
                <a:ea typeface="MS PGothic" panose="020B0600070205080204" pitchFamily="34" charset="-128"/>
                <a:sym typeface="Greek Symbols" pitchFamily="18" charset="2"/>
              </a:rPr>
              <a:t>r </a:t>
            </a: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is matched with each record of </a:t>
            </a:r>
            <a:r>
              <a:rPr lang="en-US" altLang="en-US" i="1" dirty="0" smtClean="0">
                <a:ea typeface="MS PGothic" panose="020B0600070205080204" pitchFamily="34" charset="-128"/>
                <a:sym typeface="Greek Symbols" pitchFamily="18" charset="2"/>
              </a:rPr>
              <a:t>s</a:t>
            </a:r>
          </a:p>
          <a:p>
            <a:pPr>
              <a:tabLst>
                <a:tab pos="461963" algn="l"/>
                <a:tab pos="850900" algn="l"/>
              </a:tabLst>
            </a:pPr>
            <a:endParaRPr lang="en-US" altLang="en-US" dirty="0" smtClean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- </a:t>
            </a:r>
            <a:r>
              <a:rPr lang="en-US" altLang="en-US" u="sng" dirty="0">
                <a:sym typeface="Greek Symbols" pitchFamily="18" charset="2"/>
              </a:rPr>
              <a:t>Requires no indices </a:t>
            </a:r>
            <a:r>
              <a:rPr lang="en-US" altLang="en-US" dirty="0">
                <a:sym typeface="Greek Symbols" pitchFamily="18" charset="2"/>
              </a:rPr>
              <a:t>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- Expensive since it examines every pair of tuples in the two relations</a:t>
            </a:r>
            <a:endParaRPr lang="en-US" altLang="en-US" dirty="0" smtClean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857CDEC3-6BD7-4F5B-9D23-EF0F2519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91C2E64-0FB9-436E-9F23-CCE048FE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8792" y="1108663"/>
            <a:ext cx="8795208" cy="520382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the worst </a:t>
            </a:r>
            <a:r>
              <a:rPr lang="en-US" altLang="en-US" dirty="0" smtClean="0">
                <a:ea typeface="MS PGothic" panose="020B0600070205080204" pitchFamily="34" charset="-128"/>
              </a:rPr>
              <a:t>case buffer can hold only one </a:t>
            </a:r>
            <a:r>
              <a:rPr lang="en-US" altLang="en-US" dirty="0">
                <a:ea typeface="MS PGothic" panose="020B0600070205080204" pitchFamily="34" charset="-128"/>
              </a:rPr>
              <a:t>block of each relation, the estimated cost is </a:t>
            </a:r>
            <a:endParaRPr lang="en-US" altLang="en-US" dirty="0" smtClean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461963" algn="l"/>
                <a:tab pos="850900" algn="l"/>
              </a:tabLst>
            </a:pPr>
            <a:r>
              <a:rPr lang="en-US" altLang="en-US" sz="1600" dirty="0" smtClean="0">
                <a:ea typeface="MS PGothic" panose="020B0600070205080204" pitchFamily="34" charset="-128"/>
                <a:sym typeface="Greek Symbols" pitchFamily="18" charset="2"/>
              </a:rPr>
              <a:t>Requires seek for every block in </a:t>
            </a:r>
            <a:r>
              <a:rPr lang="en-US" altLang="en-US" sz="1600" i="1" dirty="0" smtClean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1600" dirty="0" smtClean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461963" algn="l"/>
                <a:tab pos="850900" algn="l"/>
              </a:tabLst>
            </a:pPr>
            <a:r>
              <a:rPr lang="en-US" altLang="en-US" sz="1600" dirty="0" smtClean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sz="1600" dirty="0">
                <a:ea typeface="MS PGothic" panose="020B0600070205080204" pitchFamily="34" charset="-128"/>
                <a:sym typeface="Greek Symbols" pitchFamily="18" charset="2"/>
              </a:rPr>
              <a:t>blocks of </a:t>
            </a:r>
            <a:r>
              <a:rPr lang="en-US" altLang="en-US" sz="1600" i="1" dirty="0">
                <a:ea typeface="MS PGothic" panose="020B0600070205080204" pitchFamily="34" charset="-128"/>
                <a:sym typeface="Greek Symbols" pitchFamily="18" charset="2"/>
              </a:rPr>
              <a:t>s </a:t>
            </a:r>
            <a:r>
              <a:rPr lang="en-US" altLang="en-US" sz="1600" dirty="0">
                <a:ea typeface="MS PGothic" panose="020B0600070205080204" pitchFamily="34" charset="-128"/>
                <a:sym typeface="Greek Symbols" pitchFamily="18" charset="2"/>
              </a:rPr>
              <a:t>are scanned </a:t>
            </a:r>
            <a:r>
              <a:rPr lang="en-US" altLang="en-US" sz="1600" dirty="0" err="1">
                <a:ea typeface="MS PGothic" panose="020B0600070205080204" pitchFamily="34" charset="-128"/>
                <a:sym typeface="Greek Symbols" pitchFamily="18" charset="2"/>
              </a:rPr>
              <a:t>everytime</a:t>
            </a:r>
            <a:r>
              <a:rPr lang="en-US" altLang="en-US" sz="1600" dirty="0">
                <a:ea typeface="MS PGothic" panose="020B0600070205080204" pitchFamily="34" charset="-128"/>
                <a:sym typeface="Greek Symbols" pitchFamily="18" charset="2"/>
              </a:rPr>
              <a:t>, for each record in </a:t>
            </a:r>
            <a:r>
              <a:rPr lang="en-US" altLang="en-US" sz="1600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</a:p>
          <a:p>
            <a:pPr lvl="1">
              <a:tabLst>
                <a:tab pos="461963" algn="l"/>
                <a:tab pos="850900" algn="l"/>
              </a:tabLst>
            </a:pPr>
            <a:r>
              <a:rPr lang="en-US" altLang="en-US" sz="1600" dirty="0">
                <a:ea typeface="MS PGothic" panose="020B0600070205080204" pitchFamily="34" charset="-128"/>
                <a:sym typeface="Greek Symbols" pitchFamily="18" charset="2"/>
              </a:rPr>
              <a:t>Requires only one seek for whole </a:t>
            </a:r>
            <a:r>
              <a:rPr lang="en-US" altLang="en-US" sz="1600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16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1600" dirty="0" err="1">
                <a:ea typeface="MS PGothic" panose="020B0600070205080204" pitchFamily="34" charset="-128"/>
                <a:sym typeface="Greek Symbols" pitchFamily="18" charset="2"/>
              </a:rPr>
              <a:t>everytime</a:t>
            </a:r>
            <a:r>
              <a:rPr lang="en-US" altLang="en-US" sz="1600" dirty="0">
                <a:ea typeface="MS PGothic" panose="020B0600070205080204" pitchFamily="34" charset="-128"/>
                <a:sym typeface="Greek Symbols" pitchFamily="18" charset="2"/>
              </a:rPr>
              <a:t>, since </a:t>
            </a:r>
            <a:r>
              <a:rPr lang="en-US" altLang="en-US" sz="1600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1600" dirty="0">
                <a:ea typeface="MS PGothic" panose="020B0600070205080204" pitchFamily="34" charset="-128"/>
                <a:sym typeface="Greek Symbols" pitchFamily="18" charset="2"/>
              </a:rPr>
              <a:t> is read sequentially</a:t>
            </a:r>
            <a:endParaRPr lang="en-US" altLang="en-US" sz="1600" i="1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461963" algn="l"/>
                <a:tab pos="850900" algn="l"/>
              </a:tabLst>
            </a:pPr>
            <a:r>
              <a:rPr lang="en-US" altLang="en-US" sz="1800" i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1800" i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r</a:t>
            </a:r>
            <a:r>
              <a:rPr lang="en-US" altLang="en-US" sz="1800" i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 smtClean="0">
                <a:solidFill>
                  <a:srgbClr val="00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 smtClean="0">
                <a:solidFill>
                  <a:srgbClr val="00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olidFill>
                  <a:srgbClr val="00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lang="en-US" altLang="en-US" sz="1600" dirty="0" smtClean="0">
                <a:solidFill>
                  <a:srgbClr val="00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seeks, (</a:t>
            </a:r>
            <a:r>
              <a:rPr lang="en-US" altLang="en-US" sz="1800" i="1" dirty="0" err="1" smtClean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 err="1" smtClean="0">
                <a:ea typeface="MS PGothic" panose="020B0600070205080204" pitchFamily="34" charset="-128"/>
              </a:rPr>
              <a:t>r</a:t>
            </a:r>
            <a:r>
              <a:rPr lang="en-US" altLang="en-US" sz="1800" i="1" dirty="0" smtClean="0">
                <a:ea typeface="MS PGothic" panose="020B0600070205080204" pitchFamily="34" charset="-128"/>
              </a:rPr>
              <a:t> </a:t>
            </a:r>
            <a:r>
              <a:rPr lang="en-US" altLang="en-US" sz="18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lang="en-US" altLang="en-US" sz="16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</a:p>
          <a:p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In best case, if buffer can hold both relations simultaneously:</a:t>
            </a:r>
          </a:p>
          <a:p>
            <a:pPr lvl="1"/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Reduces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and 2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seeks</a:t>
            </a:r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If buffer can hold any one relation (</a:t>
            </a:r>
            <a:r>
              <a:rPr lang="en-US" altLang="en-US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or </a:t>
            </a:r>
            <a:r>
              <a:rPr lang="en-US" altLang="en-US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) : </a:t>
            </a:r>
            <a:r>
              <a:rPr lang="en-US" altLang="en-US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block transfers, 1+ (</a:t>
            </a:r>
            <a:r>
              <a:rPr lang="en-US" altLang="en-US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 or </a:t>
            </a:r>
            <a:r>
              <a:rPr lang="en-US" altLang="en-US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 seeks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Assuming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worst case memory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availability,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estimate is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 outer relation: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 400 + 100 = 2,000,100 block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transfers, 5000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+ 100 = 5100 seeks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as the outer relation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fits entirely in memory, the cost estimate will be 100 + 400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= 500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81946" y="4021660"/>
            <a:ext cx="260179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400" i="1" dirty="0" err="1"/>
              <a:t>n</a:t>
            </a:r>
            <a:r>
              <a:rPr lang="en-US" altLang="en-US" sz="1400" i="1" baseline="-25000" dirty="0" err="1"/>
              <a:t>student</a:t>
            </a:r>
            <a:r>
              <a:rPr lang="en-US" altLang="en-US" sz="1400" dirty="0"/>
              <a:t> = </a:t>
            </a:r>
            <a:r>
              <a:rPr lang="en-US" altLang="en-US" sz="1400" dirty="0" smtClean="0"/>
              <a:t>5,000, </a:t>
            </a:r>
            <a:r>
              <a:rPr lang="en-US" altLang="en-US" sz="1400" i="1" dirty="0" err="1" smtClean="0"/>
              <a:t>n</a:t>
            </a:r>
            <a:r>
              <a:rPr lang="en-US" altLang="en-US" sz="1400" i="1" baseline="-25000" dirty="0" err="1" smtClean="0"/>
              <a:t>takes</a:t>
            </a:r>
            <a:r>
              <a:rPr lang="en-US" altLang="en-US" sz="1400" i="1" baseline="-25000" dirty="0" smtClean="0"/>
              <a:t> </a:t>
            </a:r>
            <a:r>
              <a:rPr lang="en-US" altLang="en-US" sz="1400" i="1" dirty="0"/>
              <a:t>= </a:t>
            </a:r>
            <a:r>
              <a:rPr lang="en-US" altLang="en-US" sz="1400" dirty="0" smtClean="0"/>
              <a:t> 10,000</a:t>
            </a:r>
          </a:p>
          <a:p>
            <a:pPr marL="0" lvl="1"/>
            <a:r>
              <a:rPr lang="en-US" altLang="en-US" sz="1400" i="1" dirty="0" err="1"/>
              <a:t>b</a:t>
            </a:r>
            <a:r>
              <a:rPr lang="en-US" altLang="en-US" sz="1400" i="1" baseline="-25000" dirty="0" err="1"/>
              <a:t>student</a:t>
            </a:r>
            <a:r>
              <a:rPr lang="en-US" altLang="en-US" sz="1400" dirty="0"/>
              <a:t> = </a:t>
            </a:r>
            <a:r>
              <a:rPr lang="en-US" altLang="en-US" sz="1400" dirty="0" smtClean="0"/>
              <a:t>100, </a:t>
            </a:r>
            <a:r>
              <a:rPr lang="en-US" altLang="en-US" sz="1400" i="1" dirty="0" err="1" smtClean="0"/>
              <a:t>b</a:t>
            </a:r>
            <a:r>
              <a:rPr lang="en-US" altLang="en-US" sz="1400" i="1" baseline="-25000" dirty="0" err="1" smtClean="0"/>
              <a:t>takes</a:t>
            </a:r>
            <a:r>
              <a:rPr lang="en-US" altLang="en-US" sz="1400" i="1" baseline="-25000" dirty="0" smtClean="0"/>
              <a:t> </a:t>
            </a:r>
            <a:r>
              <a:rPr lang="en-US" altLang="en-US" sz="1400" i="1" dirty="0"/>
              <a:t>= </a:t>
            </a:r>
            <a:r>
              <a:rPr lang="en-US" altLang="en-US" sz="1400" dirty="0"/>
              <a:t>400</a:t>
            </a:r>
            <a:endParaRPr lang="en-IN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811"/>
            <a:ext cx="6794104" cy="3192774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134" y="4479932"/>
            <a:ext cx="7387320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</a:rPr>
              <a:t>Worst case estimate where buffer can hold only one block of each relation:  </a:t>
            </a:r>
            <a:r>
              <a:rPr kumimoji="1" lang="en-US" altLang="en-US" sz="1700" i="1" kern="0" dirty="0" err="1">
                <a:solidFill>
                  <a:srgbClr val="000000"/>
                </a:solidFill>
                <a:latin typeface="Helvetica"/>
              </a:rPr>
              <a:t>b</a:t>
            </a:r>
            <a:r>
              <a:rPr kumimoji="1" lang="en-US" altLang="en-US" sz="1700" i="1" kern="0" baseline="-25000" dirty="0" err="1">
                <a:solidFill>
                  <a:srgbClr val="000000"/>
                </a:solidFill>
                <a:latin typeface="Helvetica"/>
              </a:rPr>
              <a:t>r</a:t>
            </a:r>
            <a:r>
              <a:rPr kumimoji="1" lang="en-US" altLang="en-US" sz="1700" i="1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</a:t>
            </a:r>
            <a:r>
              <a:rPr kumimoji="1" lang="en-US" altLang="en-US" sz="1700" i="1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 </a:t>
            </a:r>
            <a:r>
              <a:rPr kumimoji="1" lang="en-US" altLang="en-US" sz="1700" i="1" kern="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b</a:t>
            </a:r>
            <a:r>
              <a:rPr kumimoji="1" lang="en-US" altLang="en-US" sz="1700" i="1" kern="0" baseline="-2500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s</a:t>
            </a:r>
            <a:r>
              <a:rPr kumimoji="1" lang="en-US" altLang="en-US" sz="1700" i="1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 + </a:t>
            </a:r>
            <a:r>
              <a:rPr kumimoji="1" lang="en-US" altLang="en-US" sz="1700" i="1" kern="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b</a:t>
            </a:r>
            <a:r>
              <a:rPr kumimoji="1" lang="en-US" altLang="en-US" sz="1700" i="1" kern="0" baseline="-2500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r</a:t>
            </a:r>
            <a:r>
              <a:rPr kumimoji="1" lang="en-US" altLang="en-US" sz="1700" i="1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 </a:t>
            </a: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 block transfers, 2 * </a:t>
            </a:r>
            <a:r>
              <a:rPr kumimoji="1" lang="en-US" altLang="en-US" sz="1700" i="1" kern="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b</a:t>
            </a:r>
            <a:r>
              <a:rPr kumimoji="1" lang="en-US" altLang="en-US" sz="1700" i="1" kern="0" baseline="-2500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r</a:t>
            </a:r>
            <a:r>
              <a:rPr kumimoji="1" lang="en-US" altLang="en-US" sz="1700" i="1" kern="0" baseline="-2500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 </a:t>
            </a: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 </a:t>
            </a: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</a:rPr>
              <a:t>seeks</a:t>
            </a:r>
            <a:endParaRPr kumimoji="1" lang="en-US" altLang="en-US" sz="1700" kern="0" dirty="0">
              <a:solidFill>
                <a:srgbClr val="000000"/>
              </a:solidFill>
              <a:latin typeface="Helvetica"/>
              <a:sym typeface="Symbol" panose="05050102010706020507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</a:rPr>
              <a:t>(Each block in) the inner relation </a:t>
            </a:r>
            <a:r>
              <a:rPr kumimoji="1" lang="en-US" altLang="en-US" sz="1700" i="1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</a:rPr>
              <a:t> is read once for each </a:t>
            </a:r>
            <a:r>
              <a:rPr kumimoji="1" lang="en-US" altLang="en-US" sz="1700" i="1" kern="0" dirty="0">
                <a:solidFill>
                  <a:srgbClr val="000000"/>
                </a:solidFill>
                <a:latin typeface="Helvetica"/>
              </a:rPr>
              <a:t>block</a:t>
            </a: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</a:rPr>
              <a:t> in the outer relation</a:t>
            </a:r>
            <a:endParaRPr kumimoji="1" lang="en-US" altLang="en-US" sz="1700" kern="0" dirty="0">
              <a:solidFill>
                <a:srgbClr val="000000"/>
              </a:solidFill>
              <a:latin typeface="Helvetica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Best case: </a:t>
            </a:r>
            <a:r>
              <a:rPr kumimoji="1" lang="en-US" altLang="en-US" sz="1700" i="1" kern="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b</a:t>
            </a:r>
            <a:r>
              <a:rPr kumimoji="1" lang="en-US" altLang="en-US" sz="1700" i="1" kern="0" baseline="-2500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r</a:t>
            </a:r>
            <a:r>
              <a:rPr kumimoji="1" lang="en-US" altLang="en-US" sz="1700" i="1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 </a:t>
            </a: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+</a:t>
            </a:r>
            <a:r>
              <a:rPr kumimoji="1" lang="en-US" altLang="en-US" sz="1700" i="1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 </a:t>
            </a:r>
            <a:r>
              <a:rPr kumimoji="1" lang="en-US" altLang="en-US" sz="1700" i="1" kern="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b</a:t>
            </a:r>
            <a:r>
              <a:rPr kumimoji="1" lang="en-US" altLang="en-US" sz="1700" i="1" kern="0" baseline="-25000" dirty="0" err="1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s</a:t>
            </a:r>
            <a:r>
              <a:rPr kumimoji="1" lang="en-US" altLang="en-US" sz="1700" i="1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 </a:t>
            </a: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block transfers, 2 seeks.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C6F6974-A8C7-4393-82EB-2846C81D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Indexed Nested-Loop Join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D40F014-D3E9-4914-80EE-CCDD23D00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46887"/>
            <a:ext cx="7217779" cy="450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Index lookups can replace file scans </a:t>
            </a:r>
            <a:r>
              <a:rPr lang="en-US" altLang="en-US" dirty="0" smtClean="0">
                <a:ea typeface="MS PGothic" panose="020B0600070205080204" pitchFamily="34" charset="-128"/>
              </a:rPr>
              <a:t>if an </a:t>
            </a:r>
            <a:r>
              <a:rPr lang="en-US" altLang="en-US" dirty="0">
                <a:ea typeface="MS PGothic" panose="020B0600070205080204" pitchFamily="34" charset="-128"/>
              </a:rPr>
              <a:t>index is available on the inner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join attribute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MS PGothic" panose="020B0600070205080204" pitchFamily="34" charset="-128"/>
              </a:rPr>
              <a:t>For </a:t>
            </a:r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the outer relation </a:t>
            </a:r>
            <a:r>
              <a:rPr lang="en-US" altLang="en-US" i="1" dirty="0">
                <a:ea typeface="MS PGothic" panose="020B0600070205080204" pitchFamily="34" charset="-128"/>
              </a:rPr>
              <a:t>r,</a:t>
            </a:r>
            <a:r>
              <a:rPr lang="en-US" altLang="en-US" dirty="0">
                <a:ea typeface="MS PGothic" panose="020B0600070205080204" pitchFamily="34" charset="-128"/>
              </a:rPr>
              <a:t> use the index to look up tuples in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that satisfy the join condition with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case:  buffer has space for only one </a:t>
            </a:r>
            <a:r>
              <a:rPr lang="en-US" altLang="en-US" dirty="0" smtClean="0">
                <a:ea typeface="MS PGothic" panose="020B0600070205080204" pitchFamily="34" charset="-128"/>
              </a:rPr>
              <a:t>block </a:t>
            </a:r>
            <a:r>
              <a:rPr lang="en-US" altLang="en-US" dirty="0">
                <a:ea typeface="MS PGothic" panose="020B0600070205080204" pitchFamily="34" charset="-128"/>
              </a:rPr>
              <a:t>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and, for each tuple in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we perform an index lookup on </a:t>
            </a:r>
            <a:r>
              <a:rPr lang="en-US" altLang="en-US" i="1" dirty="0">
                <a:ea typeface="MS PGothic" panose="020B0600070205080204" pitchFamily="34" charset="-128"/>
              </a:rPr>
              <a:t>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the join: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 +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indices are available on join attributes of both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E260B1DB-F028-424C-8475-29B2DDDA2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Nested-Loop Join Costs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E07011-A9E6-40D9-A07C-CCA35253E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18587"/>
            <a:ext cx="7609099" cy="464711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Compute </a:t>
            </a:r>
            <a:r>
              <a:rPr lang="en-US" altLang="en-US" i="1" dirty="0">
                <a:ea typeface="MS PGothic" panose="020B0600070205080204" pitchFamily="34" charset="-128"/>
              </a:rPr>
              <a:t>student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takes, </a:t>
            </a:r>
            <a:r>
              <a:rPr lang="en-US" altLang="en-US" dirty="0">
                <a:ea typeface="MS PGothic" panose="020B0600070205080204" pitchFamily="34" charset="-128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as the outer relation.</a:t>
            </a:r>
          </a:p>
          <a:p>
            <a:endParaRPr lang="en-US" altLang="en-US" dirty="0" smtClean="0">
              <a:ea typeface="MS PGothic" panose="020B0600070205080204" pitchFamily="34" charset="-128"/>
              <a:sym typeface="Greek Symbols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Cost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block nested loops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en-US" dirty="0" smtClean="0">
                <a:ea typeface="MS PGothic" panose="020B0600070205080204" pitchFamily="34" charset="-128"/>
              </a:rPr>
              <a:t>Cost </a:t>
            </a:r>
            <a:r>
              <a:rPr lang="en-US" altLang="en-US" dirty="0">
                <a:ea typeface="MS PGothic" panose="020B0600070205080204" pitchFamily="34" charset="-128"/>
              </a:rPr>
              <a:t>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>
                <a:ea typeface="MS PGothic" panose="020B0600070205080204" pitchFamily="34" charset="-128"/>
                <a:sym typeface="Greek Symbols" pitchFamily="18" charset="2"/>
              </a:rPr>
              <a:t>CPU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cost likely to be less than that for block nested loops join </a:t>
            </a:r>
            <a:endParaRPr lang="en-US" altLang="en-US" dirty="0" smtClean="0">
              <a:ea typeface="MS PGothic" panose="020B0600070205080204" pitchFamily="34" charset="-128"/>
              <a:sym typeface="Greek Symbols" pitchFamily="18" charset="2"/>
            </a:endParaRPr>
          </a:p>
          <a:p>
            <a:r>
              <a:rPr lang="en-US" altLang="en-US" dirty="0" smtClean="0">
                <a:ea typeface="MS PGothic" panose="020B0600070205080204" pitchFamily="34" charset="-128"/>
              </a:rPr>
              <a:t>Computation for 5</a:t>
            </a:r>
          </a:p>
          <a:p>
            <a:pPr lvl="1"/>
            <a:r>
              <a:rPr lang="en-US" altLang="en-US" dirty="0" smtClean="0">
                <a:ea typeface="MS PGothic" panose="020B0600070205080204" pitchFamily="34" charset="-128"/>
              </a:rPr>
              <a:t>Let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 have a primary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attribute </a:t>
            </a:r>
            <a:r>
              <a:rPr lang="en-US" altLang="en-US" i="1" dirty="0">
                <a:ea typeface="MS PGothic" panose="020B0600070205080204" pitchFamily="34" charset="-128"/>
              </a:rPr>
              <a:t>ID, </a:t>
            </a:r>
            <a:r>
              <a:rPr lang="en-US" altLang="en-US" dirty="0">
                <a:ea typeface="MS PGothic" panose="020B0600070205080204" pitchFamily="34" charset="-128"/>
              </a:rPr>
              <a:t>which contains 20 entries in each index node.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Since</a:t>
            </a:r>
            <a:r>
              <a:rPr lang="en-US" altLang="en-US" i="1" dirty="0">
                <a:ea typeface="MS PGothic" panose="020B0600070205080204" pitchFamily="34" charset="-128"/>
              </a:rPr>
              <a:t> takes </a:t>
            </a:r>
            <a:r>
              <a:rPr lang="en-US" altLang="en-US" dirty="0">
                <a:ea typeface="MS PGothic" panose="020B0600070205080204" pitchFamily="34" charset="-128"/>
              </a:rPr>
              <a:t>has 10,000 tuples, the height of the tree is 4, and one more access is needed to find the actual data</a:t>
            </a:r>
          </a:p>
          <a:p>
            <a:pPr lvl="1">
              <a:lnSpc>
                <a:spcPct val="120000"/>
              </a:lnSpc>
            </a:pP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6972" y="1570691"/>
            <a:ext cx="260179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400" i="1" dirty="0" err="1"/>
              <a:t>n</a:t>
            </a:r>
            <a:r>
              <a:rPr lang="en-US" altLang="en-US" sz="1400" i="1" baseline="-25000" dirty="0" err="1"/>
              <a:t>student</a:t>
            </a:r>
            <a:r>
              <a:rPr lang="en-US" altLang="en-US" sz="1400" dirty="0"/>
              <a:t> = </a:t>
            </a:r>
            <a:r>
              <a:rPr lang="en-US" altLang="en-US" sz="1400" dirty="0" smtClean="0"/>
              <a:t>5,000, </a:t>
            </a:r>
            <a:r>
              <a:rPr lang="en-US" altLang="en-US" sz="1400" i="1" dirty="0" err="1" smtClean="0"/>
              <a:t>n</a:t>
            </a:r>
            <a:r>
              <a:rPr lang="en-US" altLang="en-US" sz="1400" i="1" baseline="-25000" dirty="0" err="1" smtClean="0"/>
              <a:t>takes</a:t>
            </a:r>
            <a:r>
              <a:rPr lang="en-US" altLang="en-US" sz="1400" i="1" baseline="-25000" dirty="0" smtClean="0"/>
              <a:t> </a:t>
            </a:r>
            <a:r>
              <a:rPr lang="en-US" altLang="en-US" sz="1400" i="1" dirty="0"/>
              <a:t>= </a:t>
            </a:r>
            <a:r>
              <a:rPr lang="en-US" altLang="en-US" sz="1400" dirty="0" smtClean="0"/>
              <a:t> 10,000</a:t>
            </a:r>
          </a:p>
          <a:p>
            <a:pPr marL="0" lvl="1"/>
            <a:r>
              <a:rPr lang="en-US" altLang="en-US" sz="1400" i="1" dirty="0" err="1"/>
              <a:t>b</a:t>
            </a:r>
            <a:r>
              <a:rPr lang="en-US" altLang="en-US" sz="1400" i="1" baseline="-25000" dirty="0" err="1"/>
              <a:t>student</a:t>
            </a:r>
            <a:r>
              <a:rPr lang="en-US" altLang="en-US" sz="1400" dirty="0"/>
              <a:t> = </a:t>
            </a:r>
            <a:r>
              <a:rPr lang="en-US" altLang="en-US" sz="1400" dirty="0" smtClean="0"/>
              <a:t>100, </a:t>
            </a:r>
            <a:r>
              <a:rPr lang="en-US" altLang="en-US" sz="1400" i="1" dirty="0" err="1" smtClean="0"/>
              <a:t>b</a:t>
            </a:r>
            <a:r>
              <a:rPr lang="en-US" altLang="en-US" sz="1400" i="1" baseline="-25000" dirty="0" err="1" smtClean="0"/>
              <a:t>takes</a:t>
            </a:r>
            <a:r>
              <a:rPr lang="en-US" altLang="en-US" sz="1400" i="1" baseline="-25000" dirty="0" smtClean="0"/>
              <a:t> </a:t>
            </a:r>
            <a:r>
              <a:rPr lang="en-US" altLang="en-US" sz="1400" i="1" dirty="0"/>
              <a:t>= </a:t>
            </a:r>
            <a:r>
              <a:rPr lang="en-US" altLang="en-US" sz="1400" dirty="0"/>
              <a:t>400</a:t>
            </a:r>
            <a:endParaRPr lang="en-IN" sz="1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Parsing and translation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Optimization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Evaluation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Parsing and translation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translate the query into its internal form.  This is then translated into relational algebra.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Parser checks syntax, verifies relations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13722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 relational algebra expression may have many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equivalent expressions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different algorithms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salary  75000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27561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lowest cost.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study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measure query costs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next chapter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76657" cy="52020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seeks             </a:t>
            </a:r>
            <a:r>
              <a:rPr lang="en-US" altLang="en-US" dirty="0" smtClean="0">
                <a:ea typeface="MS PGothic" panose="020B0600070205080204" pitchFamily="34" charset="-128"/>
              </a:rPr>
              <a:t>       * </a:t>
            </a:r>
            <a:r>
              <a:rPr lang="en-US" altLang="en-US" dirty="0">
                <a:ea typeface="MS PGothic" panose="020B0600070205080204" pitchFamily="34" charset="-128"/>
              </a:rPr>
              <a:t>average-seek-cost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</a:t>
            </a:r>
            <a:r>
              <a:rPr lang="en-US" altLang="en-US" dirty="0" smtClean="0">
                <a:ea typeface="MS PGothic" panose="020B0600070205080204" pitchFamily="34" charset="-128"/>
              </a:rPr>
              <a:t>block transfers      * average-block-transfer-cost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 smtClean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en-US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Let:</a:t>
            </a:r>
          </a:p>
          <a:p>
            <a:pPr lvl="1"/>
            <a:r>
              <a:rPr lang="en-US" altLang="en-US" i="1" dirty="0" err="1" smtClean="0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 smtClean="0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 smtClean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to transfer one block</a:t>
            </a:r>
          </a:p>
          <a:p>
            <a:pPr lvl="1"/>
            <a:r>
              <a:rPr lang="en-US" altLang="en-US" i="1" dirty="0" err="1" smtClean="0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 smtClean="0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r>
              <a:rPr lang="en-US" altLang="en-US" dirty="0" smtClean="0">
                <a:ea typeface="MS PGothic" panose="020B0600070205080204" pitchFamily="34" charset="-128"/>
              </a:rPr>
              <a:t>Cost </a:t>
            </a:r>
            <a:r>
              <a:rPr lang="en-US" altLang="en-US" dirty="0">
                <a:ea typeface="MS PGothic" panose="020B0600070205080204" pitchFamily="34" charset="-128"/>
              </a:rPr>
              <a:t>for b block transfers plus S seeks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</a:t>
            </a:r>
            <a:r>
              <a:rPr lang="en-US" altLang="en-US" i="1" dirty="0">
                <a:ea typeface="MS PGothic" panose="020B0600070205080204" pitchFamily="34" charset="-128"/>
              </a:rPr>
              <a:t>b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+ S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endParaRPr lang="en-US" altLang="en-US" i="1" dirty="0" smtClean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en-US" altLang="en-US" i="1" dirty="0" err="1" smtClean="0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 smtClean="0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 smtClean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microsec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microsec for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id="{A3E1E502-3E9D-494A-A6D9-C6467FFE5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 (Cont.)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B3CCAC2C-F516-42ED-A047-876AE173F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98753"/>
            <a:ext cx="7670306" cy="30724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hard to take into account for cost estimation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more optimistic estimates are used in practice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2" y="1198753"/>
            <a:ext cx="7523391" cy="4937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</a:t>
            </a:r>
            <a:r>
              <a:rPr lang="en-US" altLang="en-US" dirty="0" smtClean="0">
                <a:ea typeface="MS PGothic" panose="020B0600070205080204" pitchFamily="34" charset="-128"/>
              </a:rPr>
              <a:t>Search algorithms that search a (single, dedicated) file </a:t>
            </a:r>
            <a:r>
              <a:rPr lang="en-US" altLang="en-US" dirty="0">
                <a:ea typeface="MS PGothic" panose="020B0600070205080204" pitchFamily="34" charset="-128"/>
              </a:rPr>
              <a:t>into which </a:t>
            </a:r>
            <a:r>
              <a:rPr lang="en-US" altLang="en-US" dirty="0" smtClean="0">
                <a:ea typeface="MS PGothic" panose="020B0600070205080204" pitchFamily="34" charset="-128"/>
              </a:rPr>
              <a:t>the relation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r>
              <a:rPr lang="en-US" altLang="en-US" dirty="0" smtClean="0">
                <a:ea typeface="MS PGothic" panose="020B0600070205080204" pitchFamily="34" charset="-128"/>
              </a:rPr>
              <a:t>stored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Algorithm </a:t>
            </a:r>
            <a:r>
              <a:rPr lang="en-US" altLang="en-US" b="1" dirty="0">
                <a:ea typeface="MS PGothic" panose="020B0600070205080204" pitchFamily="34" charset="-128"/>
              </a:rPr>
              <a:t>A1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dirty="0">
                <a:ea typeface="MS PGothic" panose="020B0600070205080204" pitchFamily="34" charset="-128"/>
              </a:rPr>
              <a:t>).  </a:t>
            </a:r>
            <a:r>
              <a:rPr lang="en-US" altLang="en-US" b="1" dirty="0">
                <a:ea typeface="MS PGothic" panose="020B0600070205080204" pitchFamily="34" charset="-128"/>
              </a:rPr>
              <a:t>Scan each file block and test all records to see whether they satisfy the selection condition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MS PGothic" panose="020B0600070205080204" pitchFamily="34" charset="-128"/>
              </a:rPr>
              <a:t>Cost </a:t>
            </a:r>
            <a:r>
              <a:rPr lang="en-US" altLang="en-US" dirty="0">
                <a:ea typeface="MS PGothic" panose="020B0600070205080204" pitchFamily="34" charset="-128"/>
              </a:rPr>
              <a:t>estimate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block transfers + 1 </a:t>
            </a:r>
            <a:r>
              <a:rPr lang="en-US" altLang="en-US" dirty="0" smtClean="0">
                <a:ea typeface="MS PGothic" panose="020B0600070205080204" pitchFamily="34" charset="-128"/>
              </a:rPr>
              <a:t>seek, where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i="1" dirty="0" smtClean="0">
                <a:ea typeface="MS PGothic" panose="020B0600070205080204" pitchFamily="34" charset="-128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>
                <a:ea typeface="MS PGothic" panose="020B0600070205080204" pitchFamily="34" charset="-128"/>
              </a:rPr>
              <a:t>t</a:t>
            </a:r>
            <a:r>
              <a:rPr lang="en-US" altLang="en-US" baseline="-25000" dirty="0" err="1" smtClean="0">
                <a:ea typeface="MS PGothic" panose="020B0600070205080204" pitchFamily="34" charset="-128"/>
              </a:rPr>
              <a:t>s</a:t>
            </a:r>
            <a:r>
              <a:rPr lang="en-US" altLang="en-US" dirty="0" smtClean="0">
                <a:ea typeface="MS PGothic" panose="020B0600070205080204" pitchFamily="34" charset="-128"/>
              </a:rPr>
              <a:t> + </a:t>
            </a:r>
            <a:r>
              <a:rPr lang="en-US" altLang="en-US" dirty="0" err="1">
                <a:ea typeface="MS PGothic" panose="020B0600070205080204" pitchFamily="34" charset="-128"/>
              </a:rPr>
              <a:t>b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* </a:t>
            </a:r>
            <a:r>
              <a:rPr lang="en-US" altLang="en-US" dirty="0" err="1" smtClean="0">
                <a:ea typeface="MS PGothic" panose="020B0600070205080204" pitchFamily="34" charset="-128"/>
              </a:rPr>
              <a:t>t</a:t>
            </a:r>
            <a:r>
              <a:rPr lang="en-US" altLang="en-US" baseline="-25000" dirty="0" err="1" smtClean="0">
                <a:ea typeface="MS PGothic" panose="020B0600070205080204" pitchFamily="34" charset="-128"/>
              </a:rPr>
              <a:t>T</a:t>
            </a:r>
            <a:endParaRPr lang="en-US" altLang="en-US" baseline="-25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MS PGothic" panose="020B0600070205080204" pitchFamily="34" charset="-128"/>
              </a:rPr>
              <a:t>(</a:t>
            </a:r>
            <a:r>
              <a:rPr lang="en-US" altLang="en-US" i="1" dirty="0" smtClean="0">
                <a:ea typeface="MS PGothic" panose="020B0600070205080204" pitchFamily="34" charset="-128"/>
              </a:rPr>
              <a:t>initially 1 seek required to find the first block; if blocks of the file are not stored contiguously, more seeks may be required, but we ignore this for simplicity</a:t>
            </a:r>
            <a:r>
              <a:rPr lang="en-US" altLang="en-US" dirty="0" smtClean="0">
                <a:ea typeface="MS PGothic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altLang="en-US" i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MS PGothic" panose="020B0600070205080204" pitchFamily="34" charset="-128"/>
              </a:rPr>
              <a:t>If </a:t>
            </a:r>
            <a:r>
              <a:rPr lang="en-US" altLang="en-US" dirty="0">
                <a:ea typeface="MS PGothic" panose="020B0600070205080204" pitchFamily="34" charset="-128"/>
              </a:rPr>
              <a:t>selection is on a key attribute, can stop on finding </a:t>
            </a:r>
            <a:r>
              <a:rPr lang="en-US" altLang="en-US" dirty="0" smtClean="0">
                <a:ea typeface="MS PGothic" panose="020B0600070205080204" pitchFamily="34" charset="-128"/>
              </a:rPr>
              <a:t>the required record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MS PGothic" panose="020B0600070205080204" pitchFamily="34" charset="-128"/>
              </a:rPr>
              <a:t>Average cost = </a:t>
            </a:r>
            <a:r>
              <a:rPr lang="en-US" altLang="en-US" dirty="0" err="1">
                <a:ea typeface="MS PGothic" panose="020B0600070205080204" pitchFamily="34" charset="-128"/>
              </a:rPr>
              <a:t>t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+ </a:t>
            </a:r>
            <a:r>
              <a:rPr lang="en-US" altLang="en-US" dirty="0" smtClean="0">
                <a:ea typeface="MS PGothic" panose="020B0600070205080204" pitchFamily="34" charset="-128"/>
              </a:rPr>
              <a:t>(</a:t>
            </a:r>
            <a:r>
              <a:rPr lang="en-US" altLang="en-US" dirty="0" err="1" smtClean="0">
                <a:ea typeface="MS PGothic" panose="020B0600070205080204" pitchFamily="34" charset="-128"/>
              </a:rPr>
              <a:t>b</a:t>
            </a:r>
            <a:r>
              <a:rPr lang="en-US" altLang="en-US" baseline="-25000" dirty="0" err="1" smtClean="0">
                <a:ea typeface="MS PGothic" panose="020B0600070205080204" pitchFamily="34" charset="-128"/>
              </a:rPr>
              <a:t>r</a:t>
            </a:r>
            <a:r>
              <a:rPr lang="en-US" altLang="en-US" baseline="-25000" dirty="0" smtClean="0"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/ 2)</a:t>
            </a:r>
            <a:r>
              <a:rPr lang="en-US" altLang="en-US" baseline="-25000" dirty="0" smtClean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* </a:t>
            </a:r>
            <a:r>
              <a:rPr lang="en-US" altLang="en-US" dirty="0" err="1">
                <a:ea typeface="MS PGothic" panose="020B0600070205080204" pitchFamily="34" charset="-128"/>
              </a:rPr>
              <a:t>t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T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2781" y="983548"/>
            <a:ext cx="7611915" cy="3565756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dirty="0" smtClean="0">
                <a:ea typeface="MS PGothic" panose="020B0600070205080204" pitchFamily="34" charset="-128"/>
              </a:rPr>
              <a:t>– Search algorithms that use an index, </a:t>
            </a:r>
            <a:r>
              <a:rPr lang="en-US" altLang="en-US" b="1" u="sng" dirty="0" smtClean="0">
                <a:ea typeface="MS PGothic" panose="020B0600070205080204" pitchFamily="34" charset="-128"/>
              </a:rPr>
              <a:t>selection condition must be on search-key of index</a:t>
            </a:r>
            <a:r>
              <a:rPr lang="en-US" altLang="en-US" dirty="0" smtClean="0">
                <a:ea typeface="MS PGothic" panose="020B0600070205080204" pitchFamily="34" charset="-128"/>
              </a:rPr>
              <a:t>.</a:t>
            </a:r>
          </a:p>
          <a:p>
            <a:endParaRPr lang="en-US" altLang="en-US" i="1" dirty="0" smtClean="0">
              <a:ea typeface="MS PGothic" panose="020B0600070205080204" pitchFamily="34" charset="-128"/>
            </a:endParaRPr>
          </a:p>
          <a:p>
            <a:r>
              <a:rPr lang="en-US" altLang="en-US" b="1" dirty="0" smtClean="0">
                <a:ea typeface="MS PGothic" panose="020B0600070205080204" pitchFamily="34" charset="-128"/>
              </a:rPr>
              <a:t>A2 </a:t>
            </a:r>
            <a:r>
              <a:rPr lang="en-US" altLang="en-US" dirty="0" smtClean="0">
                <a:ea typeface="MS PGothic" panose="020B0600070205080204" pitchFamily="34" charset="-128"/>
              </a:rPr>
              <a:t>(</a:t>
            </a:r>
            <a:r>
              <a:rPr lang="en-US" altLang="en-US" b="1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primary/clustering index, equality on key</a:t>
            </a:r>
            <a:r>
              <a:rPr lang="en-US" altLang="en-US" dirty="0" smtClean="0">
                <a:ea typeface="MS PGothic" panose="020B0600070205080204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en-US" i="1" dirty="0" smtClean="0">
                <a:ea typeface="MS PGothic" panose="020B0600070205080204" pitchFamily="34" charset="-128"/>
              </a:rPr>
              <a:t>Cost</a:t>
            </a:r>
            <a:r>
              <a:rPr lang="en-US" altLang="en-US" dirty="0" smtClean="0">
                <a:ea typeface="MS PGothic" panose="020B0600070205080204" pitchFamily="34" charset="-128"/>
              </a:rPr>
              <a:t> = (</a:t>
            </a:r>
            <a:r>
              <a:rPr lang="en-US" altLang="en-US" i="1" dirty="0" smtClean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smtClean="0">
                <a:ea typeface="MS PGothic" panose="020B0600070205080204" pitchFamily="34" charset="-128"/>
              </a:rPr>
              <a:t>i</a:t>
            </a:r>
            <a:r>
              <a:rPr lang="en-US" altLang="en-US" i="1" dirty="0" smtClean="0"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+ 1) *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 smtClean="0">
                <a:ea typeface="MS PGothic" panose="020B0600070205080204" pitchFamily="34" charset="-128"/>
              </a:rPr>
              <a:t>Traverses </a:t>
            </a:r>
            <a:r>
              <a:rPr lang="en-US" altLang="en-US" i="1" dirty="0" smtClean="0">
                <a:ea typeface="MS PGothic" panose="020B0600070205080204" pitchFamily="34" charset="-128"/>
              </a:rPr>
              <a:t>height of the index h</a:t>
            </a:r>
            <a:r>
              <a:rPr lang="en-US" altLang="en-US" i="1" baseline="-25000" dirty="0" smtClean="0">
                <a:ea typeface="MS PGothic" panose="020B0600070205080204" pitchFamily="34" charset="-128"/>
              </a:rPr>
              <a:t>i</a:t>
            </a:r>
            <a:r>
              <a:rPr lang="en-US" altLang="en-US" i="1" dirty="0" smtClean="0"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plus one I/O to fetch the record</a:t>
            </a:r>
          </a:p>
          <a:p>
            <a:pPr lvl="1"/>
            <a:r>
              <a:rPr lang="en-US" altLang="en-US" dirty="0" smtClean="0">
                <a:ea typeface="MS PGothic" panose="020B0600070205080204" pitchFamily="34" charset="-128"/>
              </a:rPr>
              <a:t>Each operation requires one block transfer and one seek</a:t>
            </a:r>
          </a:p>
          <a:p>
            <a:endParaRPr lang="en-US" altLang="en-US" b="1" dirty="0" smtClean="0">
              <a:ea typeface="MS PGothic" panose="020B0600070205080204" pitchFamily="34" charset="-128"/>
            </a:endParaRPr>
          </a:p>
          <a:p>
            <a:r>
              <a:rPr lang="en-US" altLang="en-US" b="1" dirty="0" smtClean="0">
                <a:ea typeface="MS PGothic" panose="020B0600070205080204" pitchFamily="34" charset="-128"/>
              </a:rPr>
              <a:t>A3 </a:t>
            </a:r>
            <a:r>
              <a:rPr lang="en-US" altLang="en-US" dirty="0" smtClean="0">
                <a:ea typeface="MS PGothic" panose="020B0600070205080204" pitchFamily="34" charset="-128"/>
              </a:rPr>
              <a:t>(</a:t>
            </a:r>
            <a:r>
              <a:rPr lang="en-US" altLang="en-US" b="1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primary index, equality on </a:t>
            </a:r>
            <a:r>
              <a:rPr lang="en-US" altLang="en-US" b="1" dirty="0" err="1" smtClean="0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dirty="0" smtClean="0">
                <a:ea typeface="MS PGothic" panose="020B0600070205080204" pitchFamily="34" charset="-128"/>
              </a:rPr>
              <a:t>)</a:t>
            </a:r>
            <a:r>
              <a:rPr lang="en-US" altLang="en-US" i="1" dirty="0" smtClean="0"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dirty="0" smtClean="0">
                <a:ea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dirty="0" smtClean="0">
                <a:ea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i="1" dirty="0" smtClean="0">
                <a:ea typeface="MS PGothic" panose="020B0600070205080204" pitchFamily="34" charset="-128"/>
              </a:rPr>
              <a:t>Cost</a:t>
            </a:r>
            <a:r>
              <a:rPr lang="en-US" altLang="en-US" dirty="0" smtClean="0">
                <a:ea typeface="MS PGothic" panose="020B0600070205080204" pitchFamily="34" charset="-128"/>
              </a:rPr>
              <a:t> = (</a:t>
            </a:r>
            <a:r>
              <a:rPr lang="en-US" altLang="en-US" i="1" dirty="0" smtClean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smtClean="0">
                <a:ea typeface="MS PGothic" panose="020B0600070205080204" pitchFamily="34" charset="-128"/>
              </a:rPr>
              <a:t>i</a:t>
            </a:r>
            <a:r>
              <a:rPr lang="en-US" altLang="en-US" i="1" dirty="0" smtClean="0">
                <a:ea typeface="MS PGothic" panose="020B0600070205080204" pitchFamily="34" charset="-128"/>
              </a:rPr>
              <a:t> + </a:t>
            </a:r>
            <a:r>
              <a:rPr lang="en-US" altLang="en-US" dirty="0" smtClean="0">
                <a:ea typeface="MS PGothic" panose="020B0600070205080204" pitchFamily="34" charset="-128"/>
              </a:rPr>
              <a:t>1)</a:t>
            </a:r>
            <a:r>
              <a:rPr lang="en-US" altLang="en-US" i="1" dirty="0" smtClean="0">
                <a:ea typeface="MS PGothic" panose="020B0600070205080204" pitchFamily="34" charset="-128"/>
              </a:rPr>
              <a:t> * </a:t>
            </a:r>
            <a:r>
              <a:rPr lang="en-US" altLang="en-US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dirty="0" smtClean="0">
                <a:ea typeface="MS PGothic" panose="020B0600070205080204" pitchFamily="34" charset="-128"/>
              </a:rPr>
              <a:t>(</a:t>
            </a:r>
            <a:r>
              <a:rPr lang="en-US" altLang="en-US" i="1" dirty="0" smtClean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smtClean="0">
                <a:ea typeface="MS PGothic" panose="020B0600070205080204" pitchFamily="34" charset="-128"/>
              </a:rPr>
              <a:t>i</a:t>
            </a:r>
            <a:r>
              <a:rPr lang="en-US" altLang="en-US" i="1" dirty="0" smtClean="0">
                <a:ea typeface="MS PGothic" panose="020B0600070205080204" pitchFamily="34" charset="-128"/>
              </a:rPr>
              <a:t> + </a:t>
            </a:r>
            <a:r>
              <a:rPr lang="en-US" altLang="en-US" dirty="0" smtClean="0">
                <a:ea typeface="MS PGothic" panose="020B0600070205080204" pitchFamily="34" charset="-128"/>
              </a:rPr>
              <a:t>b)</a:t>
            </a:r>
            <a:r>
              <a:rPr lang="en-US" altLang="en-US" i="1" dirty="0" smtClean="0">
                <a:ea typeface="MS PGothic" panose="020B0600070205080204" pitchFamily="34" charset="-128"/>
              </a:rPr>
              <a:t> * </a:t>
            </a:r>
            <a:r>
              <a:rPr lang="en-US" altLang="en-US" i="1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endParaRPr lang="en-US" altLang="en-US" i="1" dirty="0" smtClean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One </a:t>
            </a:r>
            <a:r>
              <a:rPr lang="en-US" altLang="en-US" i="1" dirty="0" smtClean="0">
                <a:ea typeface="MS PGothic" panose="020B0600070205080204" pitchFamily="34" charset="-128"/>
                <a:sym typeface="Symbol" panose="05050102010706020507" pitchFamily="18" charset="2"/>
              </a:rPr>
              <a:t>seek  for each level plus one seek for first block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dirty="0">
                <a:ea typeface="MS PGothic" panose="020B0600070205080204" pitchFamily="34" charset="-128"/>
              </a:rPr>
              <a:t>b</a:t>
            </a:r>
            <a:r>
              <a:rPr lang="en-US" altLang="en-US" dirty="0" smtClean="0">
                <a:ea typeface="MS PGothic" panose="020B0600070205080204" pitchFamily="34" charset="-128"/>
              </a:rPr>
              <a:t>) block transfers</a:t>
            </a:r>
            <a:endParaRPr lang="en-US" altLang="en-US" i="1" dirty="0" smtClean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70281</TotalTime>
  <Words>1700</Words>
  <Application>Microsoft Office PowerPoint</Application>
  <PresentationFormat>On-screen Show (4:3)</PresentationFormat>
  <Paragraphs>200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MS PGothic</vt:lpstr>
      <vt:lpstr>MS PGothic</vt:lpstr>
      <vt:lpstr>Arial</vt:lpstr>
      <vt:lpstr>Greek Symbols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Chapter 15: Query Processing</vt:lpstr>
      <vt:lpstr>Basic Steps in Query Processing</vt:lpstr>
      <vt:lpstr>Basic Steps in Query Processing (Cont.)</vt:lpstr>
      <vt:lpstr>Basic Steps in Query Processing: Optimization</vt:lpstr>
      <vt:lpstr>Basic Steps: Optimization (Cont.)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Join Operation</vt:lpstr>
      <vt:lpstr>Nested-Loop Join</vt:lpstr>
      <vt:lpstr>Nested-Loop Join (Cont.)</vt:lpstr>
      <vt:lpstr>Block Nested-Loop Join</vt:lpstr>
      <vt:lpstr>Indexed Nested-Loop Join</vt:lpstr>
      <vt:lpstr>Example of Nested-Loop Join Costs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Ruchira Naskar</cp:lastModifiedBy>
  <cp:revision>725</cp:revision>
  <cp:lastPrinted>1999-06-28T19:27:31Z</cp:lastPrinted>
  <dcterms:created xsi:type="dcterms:W3CDTF">2000-02-23T18:58:38Z</dcterms:created>
  <dcterms:modified xsi:type="dcterms:W3CDTF">2022-10-19T09:26:47Z</dcterms:modified>
</cp:coreProperties>
</file>