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33"/>
  </p:notesMasterIdLst>
  <p:handoutMasterIdLst>
    <p:handoutMasterId r:id="rId34"/>
  </p:handoutMasterIdLst>
  <p:sldIdLst>
    <p:sldId id="370" r:id="rId2"/>
    <p:sldId id="344" r:id="rId3"/>
    <p:sldId id="319" r:id="rId4"/>
    <p:sldId id="343" r:id="rId5"/>
    <p:sldId id="465" r:id="rId6"/>
    <p:sldId id="476" r:id="rId7"/>
    <p:sldId id="309" r:id="rId8"/>
    <p:sldId id="310" r:id="rId9"/>
    <p:sldId id="311" r:id="rId10"/>
    <p:sldId id="312" r:id="rId11"/>
    <p:sldId id="313" r:id="rId12"/>
    <p:sldId id="462" r:id="rId13"/>
    <p:sldId id="463" r:id="rId14"/>
    <p:sldId id="455" r:id="rId15"/>
    <p:sldId id="456" r:id="rId16"/>
    <p:sldId id="342" r:id="rId17"/>
    <p:sldId id="317" r:id="rId18"/>
    <p:sldId id="318" r:id="rId19"/>
    <p:sldId id="320" r:id="rId20"/>
    <p:sldId id="325" r:id="rId21"/>
    <p:sldId id="477" r:id="rId22"/>
    <p:sldId id="426" r:id="rId23"/>
    <p:sldId id="428" r:id="rId24"/>
    <p:sldId id="429" r:id="rId25"/>
    <p:sldId id="430" r:id="rId26"/>
    <p:sldId id="431" r:id="rId27"/>
    <p:sldId id="432" r:id="rId28"/>
    <p:sldId id="478" r:id="rId29"/>
    <p:sldId id="470" r:id="rId30"/>
    <p:sldId id="434" r:id="rId31"/>
    <p:sldId id="435" r:id="rId3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 snapToGrid="0">
      <p:cViewPr varScale="1">
        <p:scale>
          <a:sx n="90" d="100"/>
          <a:sy n="90" d="100"/>
        </p:scale>
        <p:origin x="1170" y="90"/>
      </p:cViewPr>
      <p:guideLst>
        <p:guide orient="horz" pos="70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A1F08303-2CD9-4788-958C-65C4BFDD75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161BF148-0A15-46B7-8DD7-02C13C8EF9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7238AF6D-AA32-4C88-BB92-27E791452A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91141A00-8B0B-40AA-9BDC-71C79084B6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0788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36E825B-D795-474E-A44E-EE0311DDC1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BFD82A-7DBF-496D-8A34-58AC026337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F4BD03-B568-40D5-86DC-D2326AF695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E6A977-6667-44CC-9695-7786EF5BC6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351312-129D-4F3F-81CB-22BFA61745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9839329-0D0E-4440-AF95-A5CC0C4458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E5359F0-274A-4408-8973-E5AB57445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737BEB-9250-4702-B43C-3A636F0CD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1A0E380-F0EE-40D0-AFCE-90433E95E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0C9F46-EEC1-44E1-AADF-0C5DFAC157F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EE72DA4-8AA8-4864-8EDE-1781EF2B1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33BAE36-8C0B-40D0-862F-F5862FDA8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5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375F6E7-BF43-423E-9E8D-8524F7B1F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8B0E96-3F79-4205-B0CE-221B7F97329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61EE5A8-966A-41BB-B726-B2C48308D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1EC76AA-7316-448A-A891-5E3CEF933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How about </a:t>
            </a:r>
            <a:r>
              <a:rPr lang="en-US" altLang="en-US" dirty="0">
                <a:sym typeface="Greek Symbols" pitchFamily="18" charset="2"/>
              </a:rPr>
              <a:t>(r </a:t>
            </a:r>
            <a:r>
              <a:rPr lang="en-IN" dirty="0"/>
              <a:t>⟕ s) ⟕ t  vs </a:t>
            </a:r>
            <a:r>
              <a:rPr lang="en-US" altLang="en-US" dirty="0">
                <a:sym typeface="Greek Symbols" pitchFamily="18" charset="2"/>
              </a:rPr>
              <a:t>(r </a:t>
            </a:r>
            <a:r>
              <a:rPr lang="en-IN" dirty="0"/>
              <a:t>⟕ t) ⟕ s assuming r has common attributes with s and t?  Hint: consider 2 cases where s and t have common attributes and those where they have no common attribute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84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FFE2C0B-1E00-41D0-8A11-C4E72548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C713CF-9607-4470-A273-AC494A38B95B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19EB798-4276-4EB1-BA14-2883766AD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ECD4996-047F-43DA-BBDD-D548EFF47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047973B-0933-4747-BC7D-DC93B515F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076AEA-D4D8-443A-B94D-3E3B52B66C9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94E1CE2-39F3-415A-A9D3-7A1485FAB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618E90F-7E5F-432A-A700-F2B77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71AD5BA-2A20-45B1-B5ED-8C53DA2EC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A7E811-F856-4583-9950-8E1234DCF49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4988F5-3980-4401-8BEA-49271D3F2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081064C-90F0-4D6B-84C2-C2B908F48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3C188B3-A46D-44EC-BBED-E180A2EEE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DDAB6A-6145-44B6-8CC9-B34BECF16AE0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8C02448-FBA7-4F1D-93CC-8D33FFE4C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EEE7383-E30A-4C27-985A-259DE8AF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207BE2E-CD49-4007-A746-9E7BC97E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F11D3-C453-4FDA-9D45-787E30EAB8E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8AD38A-DA1E-4E9E-B746-D9DC296EF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FBAAC0F-5BDD-45F4-AAE7-FD45B13CE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8E1D179-B9D0-48F6-B6D0-CA0943E58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7635B1-A065-42E2-B3DD-0514E4CC0D9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261093E-637A-458C-94AC-5E33FAC54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ADF86CC-0D28-4363-A6D7-10D10E919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737C83C-5231-400C-ABAC-E802D5725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6960B5-CD0D-4E77-9549-F0BE319614A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C02F081-F3E5-4E82-A506-8249FCC7E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1E14C4-E8D3-4EF2-AE91-C909FDE03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ABB337A-7416-4EA0-B63B-3F3E233AD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5B2E15-168D-404D-B3E5-D811B39D72A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8E8E170-8726-477F-A246-82382BBD6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ECF24F5-E536-40B5-A388-459BFDBD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3559CD3-DE10-4005-9316-DA78585EA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DC10EE-63E0-4227-A36A-67C2F043110C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7D3DFD0-427F-437C-952B-2FFAA5FBD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C53DDDB-BBE4-4830-A772-48EB4E456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F7092FC-A0F3-4562-BBBC-D1152A102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A6C910-6398-48B8-8ED3-30ACA795710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A228FE6-43E8-4CC2-93E1-40D7894EC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FF91C14-76BF-40D6-A170-A52168925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89C2380-DD83-417E-8993-3E83E876F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93E869-9D40-4B88-8E40-B0ACF785DB2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6891FF3-6310-4B2B-9BBA-3BD705C15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E2D25C5-071E-46E9-AB50-21CB67614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EB7A463-DB2F-4593-9E41-069B4BF3E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8EC5A6-CA0A-4B93-9AE1-9C51E7E4F0A0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CFF0221-CA6B-4D1B-A3C8-6874FCCEE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42A2413-B610-4EAB-97EF-BF4B6A27A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1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09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249BD36-102A-4631-857E-2CB6D1FD6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3CA7CE-698A-4263-91A8-AF3B66C5F188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CFF2B0C-4A73-436F-8BB6-A68FABA64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D40C941-A8A7-46CD-8549-B48D8C174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769BAA2-2A96-482B-9A16-1B73B0B0B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3A2678-797E-458D-9724-43E4EADCB2CF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B9357E7-CAC8-4067-A91E-3CA75C7C4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E2AD840-3FC3-4E62-B93E-1D8ECB872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0B70E7C-6BD0-4B47-846B-BDFA05BE3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FFDD60-6F1F-41F9-AE11-E0C93AB4804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9056EE3-D9C5-4A86-BC14-5FA042746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C850731-90E0-4872-BC7B-AD10870C1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32DA4FD-03E3-4ADF-B51F-ED6C5C47E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F12D1A-C6EE-4D7C-AC44-7E505EC7AF9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DF77218-C772-4D7B-9568-C8F8165B9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0D1FB1-38D3-4CD0-9B4F-E6C096821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8A60A3C-83B9-4899-851B-E58271EE2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2A6619-26FC-4C2B-BBB5-BE9514BF139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9CE9E0F-6018-43CB-B763-D2A60ACCC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E9F0D31-793C-457E-82A5-88A01D82B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8C1544A-10C5-41D5-BE9F-0F5FFAC90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58AEBB-0155-4B61-8D5B-28334522388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171361-ED55-4304-B92D-1B39E353D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31805C8-25FE-4591-82A9-583FCE3F7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FCF47F-4348-498B-B820-B9B73C6D5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F0E0E8-D17B-41A3-B753-2245199CBB3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6EC2138-3D91-405A-B29F-B1C527799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519BCB-959F-4CA7-86A5-A3590C17A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BC8D124-B136-42BA-B33A-1DF2378A5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A896A-CD88-45BB-883A-A5A6ACCFC26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0E5C191-44C7-4313-85F7-8BD71D8C9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2ECE34-0B14-4777-B117-F516895DE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1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2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18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772400" cy="5367972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6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0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3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8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16.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6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4BB7257D-8AAC-402C-AE83-4064ED60F5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16: Query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646A50B-011F-454A-8351-8C638211E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57962" cy="5367972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/>
              <a:t>8.	The projection operation distributes over the theta join operation as follows:</a:t>
            </a:r>
          </a:p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/>
              <a:t>	(a) if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involves only attributes from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IN" altLang="en-US" dirty="0">
                <a:sym typeface="Symbol" panose="05050102010706020507" pitchFamily="18" charset="2"/>
              </a:rPr>
              <a:t>    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    </a:t>
            </a:r>
            <a:r>
              <a:rPr lang="en-IN" dirty="0"/>
              <a:t>≡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)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IN" altLang="en-US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 typeface="Monotype Sorts" pitchFamily="-65" charset="2"/>
              <a:buNone/>
              <a:tabLst>
                <a:tab pos="308768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(b) In general, consider a join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>
                <a:sym typeface="Greek Symbols" pitchFamily="18" charset="2"/>
              </a:rPr>
              <a:t>. 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Greek Symbols" pitchFamily="18" charset="2"/>
              </a:rPr>
              <a:t> Let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be sets of attributes from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, respectively.  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Greek Symbols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be attributes of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that are involved in join condition </a:t>
            </a:r>
            <a:r>
              <a:rPr lang="en-US" altLang="en-US" i="1" dirty="0">
                <a:sym typeface="Greek Symbols" pitchFamily="18" charset="2"/>
              </a:rPr>
              <a:t>, </a:t>
            </a:r>
            <a:r>
              <a:rPr lang="en-US" altLang="en-US" dirty="0">
                <a:sym typeface="Greek Symbols" pitchFamily="18" charset="2"/>
              </a:rPr>
              <a:t>but are not in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and</a:t>
            </a:r>
          </a:p>
          <a:p>
            <a:pPr lvl="1">
              <a:tabLst>
                <a:tab pos="308768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let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4</a:t>
            </a:r>
            <a:r>
              <a:rPr lang="en-US" altLang="en-US" dirty="0">
                <a:sym typeface="Greek Symbols" pitchFamily="18" charset="2"/>
              </a:rPr>
              <a:t> be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that are involved in join condition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, but are not in </a:t>
            </a:r>
            <a:r>
              <a:rPr lang="en-US" altLang="en-US" i="1" dirty="0">
                <a:sym typeface="Greek Symbols" pitchFamily="18" charset="2"/>
              </a:rPr>
              <a:t>L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    </a:t>
            </a:r>
            <a:r>
              <a:rPr lang="en-IN" dirty="0"/>
              <a:t>≡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2</a:t>
            </a:r>
            <a:r>
              <a:rPr lang="en-IN" dirty="0"/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3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)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 </a:t>
            </a:r>
            <a:r>
              <a:rPr lang="en-IN" baseline="-25000" dirty="0"/>
              <a:t>L</a:t>
            </a:r>
            <a:r>
              <a:rPr lang="en-US" baseline="-46000" dirty="0">
                <a:sym typeface="Greek Symbols" pitchFamily="18" charset="2"/>
              </a:rPr>
              <a:t>4</a:t>
            </a:r>
            <a:r>
              <a:rPr lang="en-IN" dirty="0"/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))</a:t>
            </a:r>
          </a:p>
          <a:p>
            <a:pPr lvl="1">
              <a:tabLst>
                <a:tab pos="3087688" algn="ctr"/>
              </a:tabLst>
            </a:pPr>
            <a:endParaRPr lang="en-IN" altLang="en-US" dirty="0"/>
          </a:p>
          <a:p>
            <a:pPr marL="457200" lvl="1" indent="0">
              <a:buNone/>
              <a:tabLst>
                <a:tab pos="3087688" algn="ctr"/>
              </a:tabLst>
            </a:pPr>
            <a:r>
              <a:rPr lang="en-IN" altLang="en-US" dirty="0"/>
              <a:t>Similar equivalences hold for </a:t>
            </a:r>
            <a:r>
              <a:rPr lang="en-IN" altLang="en-US" dirty="0" err="1"/>
              <a:t>outerjoin</a:t>
            </a:r>
            <a:r>
              <a:rPr lang="en-IN" altLang="en-US" dirty="0"/>
              <a:t> operations: </a:t>
            </a:r>
            <a:r>
              <a:rPr lang="en-IN" dirty="0"/>
              <a:t>⟕, ⟖, and ⟗</a:t>
            </a:r>
            <a:r>
              <a:rPr lang="en-IN" altLang="en-US" dirty="0"/>
              <a:t>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CC6BF4E4-7BA6-4F5E-9757-648842B6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499" name="Rectangle 3">
                <a:extLst>
                  <a:ext uri="{FF2B5EF4-FFF2-40B4-BE49-F238E27FC236}">
                    <a16:creationId xmlns:a16="http://schemas.microsoft.com/office/drawing/2014/main" id="{CD34A2FB-3E13-4F06-8207-CFF2D7389F2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73768" y="1096159"/>
                <a:ext cx="7401828" cy="4659747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</a:rPr>
                  <a:t> 9.  </a:t>
                </a:r>
                <a:r>
                  <a:rPr lang="en-US" altLang="en-US" dirty="0"/>
                  <a:t>The set operations union and intersection are commutative</a:t>
                </a:r>
                <a:br>
                  <a:rPr lang="en-US" altLang="en-US" dirty="0"/>
                </a:br>
                <a:r>
                  <a:rPr lang="en-US" altLang="en-US" dirty="0"/>
                  <a:t>              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 </a:t>
                </a:r>
                <a:br>
                  <a:rPr lang="en-US" altLang="en-US" baseline="-25000" dirty="0">
                    <a:sym typeface="Symbol" panose="05050102010706020507" pitchFamily="18" charset="2"/>
                  </a:rPr>
                </a:br>
                <a:r>
                  <a:rPr lang="en-US" altLang="en-US" dirty="0"/>
                  <a:t>               </a:t>
                </a:r>
                <a:r>
                  <a:rPr lang="en-US" altLang="en-US" i="1" dirty="0" err="1"/>
                  <a:t>E</a:t>
                </a:r>
                <a:r>
                  <a:rPr lang="en-US" altLang="en-US" baseline="-25000" dirty="0" err="1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en-US" dirty="0">
                    <a:sym typeface="Symbol" panose="05050102010706020507" pitchFamily="18" charset="2"/>
                  </a:rPr>
                  <a:t/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i="1" dirty="0"/>
                  <a:t>       </a:t>
                </a:r>
                <a:r>
                  <a:rPr lang="en-US" altLang="en-US" dirty="0"/>
                  <a:t>(set difference is not commutative).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10.  </a:t>
                </a:r>
                <a:r>
                  <a:rPr lang="en-US" altLang="en-US" dirty="0">
                    <a:sym typeface="Symbol" panose="05050102010706020507" pitchFamily="18" charset="2"/>
                  </a:rPr>
                  <a:t>Set union and intersection are associative.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          </a:t>
                </a:r>
                <a:r>
                  <a:rPr lang="en-US" altLang="en-US" dirty="0"/>
                  <a:t> 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IN" dirty="0"/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    </a:t>
                </a:r>
                <a:r>
                  <a:rPr lang="en-IN" dirty="0"/>
                  <a:t>≡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dirty="0"/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 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IN" dirty="0"/>
                  <a:t>)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br>
                  <a:rPr lang="en-US" altLang="en-US" baseline="-25000" dirty="0">
                    <a:sym typeface="Symbol" panose="05050102010706020507" pitchFamily="18" charset="2"/>
                  </a:rPr>
                </a:br>
                <a:r>
                  <a:rPr lang="en-US" altLang="en-US" baseline="-250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en-US" dirty="0">
                    <a:sym typeface="Symbol" panose="05050102010706020507" pitchFamily="18" charset="2"/>
                  </a:rPr>
                  <a:t>  </a:t>
                </a:r>
                <a:r>
                  <a:rPr lang="en-US" altLang="en-US" dirty="0"/>
                  <a:t> 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IN" dirty="0"/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    </a:t>
                </a:r>
                <a:r>
                  <a:rPr lang="en-IN" dirty="0"/>
                  <a:t>≡   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 </a:t>
                </a:r>
                <a:r>
                  <a:rPr lang="en-US" altLang="en-US" dirty="0"/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 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IN" dirty="0"/>
                  <a:t>)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 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11.  </a:t>
                </a:r>
                <a:r>
                  <a:rPr lang="en-US" altLang="en-US" dirty="0">
                    <a:sym typeface="Symbol" panose="05050102010706020507" pitchFamily="18" charset="2"/>
                  </a:rPr>
                  <a:t>The selection operation distributes over ,  and –.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I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	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         a.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   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b.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c.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   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–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    d.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</a:t>
                </a:r>
                <a:r>
                  <a:rPr lang="en-US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en-US" dirty="0">
                    <a:sym typeface="Greek Symbols" pitchFamily="18" charset="2"/>
                  </a:rPr>
                  <a:t>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br>
                  <a:rPr lang="en-US" altLang="en-US" baseline="-25000" dirty="0">
                    <a:sym typeface="Greek Symbols" pitchFamily="18" charset="2"/>
                  </a:rPr>
                </a:br>
                <a:r>
                  <a:rPr lang="en-US" altLang="en-US" baseline="-25000" dirty="0">
                    <a:sym typeface="Greek Symbols" pitchFamily="18" charset="2"/>
                  </a:rPr>
                  <a:t>                  </a:t>
                </a:r>
                <a:r>
                  <a:rPr lang="en-US" altLang="en-US" dirty="0">
                    <a:sym typeface="Greek Symbols" pitchFamily="18" charset="2"/>
                  </a:rPr>
                  <a:t>e.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i="1" dirty="0">
                    <a:sym typeface="Greek Symbols" pitchFamily="18" charset="2"/>
                  </a:rPr>
                  <a:t> 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>)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Greek Symbols" pitchFamily="18" charset="2"/>
                  </a:rPr>
                  <a:t>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</a:t>
                </a:r>
                <a:r>
                  <a:rPr lang="en-US" altLang="en-US" dirty="0">
                    <a:sym typeface="Greek Symbols" pitchFamily="18" charset="2"/>
                  </a:rPr>
                  <a:t>(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1</a:t>
                </a:r>
                <a:r>
                  <a:rPr lang="en-US" altLang="en-US" dirty="0">
                    <a:sym typeface="Greek Symbols" pitchFamily="18" charset="2"/>
                  </a:rPr>
                  <a:t>) – </a:t>
                </a:r>
                <a:r>
                  <a:rPr lang="en-US" altLang="en-US" i="1" dirty="0">
                    <a:sym typeface="Greek Symbols" pitchFamily="18" charset="2"/>
                  </a:rPr>
                  <a:t>E</a:t>
                </a:r>
                <a:r>
                  <a:rPr lang="en-US" altLang="en-US" baseline="-25000" dirty="0">
                    <a:sym typeface="Greek Symbols" pitchFamily="18" charset="2"/>
                  </a:rPr>
                  <a:t>2</a:t>
                </a:r>
                <a:r>
                  <a:rPr lang="en-US" altLang="en-US" dirty="0">
                    <a:sym typeface="Greek Symbols" pitchFamily="18" charset="2"/>
                  </a:rPr>
                  <a:t/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preceding equivalence does not hold for</a:t>
                </a:r>
                <a:r>
                  <a:rPr lang="en-US" altLang="en-US" dirty="0">
                    <a:sym typeface="Symbol" panose="05050102010706020507" pitchFamily="18" charset="2"/>
                  </a:rPr>
                  <a:t> </a:t>
                </a:r>
              </a:p>
              <a:p>
                <a:pPr marL="0" indent="0">
                  <a:buNone/>
                  <a:tabLst>
                    <a:tab pos="2279650" algn="l"/>
                  </a:tabLst>
                </a:pPr>
                <a:r>
                  <a:rPr lang="en-US" altLang="en-US" dirty="0">
                    <a:solidFill>
                      <a:srgbClr val="002060"/>
                    </a:solidFill>
                    <a:sym typeface="Greek Symbols" pitchFamily="18" charset="2"/>
                  </a:rPr>
                  <a:t>12.  </a:t>
                </a:r>
                <a:r>
                  <a:rPr lang="en-US" altLang="en-US" dirty="0">
                    <a:sym typeface="Greek Symbols" pitchFamily="18" charset="2"/>
                  </a:rPr>
                  <a:t>The projection operation distributes over union</a:t>
                </a:r>
                <a:br>
                  <a:rPr lang="en-US" altLang="en-US" dirty="0">
                    <a:sym typeface="Greek Symbols" pitchFamily="18" charset="2"/>
                  </a:rPr>
                </a:br>
                <a:r>
                  <a:rPr lang="en-US" altLang="en-US" dirty="0">
                    <a:sym typeface="Greek Symbols" pitchFamily="18" charset="2"/>
                  </a:rPr>
                  <a:t>        </a:t>
                </a:r>
                <a:r>
                  <a:rPr lang="en-US" altLang="en-US" dirty="0">
                    <a:sym typeface="Symbol" panose="05050102010706020507" pitchFamily="18" charset="2"/>
                  </a:rPr>
                  <a:t>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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)     </a:t>
                </a:r>
                <a:r>
                  <a:rPr lang="en-IN" dirty="0"/>
                  <a:t>≡</a:t>
                </a:r>
                <a:r>
                  <a:rPr lang="en-US" altLang="en-US" dirty="0">
                    <a:sym typeface="Symbol" panose="05050102010706020507" pitchFamily="18" charset="2"/>
                  </a:rPr>
                  <a:t>     (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)) </a:t>
                </a:r>
                <a:r>
                  <a:rPr lang="en-US" altLang="en-US" dirty="0">
                    <a:sym typeface="Symbol" panose="05050102010706020507" pitchFamily="18" charset="2"/>
                  </a:rPr>
                  <a:t> (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L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/>
                  <a:t>E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)) </a:t>
                </a:r>
                <a:endParaRPr lang="en-US" altLang="en-US" dirty="0">
                  <a:sym typeface="Greek Symbols" pitchFamily="18" charset="2"/>
                </a:endParaRPr>
              </a:p>
              <a:p>
                <a:pPr marL="404813" indent="-404813">
                  <a:buFont typeface="Monotype Sorts" pitchFamily="-65" charset="2"/>
                  <a:buAutoNum type="arabicPeriod" startAt="10"/>
                  <a:tabLst>
                    <a:tab pos="2279650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marL="404813" indent="-404813">
                  <a:buFont typeface="Monotype Sorts" pitchFamily="-65" charset="2"/>
                  <a:buNone/>
                  <a:tabLst>
                    <a:tab pos="2279650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2499" name="Rectangle 3">
                <a:extLst>
                  <a:ext uri="{FF2B5EF4-FFF2-40B4-BE49-F238E27FC236}">
                    <a16:creationId xmlns:a16="http://schemas.microsoft.com/office/drawing/2014/main" id="{CD34A2FB-3E13-4F06-8207-CFF2D7389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1096159"/>
                <a:ext cx="7401828" cy="4659747"/>
              </a:xfrm>
              <a:blipFill>
                <a:blip r:embed="rId3"/>
                <a:stretch>
                  <a:fillRect l="-577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CD34A2FB-3E13-4F06-8207-CFF2D7389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20" y="932534"/>
            <a:ext cx="7806088" cy="5642002"/>
          </a:xfrm>
        </p:spPr>
        <p:txBody>
          <a:bodyPr/>
          <a:lstStyle/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13.</a:t>
            </a:r>
            <a:r>
              <a:rPr lang="en-US" altLang="en-US" dirty="0">
                <a:sym typeface="Greek Symbols" pitchFamily="18" charset="2"/>
              </a:rPr>
              <a:t>  Selection distributes over aggregation as below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baseline="-25000" dirty="0">
                <a:sym typeface="Greek Symbols" pitchFamily="18" charset="2"/>
              </a:rPr>
              <a:t>G</a:t>
            </a:r>
            <a:r>
              <a:rPr lang="en-IN" dirty="0"/>
              <a:t>𝛾</a:t>
            </a:r>
            <a:r>
              <a:rPr lang="en-US" altLang="en-US" baseline="-25000" dirty="0">
                <a:sym typeface="Greek Symbols" pitchFamily="18" charset="2"/>
              </a:rPr>
              <a:t>A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dirty="0">
                <a:sym typeface="Greek Symbols" pitchFamily="18" charset="2"/>
              </a:rPr>
              <a:t>))    </a:t>
            </a:r>
            <a:r>
              <a:rPr lang="en-IN" dirty="0"/>
              <a:t>≡   </a:t>
            </a:r>
            <a:r>
              <a:rPr lang="en-US" altLang="en-US" baseline="-25000" dirty="0">
                <a:sym typeface="Greek Symbols" pitchFamily="18" charset="2"/>
              </a:rPr>
              <a:t>G</a:t>
            </a:r>
            <a:r>
              <a:rPr lang="en-IN" dirty="0"/>
              <a:t>𝛾</a:t>
            </a:r>
            <a:r>
              <a:rPr lang="en-US" altLang="en-US" baseline="-25000" dirty="0">
                <a:sym typeface="Greek Symbols" pitchFamily="18" charset="2"/>
              </a:rPr>
              <a:t>A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dirty="0">
                <a:sym typeface="Greek Symbols" pitchFamily="18" charset="2"/>
              </a:rPr>
              <a:t>))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only involves attributes in G</a:t>
            </a:r>
          </a:p>
          <a:p>
            <a:pPr marL="0" indent="0">
              <a:spcBef>
                <a:spcPts val="714"/>
              </a:spcBef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14.</a:t>
            </a:r>
            <a:r>
              <a:rPr lang="en-US" altLang="en-US" dirty="0">
                <a:sym typeface="Greek Symbols" pitchFamily="18" charset="2"/>
              </a:rPr>
              <a:t>  a. Full </a:t>
            </a:r>
            <a:r>
              <a:rPr lang="en-US" altLang="en-US" dirty="0" err="1">
                <a:sym typeface="Greek Symbols" pitchFamily="18" charset="2"/>
              </a:rPr>
              <a:t>outerjoin</a:t>
            </a:r>
            <a:r>
              <a:rPr lang="en-US" altLang="en-US" dirty="0">
                <a:sym typeface="Greek Symbols" pitchFamily="18" charset="2"/>
              </a:rPr>
              <a:t> is commutative: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⟗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     </a:t>
            </a:r>
            <a:r>
              <a:rPr lang="en-IN" dirty="0"/>
              <a:t>≡ 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dirty="0"/>
              <a:t>⟗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br>
              <a:rPr lang="en-US" altLang="en-US" baseline="-25000" dirty="0">
                <a:sym typeface="Symbol" panose="05050102010706020507" pitchFamily="18" charset="2"/>
              </a:rPr>
            </a:br>
            <a:r>
              <a:rPr lang="en-US" altLang="en-US" baseline="-250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b. Left and right </a:t>
            </a:r>
            <a:r>
              <a:rPr lang="en-US" altLang="en-US" dirty="0" err="1">
                <a:sym typeface="Symbol" panose="05050102010706020507" pitchFamily="18" charset="2"/>
              </a:rPr>
              <a:t>outerjoin</a:t>
            </a:r>
            <a:r>
              <a:rPr lang="en-US" altLang="en-US" dirty="0">
                <a:sym typeface="Symbol" panose="05050102010706020507" pitchFamily="18" charset="2"/>
              </a:rPr>
              <a:t> are not commutative, but: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⟕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     </a:t>
            </a:r>
            <a:r>
              <a:rPr lang="en-IN" dirty="0"/>
              <a:t>≡  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dirty="0"/>
              <a:t>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endParaRPr lang="en-US" altLang="en-US" dirty="0">
              <a:sym typeface="Greek Symbols" pitchFamily="18" charset="2"/>
            </a:endParaRPr>
          </a:p>
          <a:p>
            <a:pPr marL="0" indent="0">
              <a:spcBef>
                <a:spcPts val="714"/>
              </a:spcBef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15.  </a:t>
            </a:r>
            <a:r>
              <a:rPr lang="en-US" altLang="en-US" dirty="0">
                <a:sym typeface="Greek Symbols" pitchFamily="18" charset="2"/>
              </a:rPr>
              <a:t>Selection distributes over left and right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as below,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            </a:t>
            </a:r>
          </a:p>
          <a:p>
            <a:pPr marL="0" indent="0">
              <a:spcBef>
                <a:spcPts val="0"/>
              </a:spcBef>
              <a:buNone/>
              <a:tabLst>
                <a:tab pos="2279650" algn="l"/>
              </a:tabLst>
            </a:pPr>
            <a:r>
              <a:rPr lang="en-US" altLang="en-US" dirty="0">
                <a:sym typeface="Greek Symbols" pitchFamily="18" charset="2"/>
              </a:rPr>
              <a:t>       only involves attributes of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a.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</a:t>
            </a:r>
            <a:r>
              <a:rPr lang="en-US" altLang="en-US" dirty="0">
                <a:sym typeface="Greek Symbols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))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b.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⟖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))</a:t>
            </a:r>
          </a:p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olidFill>
                  <a:srgbClr val="002060"/>
                </a:solidFill>
                <a:sym typeface="Greek Symbols" pitchFamily="18" charset="2"/>
              </a:rPr>
              <a:t>16. 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can be replaced by inner joins under some conditions</a:t>
            </a:r>
          </a:p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a.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b.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⟖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    </a:t>
            </a:r>
            <a:r>
              <a:rPr lang="en-IN" dirty="0"/>
              <a:t>≡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38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)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provided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null rejecting on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3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01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280E042-4593-4F00-8739-31BAD978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CD34A2FB-3E13-4F06-8207-CFF2D7389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932534"/>
            <a:ext cx="7796463" cy="5642002"/>
          </a:xfrm>
        </p:spPr>
        <p:txBody>
          <a:bodyPr/>
          <a:lstStyle/>
          <a:p>
            <a:pPr marL="0" indent="0">
              <a:buNone/>
              <a:tabLst>
                <a:tab pos="2279650" algn="l"/>
              </a:tabLst>
            </a:pPr>
            <a:r>
              <a:rPr lang="en-US" altLang="en-US" dirty="0">
                <a:sym typeface="Greek Symbols" pitchFamily="18" charset="2"/>
              </a:rPr>
              <a:t>Note that several equivalences that hold for joins do not hold for </a:t>
            </a:r>
            <a:r>
              <a:rPr lang="en-US" altLang="en-US" dirty="0" err="1">
                <a:sym typeface="Greek Symbols" pitchFamily="18" charset="2"/>
              </a:rPr>
              <a:t>outerjoins</a:t>
            </a:r>
            <a:endParaRPr lang="en-US" altLang="en-US" dirty="0">
              <a:sym typeface="Greek Symbols" pitchFamily="18" charset="2"/>
            </a:endParaRPr>
          </a:p>
          <a:p>
            <a:pPr>
              <a:tabLst>
                <a:tab pos="2279650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year=2017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instructor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dirty="0"/>
              <a:t>⟕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teaches</a:t>
            </a:r>
            <a:r>
              <a:rPr lang="en-US" altLang="en-US" dirty="0">
                <a:sym typeface="Greek Symbols" pitchFamily="18" charset="2"/>
              </a:rPr>
              <a:t>)  </a:t>
            </a:r>
            <a:r>
              <a:rPr lang="en-IN" dirty="0"/>
              <a:t>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year=2017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>
                <a:sym typeface="Greek Symbols" pitchFamily="18" charset="2"/>
              </a:rPr>
              <a:t>instructor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i="1" dirty="0">
                <a:sym typeface="Greek Symbols" pitchFamily="18" charset="2"/>
              </a:rPr>
              <a:t>teaches</a:t>
            </a:r>
            <a:r>
              <a:rPr lang="en-US" altLang="en-US" dirty="0">
                <a:sym typeface="Greek Symbols" pitchFamily="18" charset="2"/>
              </a:rPr>
              <a:t>)</a:t>
            </a:r>
          </a:p>
          <a:p>
            <a:pPr>
              <a:tabLst>
                <a:tab pos="2279650" algn="l"/>
              </a:tabLst>
            </a:pPr>
            <a:r>
              <a:rPr lang="en-US" altLang="en-US" dirty="0" err="1">
                <a:sym typeface="Greek Symbols" pitchFamily="18" charset="2"/>
              </a:rPr>
              <a:t>Outerjoins</a:t>
            </a:r>
            <a:r>
              <a:rPr lang="en-US" altLang="en-US" dirty="0">
                <a:sym typeface="Greek Symbols" pitchFamily="18" charset="2"/>
              </a:rPr>
              <a:t> are not associative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   (r </a:t>
            </a:r>
            <a:r>
              <a:rPr lang="en-IN" dirty="0"/>
              <a:t>⟕ s) ⟕ t     ≢     r ⟕ (s ⟕ t)</a:t>
            </a:r>
          </a:p>
          <a:p>
            <a:pPr lvl="1">
              <a:tabLst>
                <a:tab pos="2279650" algn="l"/>
              </a:tabLst>
            </a:pPr>
            <a:r>
              <a:rPr lang="en-IN" altLang="en-US" dirty="0">
                <a:sym typeface="Greek Symbols" pitchFamily="18" charset="2"/>
              </a:rPr>
              <a:t>e.g. with r(A,B) = {(1,1),    s(B,C) = { (1,1)},   t(A,C) = { }</a:t>
            </a:r>
            <a:endParaRPr lang="en-US" altLang="en-US" dirty="0">
              <a:sym typeface="Greek Symbols" pitchFamily="18" charset="2"/>
            </a:endParaRPr>
          </a:p>
          <a:p>
            <a:pPr marL="457200" indent="-457200">
              <a:buFont typeface="Monotype Sorts" pitchFamily="-65" charset="2"/>
              <a:buAutoNum type="arabicPeriod" startAt="16"/>
              <a:tabLst>
                <a:tab pos="2279650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404813" indent="-404813">
              <a:buFont typeface="Monotype Sorts" pitchFamily="-65" charset="2"/>
              <a:buNone/>
              <a:tabLst>
                <a:tab pos="227965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32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9AB4C80-3C53-4A22-A0BA-9A1ABBED1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Example: Pushing Selections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387F6FF-70A9-4D77-9B93-3363D0FBA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892" y="1102497"/>
            <a:ext cx="7729087" cy="5367972"/>
          </a:xfrm>
        </p:spPr>
        <p:txBody>
          <a:bodyPr/>
          <a:lstStyle/>
          <a:p>
            <a:r>
              <a:rPr lang="en-US" altLang="en-US" dirty="0"/>
              <a:t>Query:  Find the names of all instructors in the Music department, along with the titles of the courses that they teach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ja-JP" i="1" baseline="-25000" dirty="0">
                <a:sym typeface="Symbol" panose="05050102010706020507" pitchFamily="18" charset="2"/>
              </a:rPr>
              <a:t>‘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’</a:t>
            </a:r>
            <a:r>
              <a:rPr lang="en-US" altLang="ja-JP" dirty="0">
                <a:sym typeface="Symbol" panose="05050102010706020507" pitchFamily="18" charset="2"/>
              </a:rPr>
              <a:t/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      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Transformation using rule 7a.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en-US" i="1" baseline="-25000" dirty="0">
                <a:sym typeface="Symbol" panose="05050102010706020507" pitchFamily="18" charset="2"/>
              </a:rPr>
              <a:t>‘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’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 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              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Performing the selection as early as possible reduces the size of the relation to be joined. </a:t>
            </a:r>
            <a:endParaRPr lang="en-US" altLang="en-US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0C250CDD-B570-4445-BF3F-3A786F80E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with Multiple Transformations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E12142C-2886-40EF-8A6F-FA29A9548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892" y="1102497"/>
            <a:ext cx="7757963" cy="5367972"/>
          </a:xfrm>
        </p:spPr>
        <p:txBody>
          <a:bodyPr/>
          <a:lstStyle/>
          <a:p>
            <a:r>
              <a:rPr lang="en-US" altLang="en-US" dirty="0"/>
              <a:t>Query: Find the names of all instructors in the Music department who have taught a course in 2017, along with the titles of the courses that they taught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ja-JP" i="1" baseline="-25000" dirty="0">
                <a:sym typeface="Symbol" panose="05050102010706020507" pitchFamily="18" charset="2"/>
              </a:rPr>
              <a:t>"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ym typeface="Symbol" panose="05050102010706020507" pitchFamily="18" charset="2"/>
              </a:rPr>
              <a:t>year</a:t>
            </a:r>
            <a:r>
              <a:rPr lang="en-US" altLang="ja-JP" baseline="-25000" dirty="0">
                <a:sym typeface="Symbol" panose="05050102010706020507" pitchFamily="18" charset="2"/>
              </a:rPr>
              <a:t> = 2017</a:t>
            </a:r>
            <a:r>
              <a:rPr lang="en-US" altLang="ja-JP" dirty="0">
                <a:sym typeface="Symbol" panose="05050102010706020507" pitchFamily="18" charset="2"/>
              </a:rPr>
              <a:t/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(teaches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  <a:endParaRPr lang="en-US" altLang="ja-JP" dirty="0"/>
          </a:p>
          <a:p>
            <a:r>
              <a:rPr lang="en-US" altLang="en-US" dirty="0">
                <a:sym typeface="Symbol" panose="05050102010706020507" pitchFamily="18" charset="2"/>
              </a:rPr>
              <a:t>Transformation using join associatively (Rule 6a):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en-IN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ym typeface="Symbol" panose="05050102010706020507" pitchFamily="18" charset="2"/>
              </a:rPr>
              <a:t>year</a:t>
            </a:r>
            <a:r>
              <a:rPr lang="en-US" altLang="ja-JP" baseline="-25000" dirty="0">
                <a:sym typeface="Symbol" panose="05050102010706020507" pitchFamily="18" charset="2"/>
              </a:rPr>
              <a:t> = 2017</a:t>
            </a:r>
            <a:r>
              <a:rPr lang="en-US" altLang="ja-JP" dirty="0">
                <a:sym typeface="Symbol" panose="05050102010706020507" pitchFamily="18" charset="2"/>
              </a:rPr>
              <a:t/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      ((</a:t>
            </a:r>
            <a:r>
              <a:rPr lang="en-US" altLang="ja-JP" i="1" dirty="0">
                <a:sym typeface="Symbol" panose="05050102010706020507" pitchFamily="18" charset="2"/>
              </a:rPr>
              <a:t>instructor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teaches)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Second form provides an opportunity to apply the </a:t>
            </a:r>
            <a:r>
              <a:rPr lang="ja-JP" altLang="en-US" dirty="0">
                <a:sym typeface="Symbol" panose="05050102010706020507" pitchFamily="18" charset="2"/>
              </a:rPr>
              <a:t>“</a:t>
            </a:r>
            <a:r>
              <a:rPr lang="en-US" altLang="ja-JP" dirty="0">
                <a:sym typeface="Symbol" panose="05050102010706020507" pitchFamily="18" charset="2"/>
              </a:rPr>
              <a:t>perform selections early</a:t>
            </a:r>
            <a:r>
              <a:rPr lang="ja-JP" altLang="en-US" dirty="0">
                <a:sym typeface="Symbol" panose="05050102010706020507" pitchFamily="18" charset="2"/>
              </a:rPr>
              <a:t>”</a:t>
            </a:r>
            <a:r>
              <a:rPr lang="en-US" altLang="ja-JP" dirty="0">
                <a:sym typeface="Symbol" panose="05050102010706020507" pitchFamily="18" charset="2"/>
              </a:rPr>
              <a:t> rule, resulting in the subexpression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 = </a:t>
            </a:r>
            <a:r>
              <a:rPr lang="en-IN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en-IN" altLang="ja-JP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dirty="0">
                <a:sym typeface="Symbol" panose="05050102010706020507" pitchFamily="18" charset="2"/>
              </a:rPr>
              <a:t>  </a:t>
            </a:r>
            <a:r>
              <a:rPr lang="en-US" altLang="ja-JP" i="1" baseline="-25000" dirty="0">
                <a:sym typeface="Symbol" panose="05050102010706020507" pitchFamily="18" charset="2"/>
              </a:rPr>
              <a:t>year = 2017</a:t>
            </a:r>
            <a:r>
              <a:rPr lang="en-US" altLang="ja-JP" dirty="0">
                <a:sym typeface="Symbol" panose="05050102010706020507" pitchFamily="18" charset="2"/>
              </a:rPr>
              <a:t> (</a:t>
            </a:r>
            <a:r>
              <a:rPr lang="en-US" altLang="ja-JP" i="1" dirty="0">
                <a:sym typeface="Symbol" panose="05050102010706020507" pitchFamily="18" charset="2"/>
              </a:rPr>
              <a:t>teaches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E491A4A-3C0A-4D6B-A8E6-DAADB455E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Transformations (Cont.)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3E806A7-61B5-4CE6-B8A7-DDF13E6D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393" y="1301164"/>
            <a:ext cx="8227213" cy="3610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C6E47C56-A0BE-493D-99C6-FE63BED90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Ordering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C1CF120-E4F7-4429-B2DB-787B5E5C0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4" y="1073622"/>
            <a:ext cx="7594332" cy="5367972"/>
          </a:xfrm>
        </p:spPr>
        <p:txBody>
          <a:bodyPr/>
          <a:lstStyle/>
          <a:p>
            <a:pPr>
              <a:tabLst>
                <a:tab pos="1947863" algn="l"/>
              </a:tabLst>
            </a:pPr>
            <a:r>
              <a:rPr lang="en-US" altLang="en-US" dirty="0"/>
              <a:t>For all relations </a:t>
            </a:r>
            <a:r>
              <a:rPr lang="en-US" altLang="en-US" i="1" dirty="0"/>
              <a:t>r</a:t>
            </a:r>
            <a:r>
              <a:rPr lang="en-US" altLang="en-US" baseline="-25000" dirty="0"/>
              <a:t>1, </a:t>
            </a:r>
            <a:r>
              <a:rPr lang="en-US" altLang="en-US" i="1" dirty="0"/>
              <a:t>r</a:t>
            </a:r>
            <a:r>
              <a:rPr lang="en-US" altLang="en-US" baseline="-25000" dirty="0"/>
              <a:t>2, </a:t>
            </a:r>
            <a:r>
              <a:rPr lang="en-US" altLang="en-US" dirty="0"/>
              <a:t>and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,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	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  </a:t>
            </a:r>
            <a:r>
              <a:rPr lang="en-US" altLang="en-US" dirty="0"/>
              <a:t>=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 </a:t>
            </a:r>
            <a:r>
              <a:rPr lang="en-US" altLang="en-US" dirty="0"/>
              <a:t>)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(Join Associativity)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endParaRPr lang="en-US" altLang="en-US" dirty="0"/>
          </a:p>
          <a:p>
            <a:pPr>
              <a:tabLst>
                <a:tab pos="1947863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 </a:t>
            </a:r>
            <a:r>
              <a:rPr lang="en-US" altLang="en-US" i="1" dirty="0"/>
              <a:t>r</a:t>
            </a:r>
            <a:r>
              <a:rPr lang="en-US" altLang="en-US" baseline="-25000" dirty="0"/>
              <a:t>3 </a:t>
            </a:r>
            <a:r>
              <a:rPr lang="en-US" altLang="en-US" dirty="0"/>
              <a:t> is quite large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small, we choose</a:t>
            </a:r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baseline="-25000" dirty="0"/>
              <a:t/>
            </a:r>
            <a:br>
              <a:rPr lang="en-US" altLang="en-US" baseline="-25000" dirty="0"/>
            </a:br>
            <a:r>
              <a:rPr lang="en-US" altLang="en-US" baseline="-25000" dirty="0"/>
              <a:t>	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947863" algn="l"/>
              </a:tabLst>
            </a:pPr>
            <a:r>
              <a:rPr lang="en-US" altLang="en-US" dirty="0"/>
              <a:t>	so that we compute and store a smaller temporary relation.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A7DFCF53-4E54-4048-AC08-C5BD5617B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Ordering Example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C58C06D-6BC1-4E20-A3A3-6AFD666C4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144" y="1073622"/>
            <a:ext cx="7584708" cy="5367972"/>
          </a:xfrm>
        </p:spPr>
        <p:txBody>
          <a:bodyPr/>
          <a:lstStyle/>
          <a:p>
            <a:pPr>
              <a:tabLst>
                <a:tab pos="1198563" algn="l"/>
              </a:tabLst>
            </a:pPr>
            <a:r>
              <a:rPr lang="en-US" altLang="en-US" dirty="0"/>
              <a:t>Consider the expression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>
                <a:sym typeface="Symbol" panose="05050102010706020507" pitchFamily="18" charset="2"/>
              </a:rPr>
              <a:t>name, title</a:t>
            </a:r>
            <a:r>
              <a:rPr lang="en-US" altLang="en-US" dirty="0">
                <a:sym typeface="Symbol" panose="05050102010706020507" pitchFamily="18" charset="2"/>
              </a:rPr>
              <a:t>(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</a:t>
            </a:r>
            <a:r>
              <a:rPr lang="en-IN" altLang="en-US" dirty="0">
                <a:ea typeface="MS PGothic" panose="020B0600070205080204" pitchFamily="34" charset="-128"/>
              </a:rPr>
              <a:t> ⨝</a:t>
            </a:r>
            <a:r>
              <a:rPr lang="en-US" altLang="ja-JP" i="1" dirty="0">
                <a:sym typeface="Symbol" panose="05050102010706020507" pitchFamily="18" charset="2"/>
              </a:rPr>
              <a:t> teaches</a:t>
            </a:r>
            <a:r>
              <a:rPr lang="en-US" altLang="ja-JP" dirty="0">
                <a:sym typeface="Symbol" panose="05050102010706020507" pitchFamily="18" charset="2"/>
              </a:rPr>
              <a:t>) </a:t>
            </a:r>
            <a:r>
              <a:rPr lang="en-US" altLang="ja-JP" i="1" dirty="0">
                <a:sym typeface="Symbol" panose="05050102010706020507" pitchFamily="18" charset="2"/>
              </a:rPr>
              <a:t/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i="1" dirty="0">
                <a:sym typeface="Symbol" panose="05050102010706020507" pitchFamily="18" charset="2"/>
              </a:rPr>
              <a:t> 			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 </a:t>
            </a:r>
            <a:r>
              <a:rPr lang="en-US" altLang="ja-JP" dirty="0"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course</a:t>
            </a:r>
            <a:r>
              <a:rPr lang="en-US" altLang="ja-JP" dirty="0">
                <a:sym typeface="Symbol" panose="05050102010706020507" pitchFamily="18" charset="2"/>
              </a:rPr>
              <a:t>))))</a:t>
            </a:r>
          </a:p>
          <a:p>
            <a:pPr>
              <a:tabLst>
                <a:tab pos="1198563" algn="l"/>
              </a:tabLst>
            </a:pPr>
            <a:r>
              <a:rPr lang="en-US" altLang="en-US" dirty="0"/>
              <a:t>Could compute </a:t>
            </a:r>
            <a:r>
              <a:rPr lang="en-US" altLang="en-US" i="1" dirty="0" smtClean="0"/>
              <a:t>teaches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course_id</a:t>
            </a:r>
            <a:r>
              <a:rPr lang="en-US" altLang="en-US" i="1" baseline="-25000" dirty="0">
                <a:sym typeface="Symbol" panose="05050102010706020507" pitchFamily="18" charset="2"/>
              </a:rPr>
              <a:t>, title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course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/>
              <a:t> </a:t>
            </a:r>
            <a:r>
              <a:rPr lang="en-US" altLang="en-US" dirty="0"/>
              <a:t>first, and join result with </a:t>
            </a:r>
            <a:br>
              <a:rPr lang="en-US" altLang="en-US" dirty="0"/>
            </a:br>
            <a:r>
              <a:rPr lang="en-US" altLang="en-US" dirty="0"/>
              <a:t>	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br>
              <a:rPr lang="en-US" altLang="ja-JP" i="1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but  the result of the first join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is likely to be a large relation.</a:t>
            </a:r>
          </a:p>
          <a:p>
            <a:pPr>
              <a:tabLst>
                <a:tab pos="1198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Only </a:t>
            </a:r>
            <a:r>
              <a:rPr lang="en-US" altLang="en-US" dirty="0" smtClean="0">
                <a:sym typeface="Symbol" panose="05050102010706020507" pitchFamily="18" charset="2"/>
              </a:rPr>
              <a:t>a small fraction of the </a:t>
            </a:r>
            <a:r>
              <a:rPr lang="en-US" altLang="en-US" dirty="0">
                <a:sym typeface="Symbol" panose="05050102010706020507" pitchFamily="18" charset="2"/>
              </a:rPr>
              <a:t>university</a:t>
            </a:r>
            <a:r>
              <a:rPr lang="ja-JP" altLang="en-US" dirty="0">
                <a:sym typeface="Symbol" panose="05050102010706020507" pitchFamily="18" charset="2"/>
              </a:rPr>
              <a:t>’</a:t>
            </a:r>
            <a:r>
              <a:rPr lang="en-US" altLang="ja-JP" dirty="0">
                <a:sym typeface="Symbol" panose="05050102010706020507" pitchFamily="18" charset="2"/>
              </a:rPr>
              <a:t>s instructors are likely to be from the Music department</a:t>
            </a:r>
          </a:p>
          <a:p>
            <a:pPr lvl="1">
              <a:tabLst>
                <a:tab pos="1198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it is better to </a:t>
            </a:r>
            <a:r>
              <a:rPr lang="en-US" altLang="en-US" dirty="0" smtClean="0">
                <a:sym typeface="Symbol" panose="05050102010706020507" pitchFamily="18" charset="2"/>
              </a:rPr>
              <a:t>compute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 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instructor)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ja-JP" i="1" dirty="0">
                <a:sym typeface="Symbol" panose="05050102010706020507" pitchFamily="18" charset="2"/>
              </a:rPr>
              <a:t> teaches 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       </a:t>
            </a:r>
            <a:r>
              <a:rPr lang="en-US" altLang="en-US" dirty="0">
                <a:sym typeface="Symbol" panose="05050102010706020507" pitchFamily="18" charset="2"/>
              </a:rPr>
              <a:t>first.</a:t>
            </a:r>
            <a:r>
              <a:rPr lang="en-US" altLang="en-US" dirty="0"/>
              <a:t> 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64326744-9FBF-4DBD-9453-5D70A30DD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Evaluation Plans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FE03035-031F-48FD-B68D-7BF85E78C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96464" cy="5367972"/>
          </a:xfrm>
        </p:spPr>
        <p:txBody>
          <a:bodyPr/>
          <a:lstStyle/>
          <a:p>
            <a:pPr>
              <a:buAutoNum type="arabicPeriod"/>
            </a:pPr>
            <a:r>
              <a:rPr lang="en-US" altLang="en-US" dirty="0" smtClean="0"/>
              <a:t>Query </a:t>
            </a:r>
            <a:r>
              <a:rPr lang="en-US" altLang="en-US" dirty="0"/>
              <a:t>optimizers use equivalence rules to </a:t>
            </a:r>
            <a:r>
              <a:rPr lang="en-US" altLang="en-US" dirty="0" smtClean="0"/>
              <a:t>generate </a:t>
            </a:r>
            <a:r>
              <a:rPr lang="en-US" altLang="en-US" dirty="0"/>
              <a:t>expressions equivalent to the given </a:t>
            </a:r>
            <a:r>
              <a:rPr lang="en-US" altLang="en-US" dirty="0" smtClean="0"/>
              <a:t>expression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2. Cost </a:t>
            </a:r>
            <a:r>
              <a:rPr lang="en-US" altLang="en-US" dirty="0"/>
              <a:t>of each operator </a:t>
            </a:r>
            <a:r>
              <a:rPr lang="en-US" altLang="en-US" dirty="0" smtClean="0"/>
              <a:t>computed </a:t>
            </a:r>
            <a:r>
              <a:rPr lang="en-US" altLang="en-US" dirty="0"/>
              <a:t>as described in query evaluation chapter</a:t>
            </a:r>
          </a:p>
          <a:p>
            <a:pPr lvl="1"/>
            <a:r>
              <a:rPr lang="en-US" altLang="en-US" dirty="0"/>
              <a:t>Need statistics of input relations</a:t>
            </a:r>
          </a:p>
          <a:p>
            <a:pPr lvl="2"/>
            <a:r>
              <a:rPr lang="en-US" altLang="en-US" dirty="0"/>
              <a:t>E.g., number of tuples, sizes of </a:t>
            </a:r>
            <a:r>
              <a:rPr lang="en-US" altLang="en-US" dirty="0" smtClean="0"/>
              <a:t>tuples, </a:t>
            </a:r>
            <a:r>
              <a:rPr lang="en-US" altLang="en-US" dirty="0"/>
              <a:t>number of distinct values for an </a:t>
            </a:r>
            <a:r>
              <a:rPr lang="en-US" altLang="en-US" dirty="0" smtClean="0"/>
              <a:t>attribute</a:t>
            </a:r>
          </a:p>
          <a:p>
            <a:pPr lvl="2"/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3. Search </a:t>
            </a:r>
            <a:r>
              <a:rPr lang="en-US" altLang="en-US" dirty="0"/>
              <a:t>all the plans and choose the best plan in </a:t>
            </a:r>
            <a:r>
              <a:rPr lang="en-US" altLang="en-US" dirty="0" smtClean="0"/>
              <a:t>a cost-based </a:t>
            </a:r>
            <a:r>
              <a:rPr lang="en-US" altLang="en-US" dirty="0"/>
              <a:t>fashion</a:t>
            </a:r>
          </a:p>
          <a:p>
            <a:pPr lvl="1"/>
            <a:r>
              <a:rPr lang="en-US" altLang="en-US" dirty="0" smtClean="0"/>
              <a:t>Or use heuristics </a:t>
            </a:r>
            <a:r>
              <a:rPr lang="en-US" altLang="en-US" dirty="0"/>
              <a:t>to choose a </a:t>
            </a:r>
            <a:r>
              <a:rPr lang="en-US" altLang="en-US" dirty="0" smtClean="0"/>
              <a:t>plan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>
            <a:extLst>
              <a:ext uri="{FF2B5EF4-FFF2-40B4-BE49-F238E27FC236}">
                <a16:creationId xmlns:a16="http://schemas.microsoft.com/office/drawing/2014/main" id="{3598BEF7-BBDB-45DA-88AB-4873FD9E5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07242271-6D11-4330-A09C-537A38CCC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8" y="1102498"/>
            <a:ext cx="7082131" cy="1039812"/>
          </a:xfrm>
        </p:spPr>
        <p:txBody>
          <a:bodyPr/>
          <a:lstStyle/>
          <a:p>
            <a:r>
              <a:rPr lang="en-US" altLang="en-US" dirty="0"/>
              <a:t>Alternative ways of evaluating a given query</a:t>
            </a:r>
          </a:p>
          <a:p>
            <a:pPr lvl="1"/>
            <a:r>
              <a:rPr lang="en-US" altLang="en-US" dirty="0"/>
              <a:t>Equivalent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39E27B-873D-4551-A927-6DFB7A85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478" y="2360977"/>
            <a:ext cx="7388619" cy="349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2ED439D-5E84-4683-953D-387E702F7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Heuristic Optimization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3FE8240-83B1-4C08-8204-3A38A6B7C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5267" y="1073622"/>
            <a:ext cx="7911967" cy="5367972"/>
          </a:xfrm>
        </p:spPr>
        <p:txBody>
          <a:bodyPr/>
          <a:lstStyle/>
          <a:p>
            <a:r>
              <a:rPr lang="en-US" altLang="en-US" dirty="0"/>
              <a:t>Cost-based optimization is </a:t>
            </a:r>
            <a:r>
              <a:rPr lang="en-US" altLang="en-US" dirty="0" smtClean="0"/>
              <a:t>expensive</a:t>
            </a:r>
          </a:p>
          <a:p>
            <a:r>
              <a:rPr lang="en-US" altLang="en-US" dirty="0" smtClean="0"/>
              <a:t>Systems </a:t>
            </a:r>
            <a:r>
              <a:rPr lang="en-US" altLang="en-US" dirty="0"/>
              <a:t>may use </a:t>
            </a:r>
            <a:r>
              <a:rPr lang="en-US" altLang="en-US" i="1" dirty="0"/>
              <a:t>heuristics </a:t>
            </a:r>
            <a:r>
              <a:rPr lang="en-US" altLang="en-US" dirty="0"/>
              <a:t>to reduce the number of choices that must be made in a cost-based fashion.</a:t>
            </a:r>
          </a:p>
          <a:p>
            <a:r>
              <a:rPr lang="en-US" altLang="en-US" dirty="0"/>
              <a:t>Heuristic optimization transforms the query-tree by using a set of rules that typically (but not in all cases) improve execution performance:</a:t>
            </a:r>
          </a:p>
          <a:p>
            <a:pPr lvl="1"/>
            <a:r>
              <a:rPr lang="en-US" altLang="en-US" dirty="0"/>
              <a:t>Perform selection early (reduces the number of tuples)</a:t>
            </a:r>
          </a:p>
          <a:p>
            <a:pPr lvl="1"/>
            <a:r>
              <a:rPr lang="en-US" altLang="en-US" dirty="0"/>
              <a:t>Perform projection early (reduces the number of attributes)</a:t>
            </a:r>
          </a:p>
          <a:p>
            <a:pPr lvl="1"/>
            <a:r>
              <a:rPr lang="en-US" altLang="en-US" dirty="0"/>
              <a:t>Perform most restrictive selection and join operations (i.e., with smallest result size) before other similar operations.</a:t>
            </a:r>
          </a:p>
          <a:p>
            <a:pPr lvl="1"/>
            <a:r>
              <a:rPr lang="en-US" altLang="en-US" dirty="0"/>
              <a:t>Some systems use only heuristics, others combine heuristics with partial cost-based optimization.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11" y="2770453"/>
            <a:ext cx="719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Statistics for Cost Estimation</a:t>
            </a:r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6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252523AE-0431-4C86-991C-4ADEC5581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375650" cy="67166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Information for Cost Estimation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7BD364A-03AF-4F06-BA7E-96341C7F4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4518" y="1102497"/>
            <a:ext cx="7806088" cy="5367972"/>
          </a:xfrm>
        </p:spPr>
        <p:txBody>
          <a:bodyPr/>
          <a:lstStyle/>
          <a:p>
            <a:r>
              <a:rPr lang="en-US" altLang="en-US" i="1" dirty="0" err="1"/>
              <a:t>n</a:t>
            </a:r>
            <a:r>
              <a:rPr lang="en-US" altLang="en-US" i="1" baseline="-25000" dirty="0" err="1"/>
              <a:t>r</a:t>
            </a:r>
            <a:r>
              <a:rPr lang="en-US" altLang="en-US" i="1" dirty="0"/>
              <a:t>:  </a:t>
            </a:r>
            <a:r>
              <a:rPr lang="en-US" altLang="en-US" dirty="0"/>
              <a:t>number of tuples in a relation </a:t>
            </a:r>
            <a:r>
              <a:rPr lang="en-US" altLang="en-US" i="1" dirty="0"/>
              <a:t>r.</a:t>
            </a:r>
            <a:endParaRPr lang="en-US" altLang="en-US" dirty="0"/>
          </a:p>
          <a:p>
            <a:r>
              <a:rPr lang="en-US" altLang="en-US" i="1" dirty="0" err="1"/>
              <a:t>b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: number of blocks containing tuples of </a:t>
            </a:r>
            <a:r>
              <a:rPr lang="en-US" altLang="en-US" i="1" dirty="0"/>
              <a:t>r.</a:t>
            </a:r>
            <a:endParaRPr lang="en-US" altLang="en-US" dirty="0"/>
          </a:p>
          <a:p>
            <a:r>
              <a:rPr lang="en-US" altLang="en-US" i="1" dirty="0" err="1"/>
              <a:t>l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: size of a tuple of </a:t>
            </a:r>
            <a:r>
              <a:rPr lang="en-US" altLang="en-US" i="1" dirty="0"/>
              <a:t>r.</a:t>
            </a:r>
          </a:p>
          <a:p>
            <a:r>
              <a:rPr lang="en-US" altLang="en-US" i="1" dirty="0" err="1"/>
              <a:t>f</a:t>
            </a:r>
            <a:r>
              <a:rPr lang="en-US" altLang="en-US" i="1" baseline="-25000" dirty="0" err="1"/>
              <a:t>r</a:t>
            </a:r>
            <a:r>
              <a:rPr lang="en-US" altLang="en-US" i="1" dirty="0"/>
              <a:t>: </a:t>
            </a:r>
            <a:r>
              <a:rPr lang="en-US" altLang="en-US" dirty="0"/>
              <a:t>blocking factor of </a:t>
            </a:r>
            <a:r>
              <a:rPr lang="en-US" altLang="en-US" i="1" dirty="0"/>
              <a:t>r</a:t>
            </a:r>
            <a:r>
              <a:rPr lang="en-US" altLang="en-US" dirty="0"/>
              <a:t> — i.e., the number of tuples of </a:t>
            </a:r>
            <a:r>
              <a:rPr lang="en-US" altLang="en-US" i="1" dirty="0"/>
              <a:t>r </a:t>
            </a:r>
            <a:r>
              <a:rPr lang="en-US" altLang="en-US" dirty="0"/>
              <a:t>that fit into one block.</a:t>
            </a:r>
          </a:p>
          <a:p>
            <a:r>
              <a:rPr lang="en-US" altLang="en-US" i="1" dirty="0"/>
              <a:t>V(A, r):</a:t>
            </a:r>
            <a:r>
              <a:rPr lang="en-US" altLang="en-US" dirty="0"/>
              <a:t> number of distinct values that appear in </a:t>
            </a:r>
            <a:r>
              <a:rPr lang="en-US" altLang="en-US" i="1" dirty="0"/>
              <a:t>r</a:t>
            </a:r>
            <a:r>
              <a:rPr lang="en-US" altLang="en-US" dirty="0"/>
              <a:t> for attribute </a:t>
            </a:r>
            <a:r>
              <a:rPr lang="en-US" altLang="en-US" i="1" dirty="0"/>
              <a:t>A; </a:t>
            </a:r>
            <a:r>
              <a:rPr lang="en-US" altLang="en-US" dirty="0"/>
              <a:t>same as the size of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tuples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are stored together physically in a file, then: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55A18B11-A2C4-4B33-91D7-440CA2606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56673"/>
              </p:ext>
            </p:extLst>
          </p:nvPr>
        </p:nvGraphicFramePr>
        <p:xfrm>
          <a:off x="3590642" y="3691271"/>
          <a:ext cx="88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0" name="Equation" r:id="rId4" imgW="889000" imgH="660400" progId="Equation.3">
                  <p:embed/>
                </p:oleObj>
              </mc:Choice>
              <mc:Fallback>
                <p:oleObj name="Equation" r:id="rId4" imgW="8890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642" y="3691271"/>
                        <a:ext cx="88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A902C18D-987A-402C-B20E-660F1DA6FA1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4519" y="1092794"/>
            <a:ext cx="7843762" cy="4903787"/>
          </a:xfrm>
          <a:prstGeom prst="rect">
            <a:avLst/>
          </a:prstGeo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ym typeface="Symbol" panose="05050102010706020507" pitchFamily="18" charset="2"/>
              </a:rPr>
              <a:t></a:t>
            </a:r>
            <a:r>
              <a:rPr lang="en-US" altLang="en-US" b="1" i="1" baseline="-25000" dirty="0">
                <a:sym typeface="Symbol" panose="05050102010706020507" pitchFamily="18" charset="2"/>
              </a:rPr>
              <a:t>A=v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/ V(</a:t>
            </a:r>
            <a:r>
              <a:rPr lang="en-US" altLang="en-US" i="1" dirty="0" err="1">
                <a:sym typeface="Symbol" panose="05050102010706020507" pitchFamily="18" charset="2"/>
              </a:rPr>
              <a:t>A,r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: number of records that will satisfy the </a:t>
            </a:r>
            <a:r>
              <a:rPr lang="en-US" altLang="en-US" dirty="0" smtClean="0">
                <a:sym typeface="Symbol" panose="05050102010706020507" pitchFamily="18" charset="2"/>
              </a:rPr>
              <a:t>selection, assuming uniform distribution of values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Equality condition on a key attribute:</a:t>
            </a:r>
            <a:r>
              <a:rPr lang="en-US" altLang="en-US" i="1" dirty="0">
                <a:sym typeface="Symbol" panose="05050102010706020507" pitchFamily="18" charset="2"/>
              </a:rPr>
              <a:t> size estimate = </a:t>
            </a:r>
            <a:r>
              <a:rPr lang="en-US" altLang="en-US" dirty="0">
                <a:sym typeface="Symbol" panose="05050102010706020507" pitchFamily="18" charset="2"/>
              </a:rPr>
              <a:t>1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ym typeface="Symbol" panose="05050102010706020507" pitchFamily="18" charset="2"/>
              </a:rPr>
              <a:t>) (case of 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ym typeface="Symbol" panose="05050102010706020507" pitchFamily="18" charset="2"/>
              </a:rPr>
              <a:t>) is symmetric)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Let c denote  the estimated number of tuples satisfying the condition.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min(</a:t>
            </a:r>
            <a:r>
              <a:rPr lang="en-US" altLang="en-US" dirty="0" err="1">
                <a:sym typeface="Symbol" panose="05050102010706020507" pitchFamily="18" charset="2"/>
              </a:rPr>
              <a:t>A,r</a:t>
            </a:r>
            <a:r>
              <a:rPr lang="en-US" altLang="en-US" dirty="0">
                <a:sym typeface="Symbol" panose="05050102010706020507" pitchFamily="18" charset="2"/>
              </a:rPr>
              <a:t>) and max(</a:t>
            </a:r>
            <a:r>
              <a:rPr lang="en-US" altLang="en-US" dirty="0" err="1">
                <a:sym typeface="Symbol" panose="05050102010706020507" pitchFamily="18" charset="2"/>
              </a:rPr>
              <a:t>A,r</a:t>
            </a:r>
            <a:r>
              <a:rPr lang="en-US" altLang="en-US" dirty="0">
                <a:sym typeface="Symbol" panose="05050102010706020507" pitchFamily="18" charset="2"/>
              </a:rPr>
              <a:t>) are available in catalog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c = 0 if v &lt; min(</a:t>
            </a:r>
            <a:r>
              <a:rPr lang="en-US" altLang="en-US" dirty="0" err="1"/>
              <a:t>A,r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c =</a:t>
            </a:r>
            <a:br>
              <a:rPr lang="en-US" altLang="en-US" dirty="0"/>
            </a:b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 smtClean="0"/>
              <a:t>In </a:t>
            </a:r>
            <a:r>
              <a:rPr lang="en-US" altLang="en-US" dirty="0"/>
              <a:t>absence of statistical information</a:t>
            </a:r>
            <a:r>
              <a:rPr lang="en-US" altLang="en-US" i="1" dirty="0"/>
              <a:t> c </a:t>
            </a:r>
            <a:r>
              <a:rPr lang="en-US" altLang="en-US" dirty="0"/>
              <a:t>is assumed to be</a:t>
            </a:r>
            <a:r>
              <a:rPr lang="en-US" altLang="en-US" i="1" dirty="0"/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/ </a:t>
            </a:r>
            <a:r>
              <a:rPr lang="en-US" altLang="en-US" dirty="0">
                <a:sym typeface="Symbol" panose="05050102010706020507" pitchFamily="18" charset="2"/>
              </a:rPr>
              <a:t>2.</a:t>
            </a:r>
          </a:p>
          <a:p>
            <a:pPr lvl="2"/>
            <a:endParaRPr lang="en-US" altLang="en-US" sz="1600" dirty="0">
              <a:sym typeface="Symbol" panose="05050102010706020507" pitchFamily="18" charset="2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C897B721-DA5B-48DB-89C5-0ECC40E42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Selection Size Estimation</a:t>
            </a: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51A7D16A-0EF1-42C9-84D1-BB8084DBD5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537009"/>
              </p:ext>
            </p:extLst>
          </p:nvPr>
        </p:nvGraphicFramePr>
        <p:xfrm>
          <a:off x="2206859" y="3944987"/>
          <a:ext cx="2167090" cy="5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7" name="Equation" r:id="rId4" imgW="1612900" imgH="444500" progId="Equation.3">
                  <p:embed/>
                </p:oleObj>
              </mc:Choice>
              <mc:Fallback>
                <p:oleObj name="Equation" r:id="rId4" imgW="1612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859" y="3944987"/>
                        <a:ext cx="2167090" cy="597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25B34E41-68A0-4111-B5A3-5964468F8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Size Estimation of Complex Selections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F37CA3D-1CFA-4DD3-8583-A2203BB9D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19461" cy="5367972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selectivity </a:t>
            </a:r>
            <a:r>
              <a:rPr lang="en-US" altLang="en-US" dirty="0"/>
              <a:t>of a condition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is the probability that a tuple in the relation </a:t>
            </a: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sym typeface="Greek Symbols" pitchFamily="18" charset="2"/>
              </a:rPr>
              <a:t> satisfies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sym typeface="Greek Symbols" pitchFamily="18" charset="2"/>
              </a:rPr>
              <a:t> If </a:t>
            </a:r>
            <a:r>
              <a:rPr lang="en-US" altLang="en-US" i="1" dirty="0" err="1">
                <a:sym typeface="Greek Symbols" pitchFamily="18" charset="2"/>
              </a:rPr>
              <a:t>s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 is the number of satisfying tuples in </a:t>
            </a:r>
            <a:r>
              <a:rPr lang="en-US" altLang="en-US" i="1" dirty="0">
                <a:sym typeface="Greek Symbols" pitchFamily="18" charset="2"/>
              </a:rPr>
              <a:t>r, </a:t>
            </a:r>
            <a:r>
              <a:rPr lang="en-US" altLang="en-US" dirty="0">
                <a:sym typeface="Greek Symbols" pitchFamily="18" charset="2"/>
              </a:rPr>
              <a:t>the selectivity of 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dirty="0">
                <a:sym typeface="Greek Symbols" pitchFamily="18" charset="2"/>
              </a:rPr>
              <a:t> is given by </a:t>
            </a:r>
            <a:r>
              <a:rPr lang="en-US" altLang="en-US" i="1" dirty="0" err="1">
                <a:sym typeface="Greek Symbols" pitchFamily="18" charset="2"/>
              </a:rPr>
              <a:t>s</a:t>
            </a:r>
            <a:r>
              <a:rPr lang="en-US" altLang="en-US" i="1" baseline="-25000" dirty="0" err="1">
                <a:sym typeface="Greek Symbols" pitchFamily="18" charset="2"/>
              </a:rPr>
              <a:t>i</a:t>
            </a:r>
            <a:r>
              <a:rPr lang="en-US" altLang="en-US" i="1" dirty="0">
                <a:sym typeface="Greek Symbols" pitchFamily="18" charset="2"/>
              </a:rPr>
              <a:t> /</a:t>
            </a:r>
            <a:r>
              <a:rPr lang="en-US" altLang="en-US" i="1" dirty="0" err="1">
                <a:sym typeface="Greek Symbols" pitchFamily="18" charset="2"/>
              </a:rPr>
              <a:t>n</a:t>
            </a:r>
            <a:r>
              <a:rPr lang="en-US" altLang="en-US" i="1" baseline="-25000" dirty="0" err="1">
                <a:sym typeface="Greek Symbols" pitchFamily="18" charset="2"/>
              </a:rPr>
              <a:t>r</a:t>
            </a:r>
            <a:r>
              <a:rPr lang="en-US" altLang="en-US" i="1" dirty="0">
                <a:sym typeface="Greek Symbols" pitchFamily="18" charset="2"/>
              </a:rPr>
              <a:t>.</a:t>
            </a:r>
            <a:endParaRPr lang="en-US" altLang="en-US" dirty="0">
              <a:sym typeface="Greek Symbols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Greek Symbols" pitchFamily="18" charset="2"/>
              </a:rPr>
              <a:t>Conjunction: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sym typeface="Greek Symbols" pitchFamily="18" charset="2"/>
              </a:rPr>
              <a:t>1</a:t>
            </a:r>
            <a:r>
              <a:rPr lang="en-US" altLang="en-US" sz="2000" baseline="-25000" dirty="0"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sym typeface="Greek Symbols" pitchFamily="18" charset="2"/>
              </a:rPr>
              <a:t>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. . . 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sym typeface="Greek Symbols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r).  Assuming independence, </a:t>
            </a:r>
            <a:r>
              <a:rPr lang="en-US" altLang="en-US" dirty="0">
                <a:sym typeface="Symbol" panose="05050102010706020507" pitchFamily="18" charset="2"/>
              </a:rPr>
              <a:t>estimate of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tuples in the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result is:</a:t>
            </a:r>
            <a:r>
              <a:rPr lang="en-US" altLang="en-US" sz="2800" dirty="0">
                <a:sym typeface="Symbol" panose="05050102010706020507" pitchFamily="18" charset="2"/>
              </a:rPr>
              <a:t/>
            </a:r>
            <a:br>
              <a:rPr lang="en-US" altLang="en-US" sz="2800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Disjunction: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sz="1400" baseline="-25000" dirty="0">
                <a:sym typeface="Greek Symbols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. . . 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Greek Symbols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r). </a:t>
            </a:r>
            <a:r>
              <a:rPr lang="en-US" altLang="en-US" dirty="0">
                <a:sym typeface="Symbol" panose="05050102010706020507" pitchFamily="18" charset="2"/>
              </a:rPr>
              <a:t>  Estimated number of tuples: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Negation: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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r). </a:t>
            </a:r>
            <a:r>
              <a:rPr lang="en-US" altLang="en-US" dirty="0">
                <a:sym typeface="Symbol" panose="05050102010706020507" pitchFamily="18" charset="2"/>
              </a:rPr>
              <a:t> Estimated number of tuples: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–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size(</a:t>
            </a:r>
            <a:r>
              <a:rPr lang="en-US" altLang="en-US" i="1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r))</a:t>
            </a:r>
          </a:p>
        </p:txBody>
      </p:sp>
      <p:graphicFrame>
        <p:nvGraphicFramePr>
          <p:cNvPr id="77828" name="Object 2">
            <a:extLst>
              <a:ext uri="{FF2B5EF4-FFF2-40B4-BE49-F238E27FC236}">
                <a16:creationId xmlns:a16="http://schemas.microsoft.com/office/drawing/2014/main" id="{63B73BDC-F3BD-4665-84D2-AF3E2262D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20246"/>
              </p:ext>
            </p:extLst>
          </p:nvPr>
        </p:nvGraphicFramePr>
        <p:xfrm>
          <a:off x="3498487" y="3001962"/>
          <a:ext cx="2286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8" name="Equation" r:id="rId4" imgW="1155700" imgH="431800" progId="Equation.3">
                  <p:embed/>
                </p:oleObj>
              </mc:Choice>
              <mc:Fallback>
                <p:oleObj name="Equation" r:id="rId4" imgW="1155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487" y="3001962"/>
                        <a:ext cx="2286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3">
            <a:extLst>
              <a:ext uri="{FF2B5EF4-FFF2-40B4-BE49-F238E27FC236}">
                <a16:creationId xmlns:a16="http://schemas.microsoft.com/office/drawing/2014/main" id="{DB4B5B34-2CC2-46E0-ADA1-80DC084DA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4232275"/>
          <a:ext cx="4130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9" name="Equation" r:id="rId6" imgW="2374900" imgH="482600" progId="Equation.3">
                  <p:embed/>
                </p:oleObj>
              </mc:Choice>
              <mc:Fallback>
                <p:oleObj name="Equation" r:id="rId6" imgW="2374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232275"/>
                        <a:ext cx="41306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FA826EF6-8A13-43AB-AA82-CE18A68A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Operation:  Running Example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2C97EEF-6D3D-4C8B-9254-896CBF0B1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873466" cy="5367972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635000" algn="l"/>
                <a:tab pos="2568575" algn="l"/>
              </a:tabLst>
            </a:pPr>
            <a:r>
              <a:rPr lang="en-US" altLang="en-US" dirty="0"/>
              <a:t>Running example: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student </a:t>
            </a:r>
            <a:r>
              <a:rPr lang="en-IN" dirty="0"/>
              <a:t>⨝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635000" algn="l"/>
                <a:tab pos="2568575" algn="l"/>
              </a:tabLst>
            </a:pPr>
            <a:r>
              <a:rPr lang="en-US" altLang="en-US" dirty="0"/>
              <a:t>Catalog information for join examples: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n</a:t>
            </a:r>
            <a:r>
              <a:rPr lang="en-US" altLang="en-US" i="1" baseline="-25000" dirty="0" err="1"/>
              <a:t>student</a:t>
            </a:r>
            <a:r>
              <a:rPr lang="en-US" altLang="en-US" i="1" dirty="0"/>
              <a:t> = 5</a:t>
            </a:r>
            <a:r>
              <a:rPr lang="en-US" altLang="en-US" dirty="0"/>
              <a:t>,000.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f</a:t>
            </a:r>
            <a:r>
              <a:rPr lang="en-US" altLang="en-US" i="1" baseline="-25000" dirty="0" err="1"/>
              <a:t>student</a:t>
            </a:r>
            <a:r>
              <a:rPr lang="en-US" altLang="en-US" i="1" dirty="0"/>
              <a:t>  = 50, </a:t>
            </a:r>
            <a:r>
              <a:rPr lang="en-US" altLang="en-US" dirty="0"/>
              <a:t>which implies that </a:t>
            </a:r>
            <a:br>
              <a:rPr lang="en-US" altLang="en-US" dirty="0"/>
            </a:br>
            <a:r>
              <a:rPr lang="en-US" altLang="en-US" i="1" dirty="0"/>
              <a:t>	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student</a:t>
            </a:r>
            <a:r>
              <a:rPr lang="en-US" altLang="en-US" dirty="0"/>
              <a:t> =5000/50 = 100.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n</a:t>
            </a:r>
            <a:r>
              <a:rPr lang="en-US" altLang="en-US" i="1" baseline="-25000" dirty="0" err="1"/>
              <a:t>takes</a:t>
            </a:r>
            <a:r>
              <a:rPr lang="en-US" altLang="en-US" i="1" dirty="0"/>
              <a:t> = </a:t>
            </a:r>
            <a:r>
              <a:rPr lang="en-US" altLang="en-US" dirty="0"/>
              <a:t>10000.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 err="1"/>
              <a:t>f</a:t>
            </a:r>
            <a:r>
              <a:rPr lang="en-US" altLang="en-US" i="1" baseline="-25000" dirty="0" err="1"/>
              <a:t>takes</a:t>
            </a:r>
            <a:r>
              <a:rPr lang="en-US" altLang="en-US" baseline="-25000" dirty="0"/>
              <a:t>   </a:t>
            </a:r>
            <a:r>
              <a:rPr lang="en-US" altLang="en-US" dirty="0"/>
              <a:t>= 25, which implies that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takes</a:t>
            </a:r>
            <a:r>
              <a:rPr lang="en-US" altLang="en-US" baseline="-25000" dirty="0"/>
              <a:t> </a:t>
            </a:r>
            <a:r>
              <a:rPr lang="en-US" altLang="en-US" dirty="0"/>
              <a:t>= 10000/25 = 400.</a:t>
            </a:r>
          </a:p>
          <a:p>
            <a:pPr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/>
              <a:t>V(ID, takes)</a:t>
            </a:r>
            <a:r>
              <a:rPr lang="en-US" altLang="en-US" dirty="0"/>
              <a:t> = 2500, which implies that on average, each student who has taken a course has taken 4 courses.</a:t>
            </a:r>
          </a:p>
          <a:p>
            <a:pPr lvl="1"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dirty="0"/>
              <a:t>Attribute </a:t>
            </a:r>
            <a:r>
              <a:rPr lang="en-US" altLang="en-US" i="1" dirty="0"/>
              <a:t>ID</a:t>
            </a:r>
            <a:r>
              <a:rPr lang="en-US" altLang="en-US" dirty="0"/>
              <a:t> in </a:t>
            </a:r>
            <a:r>
              <a:rPr lang="en-US" altLang="en-US" i="1" dirty="0"/>
              <a:t>takes </a:t>
            </a:r>
            <a:r>
              <a:rPr lang="en-US" altLang="en-US" dirty="0"/>
              <a:t>is a foreign key referencing </a:t>
            </a:r>
            <a:r>
              <a:rPr lang="en-US" altLang="en-US" i="1" dirty="0"/>
              <a:t>student.</a:t>
            </a:r>
          </a:p>
          <a:p>
            <a:pPr lvl="1">
              <a:lnSpc>
                <a:spcPct val="90000"/>
              </a:lnSpc>
              <a:tabLst>
                <a:tab pos="635000" algn="l"/>
                <a:tab pos="2568575" algn="l"/>
              </a:tabLst>
            </a:pPr>
            <a:r>
              <a:rPr lang="en-US" altLang="en-US" i="1" dirty="0"/>
              <a:t>V</a:t>
            </a:r>
            <a:r>
              <a:rPr lang="en-US" altLang="en-US" dirty="0"/>
              <a:t>(</a:t>
            </a:r>
            <a:r>
              <a:rPr lang="en-US" altLang="en-US" i="1" dirty="0"/>
              <a:t>ID, student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dirty="0"/>
              <a:t>5000 (</a:t>
            </a:r>
            <a:r>
              <a:rPr lang="en-US" altLang="en-US" i="1" dirty="0"/>
              <a:t>primary key!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635000" algn="l"/>
                <a:tab pos="2568575" algn="l"/>
              </a:tabLst>
            </a:pPr>
            <a:r>
              <a:rPr lang="en-US" altLang="en-US" i="1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5436" y="1227660"/>
            <a:ext cx="26017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400" i="1" dirty="0" err="1"/>
              <a:t>n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5,000, </a:t>
            </a:r>
            <a:r>
              <a:rPr lang="en-US" altLang="en-US" sz="1400" i="1" dirty="0" err="1" smtClean="0"/>
              <a:t>n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 smtClean="0"/>
              <a:t> 10,000</a:t>
            </a:r>
          </a:p>
          <a:p>
            <a:pPr marL="0" lvl="1"/>
            <a:r>
              <a:rPr lang="en-US" altLang="en-US" sz="1400" i="1" dirty="0" err="1"/>
              <a:t>b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100, </a:t>
            </a:r>
            <a:r>
              <a:rPr lang="en-US" altLang="en-US" sz="1400" i="1" dirty="0" err="1" smtClean="0"/>
              <a:t>b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/>
              <a:t>400</a:t>
            </a:r>
            <a:endParaRPr lang="en-IN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314F7A57-1A86-4D79-8FA6-C690DD6D6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Estimation of the Size of Joins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33E0BC4-167E-4CFA-AE98-7AD901C33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96464" cy="5367972"/>
          </a:xfrm>
        </p:spPr>
        <p:txBody>
          <a:bodyPr/>
          <a:lstStyle/>
          <a:p>
            <a:r>
              <a:rPr lang="en-US" altLang="en-US" dirty="0"/>
              <a:t>The Cartesian product </a:t>
            </a:r>
            <a:r>
              <a:rPr lang="en-US" altLang="en-US" i="1" dirty="0"/>
              <a:t>r</a:t>
            </a:r>
            <a:r>
              <a:rPr lang="en-US" altLang="en-US" dirty="0"/>
              <a:t>  x </a:t>
            </a:r>
            <a:r>
              <a:rPr lang="en-US" altLang="en-US" i="1" dirty="0"/>
              <a:t>s </a:t>
            </a:r>
            <a:r>
              <a:rPr lang="en-US" altLang="en-US" dirty="0"/>
              <a:t>contains 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r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.n</a:t>
            </a:r>
            <a:r>
              <a:rPr lang="en-US" altLang="en-US" i="1" baseline="-25000" dirty="0"/>
              <a:t>s</a:t>
            </a:r>
            <a:r>
              <a:rPr lang="en-US" altLang="en-US" i="1" dirty="0"/>
              <a:t> </a:t>
            </a:r>
            <a:r>
              <a:rPr lang="en-US" altLang="en-US" dirty="0"/>
              <a:t>tuples;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= , then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IN" dirty="0"/>
              <a:t>⋈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the same as </a:t>
            </a:r>
            <a:r>
              <a:rPr lang="en-US" altLang="en-US" i="1" dirty="0">
                <a:sym typeface="Symbol" panose="05050102010706020507" pitchFamily="18" charset="2"/>
              </a:rPr>
              <a:t>r  </a:t>
            </a:r>
            <a:r>
              <a:rPr lang="en-US" altLang="en-US" dirty="0">
                <a:sym typeface="Symbol" panose="05050102010706020507" pitchFamily="18" charset="2"/>
              </a:rPr>
              <a:t>x </a:t>
            </a:r>
            <a:r>
              <a:rPr lang="en-US" altLang="en-US" i="1" dirty="0">
                <a:sym typeface="Symbol" panose="05050102010706020507" pitchFamily="18" charset="2"/>
              </a:rPr>
              <a:t>s.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a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then a tuple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will join with at most one tuple from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therefore, the number of tuples in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IN" dirty="0"/>
              <a:t>⋈</a:t>
            </a:r>
            <a:r>
              <a:rPr lang="en-US" altLang="en-US" i="1" dirty="0">
                <a:sym typeface="Symbol" panose="05050102010706020507" pitchFamily="18" charset="2"/>
              </a:rPr>
              <a:t> s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dirty="0" smtClean="0">
                <a:sym typeface="Symbol" panose="05050102010706020507" pitchFamily="18" charset="2"/>
              </a:rPr>
              <a:t>same as the </a:t>
            </a:r>
            <a:r>
              <a:rPr lang="en-US" altLang="en-US" dirty="0">
                <a:sym typeface="Symbol" panose="05050102010706020507" pitchFamily="18" charset="2"/>
              </a:rPr>
              <a:t>number of tuples in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S is a foreign key in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then the number of tuples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IN" dirty="0"/>
              <a:t>⋈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exactly the same as the number of tuples in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The case for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being a foreign key referencing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symmetric.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 the example query </a:t>
            </a:r>
            <a:r>
              <a:rPr lang="en-US" altLang="en-US" i="1" dirty="0">
                <a:sym typeface="Symbol" panose="05050102010706020507" pitchFamily="18" charset="2"/>
              </a:rPr>
              <a:t>student </a:t>
            </a:r>
            <a:r>
              <a:rPr lang="en-IN" dirty="0"/>
              <a:t>⋈</a:t>
            </a:r>
            <a:r>
              <a:rPr lang="en-US" altLang="en-US" i="1" dirty="0">
                <a:sym typeface="Symbol" panose="05050102010706020507" pitchFamily="18" charset="2"/>
              </a:rPr>
              <a:t> takes, ID </a:t>
            </a:r>
            <a:r>
              <a:rPr lang="en-US" altLang="en-US" dirty="0">
                <a:sym typeface="Symbol" panose="05050102010706020507" pitchFamily="18" charset="2"/>
              </a:rPr>
              <a:t>in </a:t>
            </a:r>
            <a:r>
              <a:rPr lang="en-US" altLang="en-US" i="1" dirty="0" smtClean="0">
                <a:sym typeface="Symbol" panose="05050102010706020507" pitchFamily="18" charset="2"/>
              </a:rPr>
              <a:t>takes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foreign key referencing </a:t>
            </a:r>
            <a:r>
              <a:rPr lang="en-US" altLang="en-US" i="1" dirty="0">
                <a:sym typeface="Symbol" panose="05050102010706020507" pitchFamily="18" charset="2"/>
              </a:rPr>
              <a:t>student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hence, the result has exactly 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takes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tuples, which is 10000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2666" y="5230700"/>
            <a:ext cx="26017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400" i="1" dirty="0" err="1"/>
              <a:t>n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5,000, </a:t>
            </a:r>
            <a:r>
              <a:rPr lang="en-US" altLang="en-US" sz="1400" i="1" dirty="0" err="1" smtClean="0"/>
              <a:t>n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 smtClean="0"/>
              <a:t> 10,000</a:t>
            </a:r>
          </a:p>
          <a:p>
            <a:pPr marL="0" lvl="1"/>
            <a:r>
              <a:rPr lang="en-US" altLang="en-US" sz="1400" i="1" dirty="0" err="1"/>
              <a:t>b</a:t>
            </a:r>
            <a:r>
              <a:rPr lang="en-US" altLang="en-US" sz="1400" i="1" baseline="-25000" dirty="0" err="1"/>
              <a:t>student</a:t>
            </a:r>
            <a:r>
              <a:rPr lang="en-US" altLang="en-US" sz="1400" dirty="0"/>
              <a:t> = </a:t>
            </a:r>
            <a:r>
              <a:rPr lang="en-US" altLang="en-US" sz="1400" dirty="0" smtClean="0"/>
              <a:t>100, </a:t>
            </a:r>
            <a:r>
              <a:rPr lang="en-US" altLang="en-US" sz="1400" i="1" dirty="0" err="1" smtClean="0"/>
              <a:t>b</a:t>
            </a:r>
            <a:r>
              <a:rPr lang="en-US" altLang="en-US" sz="1400" i="1" baseline="-25000" dirty="0" err="1" smtClean="0"/>
              <a:t>takes</a:t>
            </a:r>
            <a:r>
              <a:rPr lang="en-US" altLang="en-US" sz="1400" i="1" baseline="-25000" dirty="0" smtClean="0"/>
              <a:t> </a:t>
            </a:r>
            <a:r>
              <a:rPr lang="en-US" altLang="en-US" sz="1400" i="1" dirty="0"/>
              <a:t>= </a:t>
            </a:r>
            <a:r>
              <a:rPr lang="en-US" altLang="en-US" sz="1400" dirty="0"/>
              <a:t>400</a:t>
            </a:r>
            <a:endParaRPr lang="en-IN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0AB19342-4FF9-4A9B-B2BA-C0A3F546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Estimation of the Size of Joins (Cont.)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53F706E-437A-424E-8BAC-8F39FBBEE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8" y="1102497"/>
            <a:ext cx="7652085" cy="5367972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= 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 is not a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or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The number </a:t>
            </a:r>
            <a:r>
              <a:rPr lang="en-US" altLang="en-US" dirty="0">
                <a:sym typeface="Symbol" panose="05050102010706020507" pitchFamily="18" charset="2"/>
              </a:rPr>
              <a:t>of tuples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IN" dirty="0"/>
              <a:t>⨝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estimated to </a:t>
            </a:r>
            <a:r>
              <a:rPr lang="en-US" altLang="en-US" dirty="0" smtClean="0">
                <a:sym typeface="Symbol" panose="05050102010706020507" pitchFamily="18" charset="2"/>
              </a:rPr>
              <a:t>be the lower among: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                                       and  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Compute </a:t>
            </a:r>
            <a:r>
              <a:rPr lang="en-US" altLang="en-US" dirty="0"/>
              <a:t>the size estimates for </a:t>
            </a:r>
            <a:r>
              <a:rPr lang="en-US" altLang="en-US" i="1" dirty="0"/>
              <a:t>depositor </a:t>
            </a:r>
            <a:r>
              <a:rPr lang="en-IN" dirty="0"/>
              <a:t>⨝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customer</a:t>
            </a:r>
            <a:r>
              <a:rPr lang="en-US" altLang="en-US" dirty="0"/>
              <a:t> without using information about foreign keys:</a:t>
            </a:r>
          </a:p>
          <a:p>
            <a:pPr lvl="1"/>
            <a:r>
              <a:rPr lang="en-US" altLang="en-US" i="1" dirty="0"/>
              <a:t>V(ID, takes) = </a:t>
            </a:r>
            <a:r>
              <a:rPr lang="en-US" altLang="en-US" dirty="0"/>
              <a:t>2500, and</a:t>
            </a:r>
            <a:br>
              <a:rPr lang="en-US" altLang="en-US" dirty="0"/>
            </a:br>
            <a:r>
              <a:rPr lang="en-US" altLang="en-US" i="1" dirty="0"/>
              <a:t>V(ID, student) </a:t>
            </a:r>
            <a:r>
              <a:rPr lang="en-US" altLang="en-US" dirty="0"/>
              <a:t>= 5000</a:t>
            </a:r>
          </a:p>
          <a:p>
            <a:pPr lvl="1"/>
            <a:r>
              <a:rPr lang="en-US" altLang="en-US" dirty="0"/>
              <a:t>The two estimates are 5000 * 10000/2500 = 20,000 and 5000 * 10000/5000 = 10000</a:t>
            </a:r>
          </a:p>
          <a:p>
            <a:pPr lvl="1"/>
            <a:r>
              <a:rPr lang="en-US" altLang="en-US" dirty="0"/>
              <a:t>We choose the lower estimate, which in this case, is the same as our earlier computation using foreign keys</a:t>
            </a:r>
            <a:r>
              <a:rPr lang="en-US" altLang="en-US" dirty="0" smtClean="0"/>
              <a:t>.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83972" name="Object 2">
            <a:extLst>
              <a:ext uri="{FF2B5EF4-FFF2-40B4-BE49-F238E27FC236}">
                <a16:creationId xmlns:a16="http://schemas.microsoft.com/office/drawing/2014/main" id="{799F05C6-5B00-47E1-8A10-FB2E19EAA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37146"/>
              </p:ext>
            </p:extLst>
          </p:nvPr>
        </p:nvGraphicFramePr>
        <p:xfrm>
          <a:off x="2822893" y="1774451"/>
          <a:ext cx="722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2" name="Equation" r:id="rId4" imgW="723900" imgH="609600" progId="Equation.3">
                  <p:embed/>
                </p:oleObj>
              </mc:Choice>
              <mc:Fallback>
                <p:oleObj name="Equation" r:id="rId4" imgW="7239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893" y="1774451"/>
                        <a:ext cx="7223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3">
            <a:extLst>
              <a:ext uri="{FF2B5EF4-FFF2-40B4-BE49-F238E27FC236}">
                <a16:creationId xmlns:a16="http://schemas.microsoft.com/office/drawing/2014/main" id="{7A835DD4-2EAD-4678-8CA1-83AD2E948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75111"/>
              </p:ext>
            </p:extLst>
          </p:nvPr>
        </p:nvGraphicFramePr>
        <p:xfrm>
          <a:off x="4343300" y="1774451"/>
          <a:ext cx="71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3" name="Equation" r:id="rId6" imgW="711200" imgH="609600" progId="Equation.3">
                  <p:embed/>
                </p:oleObj>
              </mc:Choice>
              <mc:Fallback>
                <p:oleObj name="Equation" r:id="rId6" imgW="7112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300" y="1774451"/>
                        <a:ext cx="71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976" y="3015003"/>
            <a:ext cx="41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End of Chapter</a:t>
            </a:r>
          </a:p>
        </p:txBody>
      </p:sp>
    </p:spTree>
    <p:extLst>
      <p:ext uri="{BB962C8B-B14F-4D97-AF65-F5344CB8AC3E}">
        <p14:creationId xmlns:p14="http://schemas.microsoft.com/office/powerpoint/2010/main" val="403127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2" y="2455821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Miscellaneous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75832F87-A2B9-47F7-BB53-DF9BAE724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55794D-DFAA-4CF0-981A-C7BE83AF0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8749" y="5481992"/>
            <a:ext cx="7816402" cy="583528"/>
          </a:xfrm>
        </p:spPr>
        <p:txBody>
          <a:bodyPr/>
          <a:lstStyle/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evaluation plan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defines exactly what algorithm is used for each operation, and how the execution of the operations is coordinated.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164316-923D-4EC2-A0F7-CE5F6F3F2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045" y="1868075"/>
            <a:ext cx="5407032" cy="3393775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07242271-6D11-4330-A09C-537A38CC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95" y="1048405"/>
            <a:ext cx="7082131" cy="8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dirty="0" smtClean="0"/>
              <a:t>Alternative ways of evaluating a given query</a:t>
            </a:r>
          </a:p>
          <a:p>
            <a:pPr lvl="1"/>
            <a:r>
              <a:rPr lang="en-US" altLang="en-US" kern="0" dirty="0" smtClean="0"/>
              <a:t>Different algorithms for each operation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0EF026D3-1C62-4F9B-83DF-E48C514F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Size Estimation for Other Operations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5D04BD-25AA-4350-AEBE-DCE43ACCA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38712" cy="5367972"/>
          </a:xfrm>
        </p:spPr>
        <p:txBody>
          <a:bodyPr/>
          <a:lstStyle/>
          <a:p>
            <a:r>
              <a:rPr lang="en-US" altLang="en-US" dirty="0"/>
              <a:t>Projection:  estimated size of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  =  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Aggregation : estimated size of </a:t>
            </a:r>
            <a:r>
              <a:rPr lang="en-IN" altLang="en-US" i="1" baseline="-25000" dirty="0">
                <a:sym typeface="Symbol" panose="05050102010706020507" pitchFamily="18" charset="2"/>
              </a:rPr>
              <a:t>G</a:t>
            </a:r>
            <a:r>
              <a:rPr lang="en-IN" dirty="0"/>
              <a:t>𝛾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  =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G,r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Set operations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 For unions/intersections of selections on the same relation: rewrite and use size estimate for selections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E.g., </a:t>
            </a:r>
            <a:r>
              <a:rPr lang="en-US" altLang="en-US" baseline="-25000" dirty="0">
                <a:sym typeface="Symbol" panose="05050102010706020507" pitchFamily="18" charset="2"/>
              </a:rPr>
              <a:t>1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 </a:t>
            </a:r>
            <a:r>
              <a:rPr lang="en-US" altLang="en-US" baseline="-25000" dirty="0">
                <a:sym typeface="Symbol" panose="05050102010706020507" pitchFamily="18" charset="2"/>
              </a:rPr>
              <a:t>2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 can be rewritten as </a:t>
            </a:r>
            <a:r>
              <a:rPr lang="en-US" altLang="en-US" baseline="-25000" dirty="0">
                <a:sym typeface="Symbol" panose="05050102010706020507" pitchFamily="18" charset="2"/>
              </a:rPr>
              <a:t>1 or  2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For operations on different relations: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estimated size of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 = size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+ size of </a:t>
            </a:r>
            <a:r>
              <a:rPr lang="en-US" altLang="en-US" i="1" dirty="0">
                <a:sym typeface="Symbol" panose="05050102010706020507" pitchFamily="18" charset="2"/>
              </a:rPr>
              <a:t>s.   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estimated size of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s  </a:t>
            </a:r>
            <a:r>
              <a:rPr lang="en-US" altLang="en-US" dirty="0">
                <a:sym typeface="Symbol" panose="05050102010706020507" pitchFamily="18" charset="2"/>
              </a:rPr>
              <a:t>= minimum size of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dirty="0">
                <a:sym typeface="Symbol" panose="05050102010706020507" pitchFamily="18" charset="2"/>
              </a:rPr>
              <a:t> and size of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estimated size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  =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pPr lvl="2"/>
            <a:r>
              <a:rPr lang="en-US" altLang="en-US" u="sng" dirty="0">
                <a:sym typeface="Symbol" panose="05050102010706020507" pitchFamily="18" charset="2"/>
              </a:rPr>
              <a:t>All the three estimates may be quite inaccurate, but provide upper bounds on the sizes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862FACA3-B16F-43DF-99D3-DB232E1C5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Size Estimation (Cont.)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24F5F84-A0A9-4A8E-AFC0-3007A07C4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680960" cy="536797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Outer join: 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Estimated size of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IN" dirty="0"/>
              <a:t>⟕</a:t>
            </a:r>
            <a:r>
              <a:rPr lang="en-US" altLang="en-US" i="1" dirty="0">
                <a:sym typeface="Symbol" panose="05050102010706020507" pitchFamily="18" charset="2"/>
              </a:rPr>
              <a:t> s  = size of  r </a:t>
            </a:r>
            <a:r>
              <a:rPr lang="en-IN" dirty="0"/>
              <a:t>⨝</a:t>
            </a:r>
            <a:r>
              <a:rPr lang="en-US" altLang="en-US" i="1" dirty="0">
                <a:sym typeface="Symbol" panose="05050102010706020507" pitchFamily="18" charset="2"/>
              </a:rPr>
              <a:t> s  + size of r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Case of right outer join is symmetric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Estimated size of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IN" dirty="0"/>
              <a:t>⟗</a:t>
            </a:r>
            <a:r>
              <a:rPr lang="en-US" altLang="en-US" i="1" dirty="0">
                <a:sym typeface="Symbol" panose="05050102010706020507" pitchFamily="18" charset="2"/>
              </a:rPr>
              <a:t> s  = size of r </a:t>
            </a:r>
            <a:r>
              <a:rPr lang="en-IN" dirty="0"/>
              <a:t>⨝</a:t>
            </a:r>
            <a:r>
              <a:rPr lang="en-US" altLang="en-US" i="1" dirty="0">
                <a:sym typeface="Symbol" panose="05050102010706020507" pitchFamily="18" charset="2"/>
              </a:rPr>
              <a:t> s </a:t>
            </a:r>
            <a:r>
              <a:rPr lang="en-US" altLang="en-US" dirty="0">
                <a:sym typeface="Symbol" panose="05050102010706020507" pitchFamily="18" charset="2"/>
              </a:rPr>
              <a:t>+ size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+ size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286EDAB9-31F0-445E-9936-BCF7095F2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FD3551-130F-449A-9742-57CFBE167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2269" y="1121747"/>
            <a:ext cx="7806088" cy="4220272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/>
              <a:t>Cost difference between evaluation plans for a query can be enormous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E.g., seconds vs. days in some cases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Steps in </a:t>
            </a:r>
            <a:r>
              <a:rPr lang="en-US" altLang="en-US" b="1" dirty="0">
                <a:solidFill>
                  <a:srgbClr val="002060"/>
                </a:solidFill>
              </a:rPr>
              <a:t>cost-based query optimization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Generate logically equivalent expressions using </a:t>
            </a:r>
            <a:r>
              <a:rPr lang="en-US" altLang="en-US" b="1" dirty="0">
                <a:solidFill>
                  <a:srgbClr val="002060"/>
                </a:solidFill>
              </a:rPr>
              <a:t>equivalence rules</a:t>
            </a:r>
            <a:endParaRPr lang="en-US" altLang="en-US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Choose the cheapest plan based on </a:t>
            </a:r>
            <a:r>
              <a:rPr lang="en-US" altLang="en-US" b="1" dirty="0">
                <a:solidFill>
                  <a:srgbClr val="002060"/>
                </a:solidFill>
              </a:rPr>
              <a:t>estimated cost</a:t>
            </a:r>
            <a:endParaRPr lang="en-US" altLang="en-US" dirty="0">
              <a:solidFill>
                <a:srgbClr val="002060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Estimation of plan cost based on: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Statistical information about relations. Examples: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number of tuples, number of distinct values for an attribute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Statistics estimation for intermediate results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to compute cost of complex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00F-E685-47A5-84F9-E60D4C1A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Query Evaluation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549-6E63-4CF8-ADF8-9777B7E5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" y="1092872"/>
            <a:ext cx="7709835" cy="4393528"/>
          </a:xfrm>
        </p:spPr>
        <p:txBody>
          <a:bodyPr/>
          <a:lstStyle/>
          <a:p>
            <a:r>
              <a:rPr lang="en-IN" dirty="0"/>
              <a:t>Most database support  </a:t>
            </a:r>
            <a:r>
              <a:rPr lang="en-IN" b="1" dirty="0">
                <a:solidFill>
                  <a:srgbClr val="002060"/>
                </a:solidFill>
              </a:rPr>
              <a:t>explain</a:t>
            </a:r>
            <a:r>
              <a:rPr lang="en-IN" dirty="0"/>
              <a:t> &lt;query&gt;</a:t>
            </a:r>
          </a:p>
          <a:p>
            <a:pPr lvl="1"/>
            <a:r>
              <a:rPr lang="en-IN" dirty="0"/>
              <a:t>Displays plan chosen by query optimizer, along with cost estimates</a:t>
            </a:r>
          </a:p>
          <a:p>
            <a:pPr lvl="1"/>
            <a:r>
              <a:rPr lang="en-IN" dirty="0"/>
              <a:t>Some syntax variations between databases</a:t>
            </a:r>
          </a:p>
          <a:p>
            <a:pPr lvl="2"/>
            <a:r>
              <a:rPr lang="en-IN" dirty="0"/>
              <a:t>Oracle:  </a:t>
            </a:r>
            <a:r>
              <a:rPr lang="en-IN" b="1" dirty="0">
                <a:solidFill>
                  <a:srgbClr val="002060"/>
                </a:solidFill>
              </a:rPr>
              <a:t>explain plan for </a:t>
            </a:r>
            <a:r>
              <a:rPr lang="en-IN" dirty="0">
                <a:solidFill>
                  <a:srgbClr val="002060"/>
                </a:solidFill>
              </a:rPr>
              <a:t>&lt;query&gt; </a:t>
            </a:r>
            <a:r>
              <a:rPr lang="en-IN" dirty="0"/>
              <a:t>followed by </a:t>
            </a:r>
            <a:r>
              <a:rPr lang="en-IN" b="1" dirty="0">
                <a:solidFill>
                  <a:srgbClr val="002060"/>
                </a:solidFill>
              </a:rPr>
              <a:t>select</a:t>
            </a:r>
            <a:r>
              <a:rPr lang="en-IN" dirty="0"/>
              <a:t> * </a:t>
            </a:r>
            <a:r>
              <a:rPr lang="en-IN" b="1" dirty="0">
                <a:solidFill>
                  <a:srgbClr val="002060"/>
                </a:solidFill>
              </a:rPr>
              <a:t>from</a:t>
            </a:r>
            <a:r>
              <a:rPr lang="en-IN" dirty="0"/>
              <a:t> table (</a:t>
            </a:r>
            <a:r>
              <a:rPr lang="en-IN" i="1" dirty="0" err="1"/>
              <a:t>dbms_xplan.display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SQL Server:  </a:t>
            </a:r>
            <a:r>
              <a:rPr lang="en-IN" b="1" dirty="0">
                <a:solidFill>
                  <a:srgbClr val="002060"/>
                </a:solidFill>
              </a:rPr>
              <a:t>set </a:t>
            </a:r>
            <a:r>
              <a:rPr lang="en-IN" b="1" dirty="0" err="1">
                <a:solidFill>
                  <a:srgbClr val="002060"/>
                </a:solidFill>
              </a:rPr>
              <a:t>showplan_text</a:t>
            </a:r>
            <a:r>
              <a:rPr lang="en-IN" b="1" dirty="0">
                <a:solidFill>
                  <a:srgbClr val="002060"/>
                </a:solidFill>
              </a:rPr>
              <a:t> on</a:t>
            </a:r>
          </a:p>
          <a:p>
            <a:pPr algn="just"/>
            <a:r>
              <a:rPr lang="en-IN" dirty="0"/>
              <a:t>Some databases (e.g. PostgreSQL) support  </a:t>
            </a:r>
            <a:r>
              <a:rPr lang="en-IN" b="1" dirty="0">
                <a:solidFill>
                  <a:srgbClr val="002060"/>
                </a:solidFill>
              </a:rPr>
              <a:t>explain analyse</a:t>
            </a:r>
            <a:r>
              <a:rPr lang="en-IN" dirty="0"/>
              <a:t> &lt;query&gt;</a:t>
            </a:r>
          </a:p>
          <a:p>
            <a:pPr lvl="1" algn="just"/>
            <a:r>
              <a:rPr lang="en-IN" dirty="0"/>
              <a:t>Shows actual runtime statistics found by running the query, in addition to showing the plan </a:t>
            </a:r>
          </a:p>
          <a:p>
            <a:r>
              <a:rPr lang="en-IN" dirty="0"/>
              <a:t>Some databases (e.g. PostgreSQL) show cost as   </a:t>
            </a:r>
            <a:r>
              <a:rPr lang="en-IN" i="1" dirty="0" err="1">
                <a:solidFill>
                  <a:srgbClr val="002060"/>
                </a:solidFill>
              </a:rPr>
              <a:t>f..l</a:t>
            </a:r>
            <a:r>
              <a:rPr lang="en-IN" i="1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IN" i="1" dirty="0"/>
              <a:t>f</a:t>
            </a:r>
            <a:r>
              <a:rPr lang="en-IN" dirty="0"/>
              <a:t> is the cost of delivering first tuple and </a:t>
            </a:r>
            <a:r>
              <a:rPr lang="en-IN" i="1" dirty="0"/>
              <a:t>l</a:t>
            </a:r>
            <a:r>
              <a:rPr lang="en-IN" dirty="0"/>
              <a:t> is cost of delivering all results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4862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919" y="2632801"/>
            <a:ext cx="719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Generating Equivalent Expressions</a:t>
            </a:r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95081A04-D8E9-4687-B8DF-F240A7F2C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5F88891E-6FB7-4A93-A7DD-19CC40EB4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394" y="1102497"/>
            <a:ext cx="7777212" cy="3729385"/>
          </a:xfrm>
        </p:spPr>
        <p:txBody>
          <a:bodyPr/>
          <a:lstStyle/>
          <a:p>
            <a:pPr marL="381000" indent="-381000">
              <a:buFont typeface="Monotype Sorts" pitchFamily="-65" charset="2"/>
              <a:buNone/>
            </a:pPr>
            <a:r>
              <a:rPr lang="en-US" altLang="en-US" dirty="0"/>
              <a:t>1.	Conjunctive selection operations can be deconstructed into a sequence of individual selections.</a:t>
            </a:r>
            <a:br>
              <a:rPr lang="en-US" altLang="en-US" dirty="0"/>
            </a:br>
            <a:r>
              <a:rPr lang="en-US" altLang="en-US" dirty="0"/>
              <a:t>              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i="1" baseline="-46000" dirty="0">
                <a:sym typeface="Greek Symbols" pitchFamily="18" charset="2"/>
              </a:rPr>
              <a:t>2 </a:t>
            </a:r>
            <a:r>
              <a:rPr lang="en-US" altLang="en-US" dirty="0"/>
              <a:t>(E) </a:t>
            </a:r>
            <a:r>
              <a:rPr lang="en-US" altLang="en-US" baseline="-25000" dirty="0"/>
              <a:t>    </a:t>
            </a:r>
            <a:r>
              <a:rPr lang="en-IN" dirty="0"/>
              <a:t>≡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2 </a:t>
            </a:r>
            <a:r>
              <a:rPr lang="en-US" altLang="en-US" dirty="0"/>
              <a:t>(E))</a:t>
            </a:r>
            <a:r>
              <a:rPr lang="en-US" altLang="en-US" baseline="-25000" dirty="0"/>
              <a:t> </a:t>
            </a:r>
            <a:endParaRPr lang="en-US" altLang="en-US" dirty="0"/>
          </a:p>
          <a:p>
            <a:pPr marL="381000" indent="-381000">
              <a:buFont typeface="Monotype Sorts" pitchFamily="-65" charset="2"/>
              <a:buNone/>
            </a:pPr>
            <a:r>
              <a:rPr lang="en-US" altLang="en-US" dirty="0"/>
              <a:t>2.	Selection operations are commutative.</a:t>
            </a:r>
            <a:br>
              <a:rPr lang="en-US" altLang="en-US" dirty="0"/>
            </a:br>
            <a:r>
              <a:rPr lang="en-US" altLang="en-US" dirty="0"/>
              <a:t>              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2</a:t>
            </a:r>
            <a:r>
              <a:rPr lang="en-US" altLang="en-US" dirty="0"/>
              <a:t>(E))</a:t>
            </a:r>
            <a:r>
              <a:rPr lang="en-US" altLang="en-US" baseline="-25000" dirty="0"/>
              <a:t>    </a:t>
            </a:r>
            <a:r>
              <a:rPr lang="en-IN" dirty="0"/>
              <a:t>≡  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IN" dirty="0"/>
              <a:t>(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sym typeface="Greek Symbols" pitchFamily="18" charset="2"/>
              </a:rPr>
              <a:t>1</a:t>
            </a:r>
            <a:r>
              <a:rPr lang="en-US" altLang="en-US" dirty="0"/>
              <a:t>(E))</a:t>
            </a:r>
          </a:p>
          <a:p>
            <a:pPr marL="381000" indent="-381000">
              <a:buNone/>
            </a:pPr>
            <a:r>
              <a:rPr lang="en-US" altLang="en-US" dirty="0"/>
              <a:t>3.	Only the last in a sequence of projection operations is needed, the others can be omitted.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IN" dirty="0"/>
              <a:t>(…(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n</a:t>
            </a:r>
            <a:r>
              <a:rPr lang="en-IN" dirty="0"/>
              <a:t>(E))…))     ≡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 </a:t>
            </a:r>
            <a:r>
              <a:rPr lang="en-IN" baseline="-25000" dirty="0"/>
              <a:t>L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dirty="0"/>
              <a:t>(E)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where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  <a:r>
              <a:rPr lang="en-IN" dirty="0"/>
              <a:t>⊆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2</a:t>
            </a:r>
            <a:r>
              <a:rPr lang="en-US" altLang="en-US" dirty="0"/>
              <a:t> … </a:t>
            </a:r>
            <a:r>
              <a:rPr lang="en-IN" dirty="0"/>
              <a:t>⊆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n</a:t>
            </a:r>
          </a:p>
          <a:p>
            <a:pPr marL="0" indent="0">
              <a:buNone/>
            </a:pPr>
            <a:r>
              <a:rPr lang="en-US" altLang="en-US" dirty="0"/>
              <a:t>4.    Selections can be combined with Cartesian products and theta joins.</a:t>
            </a:r>
          </a:p>
          <a:p>
            <a:pPr marL="800100" lvl="1" indent="-342900">
              <a:buFont typeface="Monotype Sorts" pitchFamily="-65" charset="2"/>
              <a:buAutoNum type="alphaLcPeriod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 </a:t>
            </a:r>
            <a:r>
              <a:rPr lang="en-US" altLang="en-US" dirty="0"/>
              <a:t>(E</a:t>
            </a:r>
            <a:r>
              <a:rPr lang="en-US" altLang="en-US" baseline="-25000" dirty="0"/>
              <a:t>1</a:t>
            </a:r>
            <a:r>
              <a:rPr lang="en-US" altLang="en-US" dirty="0"/>
              <a:t> x E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baseline="-25000" dirty="0"/>
              <a:t>     </a:t>
            </a:r>
            <a:r>
              <a:rPr lang="en-IN" dirty="0"/>
              <a:t>≡    </a:t>
            </a:r>
            <a:r>
              <a:rPr lang="en-US" altLang="en-US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marL="800100" lvl="1" indent="-342900">
              <a:buFont typeface="Monotype Sorts" pitchFamily="-65" charset="2"/>
              <a:buAutoNum type="alphaLcPeriod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dirty="0"/>
              <a:t>σ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dirty="0"/>
              <a:t>(E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baseline="-25000" dirty="0"/>
              <a:t>     </a:t>
            </a:r>
            <a:r>
              <a:rPr lang="en-IN" dirty="0"/>
              <a:t>≡    </a:t>
            </a:r>
            <a:r>
              <a:rPr lang="en-US" altLang="en-US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IN" altLang="en-US" dirty="0"/>
              <a:t>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IN" baseline="-25000" dirty="0"/>
              <a:t>∧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/>
              <a:t> E</a:t>
            </a:r>
            <a:r>
              <a:rPr lang="en-US" altLang="en-US" baseline="-25000" dirty="0"/>
              <a:t>2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8091ABB1-6B13-4524-B9B6-6B007212F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96C4720A-18C3-455E-B064-C93B8601E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018" y="1102497"/>
            <a:ext cx="7469205" cy="5367972"/>
          </a:xfrm>
        </p:spPr>
        <p:txBody>
          <a:bodyPr/>
          <a:lstStyle/>
          <a:p>
            <a:pPr marL="0" indent="0">
              <a:buNone/>
              <a:tabLst>
                <a:tab pos="3376613" algn="ctr"/>
              </a:tabLst>
            </a:pPr>
            <a:r>
              <a:rPr lang="en-US" altLang="en-US" dirty="0"/>
              <a:t>5.  Theta-join operations (and natural joins) are commutative.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    </a:t>
            </a:r>
            <a:r>
              <a:rPr lang="en-IN" dirty="0"/>
              <a:t>≡    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dirty="0"/>
              <a:t>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baseline="-25000" dirty="0">
              <a:sym typeface="Greek Symbols" pitchFamily="18" charset="2"/>
            </a:endParaRPr>
          </a:p>
          <a:p>
            <a:pPr>
              <a:buFont typeface="Monotype Sorts" pitchFamily="-65" charset="2"/>
              <a:buNone/>
              <a:tabLst>
                <a:tab pos="3376613" algn="ctr"/>
              </a:tabLst>
            </a:pPr>
            <a:r>
              <a:rPr lang="en-US" altLang="en-US" dirty="0">
                <a:sym typeface="Greek Symbols" pitchFamily="18" charset="2"/>
              </a:rPr>
              <a:t>6.	(a) Natural join operations are associative:</a:t>
            </a:r>
          </a:p>
          <a:p>
            <a:pPr>
              <a:buNone/>
              <a:tabLst>
                <a:tab pos="3376613" algn="ctr"/>
              </a:tabLst>
            </a:pPr>
            <a:r>
              <a:rPr lang="en-US" altLang="en-US" dirty="0">
                <a:sym typeface="Greek Symbols" pitchFamily="18" charset="2"/>
              </a:rPr>
              <a:t>	                </a:t>
            </a:r>
            <a:r>
              <a:rPr lang="en-US" altLang="en-US" dirty="0"/>
              <a:t>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46000" dirty="0">
                <a:sym typeface="Greek Symbols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    </a:t>
            </a:r>
            <a:r>
              <a:rPr lang="en-IN" dirty="0"/>
              <a:t>≡ 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dirty="0"/>
              <a:t> 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i="1" dirty="0"/>
              <a:t> E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(b) Theta joins are associative in the following manner: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</a:t>
            </a:r>
            <a:r>
              <a:rPr lang="en-US" altLang="en-US" dirty="0">
                <a:sym typeface="Greek Symbols" pitchFamily="18" charset="2"/>
              </a:rPr>
              <a:t>(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i="1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2</a:t>
            </a:r>
            <a:r>
              <a:rPr lang="en-US" altLang="en-US" dirty="0"/>
              <a:t>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2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baseline="-46000" dirty="0">
                <a:sym typeface="Greek Symbols" pitchFamily="18" charset="2"/>
              </a:rPr>
              <a:t>3 </a:t>
            </a:r>
            <a:r>
              <a:rPr lang="en-US" altLang="en-US" i="1" dirty="0"/>
              <a:t>E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   </a:t>
            </a:r>
            <a:r>
              <a:rPr lang="en-IN" dirty="0"/>
              <a:t>≡    </a:t>
            </a:r>
            <a:r>
              <a:rPr lang="en-US" altLang="en-US" i="1" dirty="0"/>
              <a:t>E</a:t>
            </a:r>
            <a:r>
              <a:rPr lang="en-US" altLang="en-US" baseline="-25000" dirty="0"/>
              <a:t>1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 </a:t>
            </a:r>
            <a:r>
              <a:rPr lang="en-US" altLang="en-US" baseline="-25000" dirty="0">
                <a:sym typeface="Symbol" panose="05050102010706020507" pitchFamily="18" charset="2"/>
              </a:rPr>
              <a:t> </a:t>
            </a:r>
            <a:r>
              <a:rPr lang="en-US" altLang="en-US" baseline="-46000" dirty="0">
                <a:sym typeface="Greek Symbols" pitchFamily="18" charset="2"/>
              </a:rPr>
              <a:t>3</a:t>
            </a:r>
            <a:r>
              <a:rPr lang="en-US" altLang="en-US" dirty="0"/>
              <a:t> (</a:t>
            </a:r>
            <a:r>
              <a:rPr lang="en-US" altLang="en-US" i="1" dirty="0"/>
              <a:t>E</a:t>
            </a:r>
            <a:r>
              <a:rPr lang="en-US" altLang="en-US" baseline="-25000" dirty="0"/>
              <a:t>2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 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i="1" dirty="0"/>
              <a:t> E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br>
              <a:rPr lang="en-US" altLang="en-US" dirty="0"/>
            </a:br>
            <a:r>
              <a:rPr lang="en-US" altLang="en-US" dirty="0"/>
              <a:t>     where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sym typeface="Greek Symbols" pitchFamily="18" charset="2"/>
              </a:rPr>
              <a:t>2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involves attributes from only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i="1" baseline="-25000" dirty="0">
                <a:sym typeface="Greek Symbols" pitchFamily="18" charset="2"/>
              </a:rPr>
              <a:t>3</a:t>
            </a:r>
            <a:r>
              <a:rPr lang="en-US" altLang="en-US" i="1" dirty="0">
                <a:sym typeface="Greek Symbols" pitchFamily="18" charset="2"/>
              </a:rPr>
              <a:t>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B99422-6334-4E45-9086-F1F2684CA3D1}"/>
              </a:ext>
            </a:extLst>
          </p:cNvPr>
          <p:cNvSpPr txBox="1"/>
          <p:nvPr/>
        </p:nvSpPr>
        <p:spPr bwMode="auto">
          <a:xfrm>
            <a:off x="1647612" y="5188653"/>
            <a:ext cx="2792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6B49CD74-8487-4512-88D7-665692A9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Equivalence Rules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1631F66-0C00-49F9-97DF-D953852A7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68" y="1102497"/>
            <a:ext cx="7700211" cy="536797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7.	The selection operation distributes over the theta join operation under the following two conditions:</a:t>
            </a:r>
            <a:br>
              <a:rPr lang="en-US" altLang="en-US" dirty="0"/>
            </a:br>
            <a:r>
              <a:rPr lang="en-US" altLang="en-US" dirty="0"/>
              <a:t>(a)  When all the attributes in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0 </a:t>
            </a:r>
            <a:r>
              <a:rPr lang="en-US" altLang="en-US" dirty="0">
                <a:sym typeface="Greek Symbols" pitchFamily="18" charset="2"/>
              </a:rPr>
              <a:t> involve only the attributes of one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of the expressions </a:t>
            </a:r>
            <a:r>
              <a:rPr lang="en-US" altLang="en-US" dirty="0" smtClean="0">
                <a:sym typeface="Greek Symbols" pitchFamily="18" charset="2"/>
              </a:rPr>
              <a:t>(say </a:t>
            </a:r>
            <a:r>
              <a:rPr lang="en-US" altLang="en-US" i="1" dirty="0" smtClean="0">
                <a:sym typeface="Greek Symbols" pitchFamily="18" charset="2"/>
              </a:rPr>
              <a:t>E</a:t>
            </a:r>
            <a:r>
              <a:rPr lang="en-US" altLang="en-US" baseline="-25000" dirty="0" smtClean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) being joined.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/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        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E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     </a:t>
            </a:r>
            <a:r>
              <a:rPr lang="en-IN" dirty="0"/>
              <a:t>≡    </a:t>
            </a:r>
            <a:r>
              <a:rPr lang="en-US" altLang="en-US" dirty="0">
                <a:sym typeface="Symbol" panose="05050102010706020507" pitchFamily="18" charset="2"/>
              </a:rPr>
              <a:t>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</a:t>
            </a:r>
            <a:br>
              <a:rPr lang="en-US" altLang="en-US" dirty="0">
                <a:sym typeface="Greek Symbols" pitchFamily="18" charset="2"/>
              </a:rPr>
            </a:br>
            <a:endParaRPr lang="en-US" altLang="en-US" dirty="0">
              <a:sym typeface="Greek Symbols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Greek Symbols" pitchFamily="18" charset="2"/>
              </a:rPr>
              <a:t>	(b) When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1 </a:t>
            </a:r>
            <a:r>
              <a:rPr lang="en-US" altLang="en-US" dirty="0">
                <a:sym typeface="Greek Symbols" pitchFamily="18" charset="2"/>
              </a:rPr>
              <a:t>involves only the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 and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 involves 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  only the attributes of </a:t>
            </a:r>
            <a:r>
              <a:rPr lang="en-US" altLang="en-US" i="1" dirty="0">
                <a:sym typeface="Greek Symbols" pitchFamily="18" charset="2"/>
              </a:rPr>
              <a:t>E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.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 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baseline="-25000" dirty="0">
                <a:sym typeface="Symbol" panose="05050102010706020507" pitchFamily="18" charset="2"/>
              </a:rPr>
              <a:t> </a:t>
            </a:r>
            <a:r>
              <a:rPr lang="en-US" altLang="en-US" baseline="-25000" dirty="0">
                <a:sym typeface="Greek Symbols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E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IN" altLang="en-US" dirty="0"/>
              <a:t>⨝</a:t>
            </a:r>
            <a:r>
              <a:rPr lang="en-US" altLang="en-US" baseline="-25000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    </a:t>
            </a:r>
            <a:r>
              <a:rPr lang="en-IN" dirty="0"/>
              <a:t>≡</a:t>
            </a:r>
            <a:r>
              <a:rPr lang="en-US" altLang="en-US" dirty="0">
                <a:sym typeface="Symbol" panose="05050102010706020507" pitchFamily="18" charset="2"/>
              </a:rPr>
              <a:t>     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  <a:r>
              <a:rPr lang="en-IN" altLang="en-US" dirty="0"/>
              <a:t> ⨝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(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sym typeface="Greek Symbols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1B40F190-8F0E-46FA-A03B-CD59DA3B9BE7}" vid="{5BEDA3C5-9F17-4237-A302-9E1B73B082A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131402</TotalTime>
  <Words>1378</Words>
  <Application>Microsoft Office PowerPoint</Application>
  <PresentationFormat>On-screen Show (4:3)</PresentationFormat>
  <Paragraphs>234</Paragraphs>
  <Slides>31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MS PGothic</vt:lpstr>
      <vt:lpstr>MS PGothic</vt:lpstr>
      <vt:lpstr>Arial</vt:lpstr>
      <vt:lpstr>Cambria Math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Equation</vt:lpstr>
      <vt:lpstr>Chapter 16: Query Optimization</vt:lpstr>
      <vt:lpstr>Introduction</vt:lpstr>
      <vt:lpstr>Introduction (Cont.)</vt:lpstr>
      <vt:lpstr>Introduction (Cont.)</vt:lpstr>
      <vt:lpstr>Viewing Query Evaluation Plans</vt:lpstr>
      <vt:lpstr>PowerPoint Presentation</vt:lpstr>
      <vt:lpstr>Equivalence Rules</vt:lpstr>
      <vt:lpstr>Equivalence Rules (Cont.)</vt:lpstr>
      <vt:lpstr>Equivalence Rules (Cont.)</vt:lpstr>
      <vt:lpstr>Equivalence Rules (Cont.)</vt:lpstr>
      <vt:lpstr>Equivalence Rules (Cont.)</vt:lpstr>
      <vt:lpstr>Equivalence Rules (Cont.)</vt:lpstr>
      <vt:lpstr>Equivalence Rules (Cont.)</vt:lpstr>
      <vt:lpstr>Transformation Example: Pushing Selections</vt:lpstr>
      <vt:lpstr>Example with Multiple Transformations</vt:lpstr>
      <vt:lpstr>Multiple Transformations (Cont.)</vt:lpstr>
      <vt:lpstr>Join Ordering Example</vt:lpstr>
      <vt:lpstr>Join Ordering Example (Cont.)</vt:lpstr>
      <vt:lpstr>Choice of Evaluation Plans</vt:lpstr>
      <vt:lpstr>Heuristic Optimization</vt:lpstr>
      <vt:lpstr>PowerPoint Presentation</vt:lpstr>
      <vt:lpstr>Statistical Information for Cost Estimation</vt:lpstr>
      <vt:lpstr>Selection Size Estimation</vt:lpstr>
      <vt:lpstr>Size Estimation of Complex Selections</vt:lpstr>
      <vt:lpstr>Join Operation:  Running Example</vt:lpstr>
      <vt:lpstr>Estimation of the Size of Joins</vt:lpstr>
      <vt:lpstr>Estimation of the Size of Joins (Cont.)</vt:lpstr>
      <vt:lpstr>PowerPoint Presentation</vt:lpstr>
      <vt:lpstr>PowerPoint Presentation</vt:lpstr>
      <vt:lpstr>Size Estimation for Other Operations</vt:lpstr>
      <vt:lpstr>Size Estimation (Cont.)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Query Optimization</dc:title>
  <dc:creator>Silberschatz;Korth;Sudarshan</dc:creator>
  <cp:lastModifiedBy>Ruchira Naskar</cp:lastModifiedBy>
  <cp:revision>746</cp:revision>
  <cp:lastPrinted>2001-02-16T16:44:23Z</cp:lastPrinted>
  <dcterms:created xsi:type="dcterms:W3CDTF">2000-02-23T18:58:38Z</dcterms:created>
  <dcterms:modified xsi:type="dcterms:W3CDTF">2022-10-27T13:18:38Z</dcterms:modified>
</cp:coreProperties>
</file>