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4"/>
  </p:notesMasterIdLst>
  <p:handoutMasterIdLst>
    <p:handoutMasterId r:id="rId35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325" r:id="rId19"/>
    <p:sldId id="274" r:id="rId20"/>
    <p:sldId id="275" r:id="rId21"/>
    <p:sldId id="276" r:id="rId22"/>
    <p:sldId id="326" r:id="rId23"/>
    <p:sldId id="329" r:id="rId24"/>
    <p:sldId id="330" r:id="rId25"/>
    <p:sldId id="277" r:id="rId26"/>
    <p:sldId id="278" r:id="rId27"/>
    <p:sldId id="279" r:id="rId28"/>
    <p:sldId id="334" r:id="rId29"/>
    <p:sldId id="281" r:id="rId30"/>
    <p:sldId id="378" r:id="rId31"/>
    <p:sldId id="379" r:id="rId32"/>
    <p:sldId id="380" r:id="rId3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1"/>
            <a:r>
              <a:rPr lang="en-US" altLang="en-US" b="1" dirty="0" smtClean="0"/>
              <a:t>Reduced </a:t>
            </a:r>
            <a:r>
              <a:rPr lang="en-US" altLang="en-US" b="1" dirty="0"/>
              <a:t>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</a:t>
            </a:r>
            <a:r>
              <a:rPr lang="en-US" altLang="en-US" dirty="0" smtClean="0"/>
              <a:t>database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" y="1102497"/>
            <a:ext cx="6023728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smtClean="0"/>
              <a:t>: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/>
              <a:t>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60" y="329499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94321" y="4104574"/>
            <a:ext cx="33512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dirty="0"/>
              <a:t>A schedule for a set of transactions must consist of all instructions of those </a:t>
            </a:r>
            <a:r>
              <a:rPr lang="en-US" altLang="en-US" dirty="0" smtClean="0"/>
              <a:t>transactions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 and Schedule 2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66" y="1344112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18" y="1344112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0226" y="2107966"/>
            <a:ext cx="243532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 smtClean="0"/>
              <a:t>Check with initial values A = 1000, B = 2000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).</a:t>
            </a:r>
            <a:r>
              <a:rPr lang="en-US" altLang="en-US" dirty="0"/>
              <a:t>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dirty="0" smtClean="0"/>
              <a:t>Thus</a:t>
            </a:r>
            <a:r>
              <a:rPr lang="en-US" altLang="en-US" dirty="0"/>
              <a:t>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</a:t>
            </a:r>
            <a:endParaRPr lang="en-US" altLang="en-US" dirty="0" smtClean="0"/>
          </a:p>
          <a:p>
            <a:r>
              <a:rPr lang="en-US" altLang="en-US" dirty="0" smtClean="0"/>
              <a:t>A schedule may be serializable in two different ways: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 err="1">
                <a:solidFill>
                  <a:srgbClr val="000099"/>
                </a:solidFill>
              </a:rPr>
              <a:t>serializability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 err="1">
                <a:solidFill>
                  <a:srgbClr val="000099"/>
                </a:solidFill>
              </a:rPr>
              <a:t>serializability</a:t>
            </a: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(of </a:t>
            </a:r>
            <a:r>
              <a:rPr lang="en-US" altLang="en-US" dirty="0"/>
              <a:t>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respectively) </a:t>
            </a:r>
            <a:r>
              <a:rPr lang="en-US" altLang="en-US" dirty="0" smtClean="0"/>
              <a:t>are in </a:t>
            </a:r>
            <a:r>
              <a:rPr lang="en-US" altLang="en-US" b="1" dirty="0" smtClean="0">
                <a:solidFill>
                  <a:srgbClr val="000099"/>
                </a:solidFill>
              </a:rPr>
              <a:t>conflict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iff</a:t>
            </a:r>
            <a:r>
              <a:rPr lang="en-IN" altLang="en-US" dirty="0" smtClean="0"/>
              <a:t>:</a:t>
            </a:r>
          </a:p>
          <a:p>
            <a:pPr lvl="1"/>
            <a:r>
              <a:rPr lang="en-US" altLang="en-US" dirty="0" smtClean="0"/>
              <a:t>there </a:t>
            </a:r>
            <a:r>
              <a:rPr lang="en-US" altLang="en-US" dirty="0"/>
              <a:t>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and </a:t>
            </a:r>
            <a:r>
              <a:rPr lang="en-US" altLang="en-US" dirty="0"/>
              <a:t>at least one of these instructions </a:t>
            </a:r>
            <a:r>
              <a:rPr lang="en-US" altLang="en-US" dirty="0" smtClean="0"/>
              <a:t>writes </a:t>
            </a:r>
            <a:r>
              <a:rPr lang="en-US" altLang="en-US" i="1" dirty="0"/>
              <a:t>Q</a:t>
            </a:r>
            <a:r>
              <a:rPr lang="en-US" altLang="en-US" i="1" dirty="0" smtClean="0"/>
              <a:t>. </a:t>
            </a:r>
          </a:p>
          <a:p>
            <a:pPr lvl="1"/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 smtClean="0"/>
              <a:t>).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ja-JP" dirty="0" smtClean="0"/>
              <a:t> </a:t>
            </a:r>
            <a:r>
              <a:rPr lang="en-US" altLang="ja-JP" dirty="0"/>
              <a:t>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</a:t>
            </a:r>
            <a:r>
              <a:rPr lang="en-US" altLang="ja-JP" dirty="0" smtClean="0"/>
              <a:t> 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ja-JP" dirty="0" smtClean="0"/>
              <a:t> </a:t>
            </a:r>
            <a:r>
              <a:rPr lang="en-US" altLang="ja-JP" dirty="0"/>
              <a:t>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</a:t>
            </a:r>
            <a:r>
              <a:rPr lang="en-US" altLang="ja-JP" dirty="0" smtClean="0"/>
              <a:t> </a:t>
            </a:r>
            <a:r>
              <a:rPr lang="en-US" altLang="en-US" i="1" dirty="0" smtClean="0"/>
              <a:t>l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ja-JP" dirty="0" smtClean="0"/>
              <a:t> conflict</a:t>
            </a:r>
          </a:p>
          <a:p>
            <a:pPr>
              <a:buFont typeface="Monotype Sorts" charset="2"/>
              <a:buNone/>
            </a:pPr>
            <a:endParaRPr lang="en-US" altLang="ja-JP" dirty="0"/>
          </a:p>
          <a:p>
            <a:pPr>
              <a:buFont typeface="Monotype Sorts" charset="2"/>
              <a:buNone/>
            </a:pPr>
            <a:endParaRPr lang="en-US" altLang="ja-JP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serial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</a:t>
            </a:r>
            <a:r>
              <a:rPr lang="en-US" altLang="en-US" b="1" dirty="0" smtClean="0">
                <a:solidFill>
                  <a:srgbClr val="000099"/>
                </a:solidFill>
              </a:rPr>
              <a:t>equivalent </a:t>
            </a:r>
            <a:r>
              <a:rPr lang="en-US" altLang="en-US" dirty="0"/>
              <a:t>in the above case</a:t>
            </a:r>
          </a:p>
          <a:p>
            <a:pPr>
              <a:buFont typeface="Monotype Sorts" charset="2"/>
              <a:buNone/>
            </a:pPr>
            <a:endParaRPr lang="en-US" altLang="ja-JP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S’ </a:t>
            </a:r>
            <a:r>
              <a:rPr lang="en-US" dirty="0" smtClean="0"/>
              <a:t>(</a:t>
            </a:r>
            <a:r>
              <a:rPr lang="en-US" dirty="0"/>
              <a:t>with the same set of transactions</a:t>
            </a:r>
            <a:r>
              <a:rPr lang="en-US" dirty="0" smtClean="0"/>
              <a:t>) 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</a:t>
            </a:r>
            <a:r>
              <a:rPr lang="en-US" altLang="ja-JP" i="1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ja-JP" i="1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 err="1"/>
              <a:t>T</a:t>
            </a:r>
            <a:r>
              <a:rPr lang="en-US" altLang="ja-JP" i="1" baseline="-25000" dirty="0" err="1"/>
              <a:t>j</a:t>
            </a:r>
            <a:r>
              <a:rPr lang="en-US" altLang="ja-JP" dirty="0"/>
              <a:t> </a:t>
            </a:r>
            <a:r>
              <a:rPr lang="en-US" altLang="ja-JP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ja-JP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ja-JP" i="1" dirty="0"/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</a:t>
            </a:r>
            <a:r>
              <a:rPr lang="en-US" altLang="en-US" dirty="0" smtClean="0"/>
              <a:t>Isolation</a:t>
            </a:r>
          </a:p>
          <a:p>
            <a:r>
              <a:rPr lang="en-US" altLang="en-US" smtClean="0"/>
              <a:t>Transaction Definition in SQL</a:t>
            </a:r>
          </a:p>
          <a:p>
            <a:r>
              <a:rPr lang="en-US" altLang="en-US" smtClean="0"/>
              <a:t>Testing for Serializability.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view serializable</a:t>
            </a:r>
            <a:r>
              <a:rPr lang="en-US" altLang="en-US" i="1" dirty="0"/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serializable schedule is also view </a:t>
            </a:r>
            <a:r>
              <a:rPr lang="en-US" altLang="en-US" dirty="0" smtClean="0"/>
              <a:t>serializable, but the reverse is not true.</a:t>
            </a:r>
          </a:p>
          <a:p>
            <a:pPr lvl="1"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view serializable schedule that is not conflict serializable has </a:t>
            </a:r>
            <a:r>
              <a:rPr lang="en-US" altLang="en-US" b="1" dirty="0">
                <a:solidFill>
                  <a:srgbClr val="000099"/>
                </a:solidFill>
              </a:rPr>
              <a:t>blind writes</a:t>
            </a:r>
            <a:r>
              <a:rPr lang="en-US" altLang="en-US" b="1" dirty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 smtClean="0"/>
              <a:t>Below </a:t>
            </a:r>
            <a:r>
              <a:rPr lang="en-US" altLang="en-US" dirty="0"/>
              <a:t>is a schedule which is view-serializable but </a:t>
            </a:r>
            <a:r>
              <a:rPr lang="en-US" altLang="en-US" i="1" dirty="0"/>
              <a:t>not </a:t>
            </a:r>
            <a:r>
              <a:rPr lang="en-US" altLang="en-US" dirty="0"/>
              <a:t>conflict serializable.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equivalent to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34" y="3391985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</a:t>
            </a:r>
            <a:r>
              <a:rPr lang="en-US" altLang="en-US" b="1" dirty="0"/>
              <a:t>other than read and write</a:t>
            </a:r>
            <a:r>
              <a:rPr lang="en-US" altLang="en-US" dirty="0"/>
              <a:t>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</a:t>
            </a:r>
            <a:r>
              <a:rPr lang="en-US" altLang="en-US" dirty="0" smtClean="0"/>
              <a:t>item, </a:t>
            </a:r>
            <a:r>
              <a:rPr lang="en-US" altLang="en-US" dirty="0"/>
              <a:t>on which the conflict </a:t>
            </a:r>
            <a:r>
              <a:rPr lang="en-US" altLang="en-US" dirty="0" smtClean="0"/>
              <a:t>arose, </a:t>
            </a:r>
            <a:r>
              <a:rPr lang="en-US" altLang="en-US" dirty="0"/>
              <a:t>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</a:t>
            </a:r>
            <a:r>
              <a:rPr lang="en-US" altLang="en-US" dirty="0" err="1"/>
              <a:t>serializability</a:t>
            </a:r>
            <a:r>
              <a:rPr lang="en-US" altLang="en-US" dirty="0"/>
              <a:t>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 smtClean="0"/>
              <a:t>This </a:t>
            </a:r>
            <a:r>
              <a:rPr lang="en-US" altLang="en-US" dirty="0"/>
              <a:t>is a linear order consistent with the partial order of the graph.</a:t>
            </a:r>
          </a:p>
          <a:p>
            <a:pPr lvl="1"/>
            <a:r>
              <a:rPr lang="en-US" altLang="en-US" dirty="0"/>
              <a:t>For example, a </a:t>
            </a:r>
            <a:r>
              <a:rPr lang="en-US" altLang="en-US" dirty="0" err="1"/>
              <a:t>serializability</a:t>
            </a:r>
            <a:r>
              <a:rPr lang="en-US" altLang="en-US" dirty="0"/>
              <a:t> order for Schedule A would be</a:t>
            </a:r>
            <a:br>
              <a:rPr lang="en-US" altLang="en-US" dirty="0"/>
            </a:b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i="1" dirty="0" err="1" smtClean="0"/>
              <a:t>T</a:t>
            </a:r>
            <a:r>
              <a:rPr lang="en-US" altLang="en-US" i="1" baseline="-25000" dirty="0" err="1" smtClean="0"/>
              <a:t>k</a:t>
            </a:r>
            <a:r>
              <a:rPr lang="en-US" altLang="en-US" i="1" dirty="0" smtClean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i="1" dirty="0" smtClean="0"/>
              <a:t>T</a:t>
            </a:r>
            <a:r>
              <a:rPr lang="en-US" altLang="en-US" i="1" baseline="-25000" dirty="0" smtClean="0"/>
              <a:t>m</a:t>
            </a:r>
            <a:endParaRPr lang="en-US" altLang="en-US" i="1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</a:t>
            </a:r>
            <a:r>
              <a:rPr lang="en-US" altLang="en-US" dirty="0" err="1"/>
              <a:t>serializability</a:t>
            </a:r>
            <a:r>
              <a:rPr lang="en-US" altLang="en-US" dirty="0"/>
              <a:t> cannot be used directly to test for view </a:t>
            </a:r>
            <a:r>
              <a:rPr lang="en-US" altLang="en-US" dirty="0" err="1"/>
              <a:t>serializability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Extension to test for view </a:t>
            </a:r>
            <a:r>
              <a:rPr lang="en-US" altLang="en-US" dirty="0" err="1"/>
              <a:t>serializability</a:t>
            </a:r>
            <a:r>
              <a:rPr lang="en-US" altLang="en-US" dirty="0"/>
              <a:t>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</a:t>
            </a:r>
            <a:r>
              <a:rPr lang="en-US" altLang="en-US" dirty="0" err="1"/>
              <a:t>serializability</a:t>
            </a:r>
            <a:r>
              <a:rPr lang="en-US" altLang="en-US" dirty="0"/>
              <a:t> can still be used.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814421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b="1" dirty="0"/>
              <a:t>Need to address the effect of transaction failures on concurrently </a:t>
            </a:r>
            <a:br>
              <a:rPr lang="en-US" altLang="en-US" sz="1700" b="1" dirty="0"/>
            </a:br>
            <a:r>
              <a:rPr lang="en-US" altLang="en-US" sz="1700" b="1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</a:t>
            </a:r>
            <a:r>
              <a:rPr lang="en-US" altLang="en-US" dirty="0" err="1"/>
              <a:t>cascadeless</a:t>
            </a:r>
            <a:endParaRPr lang="en-US" altLang="en-US" dirty="0"/>
          </a:p>
          <a:p>
            <a:endParaRPr lang="en-US" altLang="en-US" b="1" dirty="0" smtClean="0"/>
          </a:p>
          <a:p>
            <a:r>
              <a:rPr lang="en-US" altLang="en-US" b="1" dirty="0" smtClean="0"/>
              <a:t>Concurrency-control </a:t>
            </a:r>
            <a:r>
              <a:rPr lang="en-US" altLang="en-US" b="1" dirty="0"/>
              <a:t>protocols allow concurrent schedules, but ensure that the schedules are conflict/view serializable, and are recoverable and </a:t>
            </a:r>
            <a:r>
              <a:rPr lang="en-US" altLang="en-US" b="1" dirty="0" err="1" smtClean="0"/>
              <a:t>cascadeless</a:t>
            </a:r>
            <a:endParaRPr lang="en-US" altLang="en-US" b="1" dirty="0"/>
          </a:p>
          <a:p>
            <a:endParaRPr lang="en-US" altLang="en-US" dirty="0" smtClean="0"/>
          </a:p>
          <a:p>
            <a:r>
              <a:rPr lang="en-US" altLang="en-US" dirty="0" smtClean="0"/>
              <a:t>Different </a:t>
            </a:r>
            <a:r>
              <a:rPr lang="en-US" altLang="en-US" dirty="0"/>
              <a:t>concurrency control protocols provide different tradeoffs between the amount of concurrency they allow and the amount of overhead that they incur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 - </a:t>
            </a:r>
            <a:r>
              <a:rPr lang="en-US" altLang="en-US" sz="1600" i="1" dirty="0" smtClean="0"/>
              <a:t>whole or none</a:t>
            </a:r>
            <a:endParaRPr lang="en-US" altLang="en-US" sz="1600" i="1" dirty="0"/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</a:t>
            </a:r>
            <a:r>
              <a:rPr lang="en-US" altLang="en-US" sz="1600" i="1" dirty="0" smtClean="0"/>
              <a:t>once completed, forever completed </a:t>
            </a:r>
            <a:r>
              <a:rPr lang="en-US" altLang="en-US" sz="1600" dirty="0" smtClean="0"/>
              <a:t>- once </a:t>
            </a:r>
            <a:r>
              <a:rPr lang="en-US" altLang="en-US" sz="1600" dirty="0"/>
              <a:t>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</a:t>
            </a:r>
            <a:r>
              <a:rPr lang="en-US" altLang="en-US" sz="1600" b="1" dirty="0" smtClean="0">
                <a:solidFill>
                  <a:srgbClr val="000099"/>
                </a:solidFill>
              </a:rPr>
              <a:t>requirement</a:t>
            </a:r>
            <a:endParaRPr lang="en-US" altLang="en-US" sz="1600" dirty="0" smtClean="0"/>
          </a:p>
          <a:p>
            <a:pPr lvl="1"/>
            <a:r>
              <a:rPr lang="en-US" altLang="en-US" sz="1600" dirty="0" smtClean="0"/>
              <a:t>During </a:t>
            </a:r>
            <a:r>
              <a:rPr lang="en-US" altLang="en-US" sz="1600" dirty="0"/>
              <a:t>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</a:t>
            </a:r>
            <a:r>
              <a:rPr lang="en-US" altLang="en-US" sz="1600" dirty="0" smtClean="0"/>
              <a:t>inconsistency</a:t>
            </a:r>
          </a:p>
          <a:p>
            <a:pPr lvl="1"/>
            <a:endParaRPr lang="en-US" altLang="en-US" sz="1600" dirty="0" smtClean="0"/>
          </a:p>
          <a:p>
            <a:pPr lvl="1"/>
            <a:r>
              <a:rPr lang="en-US" altLang="en-US" sz="1600" dirty="0" smtClean="0"/>
              <a:t>In last slide’s example</a:t>
            </a:r>
            <a:r>
              <a:rPr lang="en-US" altLang="en-US" sz="1600" dirty="0"/>
              <a:t>:</a:t>
            </a:r>
          </a:p>
          <a:p>
            <a:pPr lvl="2"/>
            <a:r>
              <a:rPr lang="en-US" altLang="en-US" sz="1600" dirty="0" smtClean="0"/>
              <a:t>The </a:t>
            </a:r>
            <a:r>
              <a:rPr lang="en-US" altLang="en-US" sz="1600" dirty="0"/>
              <a:t>sum of A and B is unchanged by the execution of the transaction</a:t>
            </a:r>
            <a:endParaRPr lang="en-US" altLang="en-US" sz="1600" dirty="0" smtClean="0"/>
          </a:p>
          <a:p>
            <a:pPr lvl="1"/>
            <a:endParaRPr lang="en-US" altLang="en-US" sz="1600" dirty="0" smtClean="0"/>
          </a:p>
          <a:p>
            <a:pPr lvl="1"/>
            <a:r>
              <a:rPr lang="en-US" altLang="en-US" sz="1600" dirty="0"/>
              <a:t>In general, consistency requirements include </a:t>
            </a:r>
          </a:p>
          <a:p>
            <a:pPr lvl="2"/>
            <a:r>
              <a:rPr lang="en-US" altLang="en-US" sz="1600" dirty="0"/>
              <a:t>Explicitly specified integrity constraints such as primary keys and foreign keys</a:t>
            </a:r>
          </a:p>
          <a:p>
            <a:pPr lvl="2"/>
            <a:r>
              <a:rPr lang="en-US" altLang="en-US" sz="1600" dirty="0" smtClean="0"/>
              <a:t>Implicit </a:t>
            </a:r>
            <a:r>
              <a:rPr lang="en-US" altLang="en-US" sz="1600" dirty="0"/>
              <a:t>integrity </a:t>
            </a:r>
            <a:r>
              <a:rPr lang="en-US" altLang="en-US" sz="1600" dirty="0" smtClean="0"/>
              <a:t>constraints, e.g</a:t>
            </a:r>
            <a:r>
              <a:rPr lang="en-US" altLang="en-US" sz="1600" dirty="0"/>
              <a:t>., sum of balances of all accounts, minus sum of loan amounts must equal value of </a:t>
            </a:r>
            <a:r>
              <a:rPr lang="en-US" altLang="en-US" sz="1600" dirty="0" smtClean="0"/>
              <a:t>cash-in-hand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</a:t>
            </a:r>
            <a:r>
              <a:rPr lang="en-US" altLang="en-US" dirty="0" smtClean="0"/>
              <a:t>— Although multiple transactions may execute concurrently, each transaction should occur in isolation </a:t>
            </a:r>
            <a:r>
              <a:rPr lang="en-US" altLang="en-US" i="1" dirty="0" smtClean="0"/>
              <a:t>apparently.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i="1" dirty="0" smtClean="0"/>
              <a:t>Each transaction should be unaware of others executing concurrently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 smtClean="0"/>
              <a:t>write</a:t>
            </a:r>
            <a:r>
              <a:rPr lang="en-US" altLang="en-US" sz="1600" dirty="0" smtClean="0"/>
              <a:t>(</a:t>
            </a:r>
            <a:r>
              <a:rPr lang="en-US" altLang="en-US" sz="1600" i="1" dirty="0" smtClean="0"/>
              <a:t>B</a:t>
            </a:r>
            <a:r>
              <a:rPr lang="en-US" altLang="en-US" sz="1600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</a:t>
            </a:r>
            <a:r>
              <a:rPr lang="en-US" altLang="en-US" dirty="0" smtClean="0"/>
              <a:t>later 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881578" y="2107966"/>
            <a:ext cx="3963972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 smtClean="0"/>
              <a:t>If </a:t>
            </a:r>
            <a:r>
              <a:rPr lang="en-US" altLang="en-US" dirty="0"/>
              <a:t>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54311</TotalTime>
  <Words>1881</Words>
  <Application>Microsoft Office PowerPoint</Application>
  <PresentationFormat>On-screen Show (4:3)</PresentationFormat>
  <Paragraphs>287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 and Schedule 2</vt:lpstr>
      <vt:lpstr>Schedule 3</vt:lpstr>
      <vt:lpstr>Schedule 4</vt:lpstr>
      <vt:lpstr>Serializability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Transaction Definition in SQL</vt:lpstr>
      <vt:lpstr>Implementation of Isolation Levels</vt:lpstr>
      <vt:lpstr>Transactions as SQL Statements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Ruchira Naskar</cp:lastModifiedBy>
  <cp:revision>669</cp:revision>
  <cp:lastPrinted>1999-06-28T19:27:31Z</cp:lastPrinted>
  <dcterms:created xsi:type="dcterms:W3CDTF">2009-12-21T15:40:23Z</dcterms:created>
  <dcterms:modified xsi:type="dcterms:W3CDTF">2022-10-13T04:35:44Z</dcterms:modified>
</cp:coreProperties>
</file>