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4"/>
  </p:notesMasterIdLst>
  <p:handoutMasterIdLst>
    <p:handoutMasterId r:id="rId35"/>
  </p:handoutMasterIdLst>
  <p:sldIdLst>
    <p:sldId id="438" r:id="rId2"/>
    <p:sldId id="440" r:id="rId3"/>
    <p:sldId id="441" r:id="rId4"/>
    <p:sldId id="442" r:id="rId5"/>
    <p:sldId id="443" r:id="rId6"/>
    <p:sldId id="444" r:id="rId7"/>
    <p:sldId id="445" r:id="rId8"/>
    <p:sldId id="446" r:id="rId9"/>
    <p:sldId id="447" r:id="rId10"/>
    <p:sldId id="448" r:id="rId11"/>
    <p:sldId id="449" r:id="rId12"/>
    <p:sldId id="450" r:id="rId13"/>
    <p:sldId id="452" r:id="rId14"/>
    <p:sldId id="453" r:id="rId15"/>
    <p:sldId id="454" r:id="rId16"/>
    <p:sldId id="536" r:id="rId17"/>
    <p:sldId id="480" r:id="rId18"/>
    <p:sldId id="482" r:id="rId19"/>
    <p:sldId id="481" r:id="rId20"/>
    <p:sldId id="483" r:id="rId21"/>
    <p:sldId id="484" r:id="rId22"/>
    <p:sldId id="485" r:id="rId23"/>
    <p:sldId id="486" r:id="rId24"/>
    <p:sldId id="487" r:id="rId25"/>
    <p:sldId id="488" r:id="rId26"/>
    <p:sldId id="489" r:id="rId27"/>
    <p:sldId id="490" r:id="rId28"/>
    <p:sldId id="491" r:id="rId29"/>
    <p:sldId id="492" r:id="rId30"/>
    <p:sldId id="493" r:id="rId31"/>
    <p:sldId id="494" r:id="rId32"/>
    <p:sldId id="495" r:id="rId33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44" autoAdjust="0"/>
    <p:restoredTop sz="94737" autoAdjust="0"/>
  </p:normalViewPr>
  <p:slideViewPr>
    <p:cSldViewPr snapToGrid="0">
      <p:cViewPr varScale="1">
        <p:scale>
          <a:sx n="102" d="100"/>
          <a:sy n="102" d="100"/>
        </p:scale>
        <p:origin x="768" y="114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1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48278F-1CF2-4C20-9F87-85520FC94509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04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CCD6A2-8F22-431C-9059-7B1E655B3F8B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701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B50642-8067-4638-B2FE-15C691E00756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91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601A597-9366-4E98-91B3-EC7AD41AF343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08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0684B9-9744-4E13-BCE3-67E4D5AC52B7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507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911C6D-C523-432C-89F4-406A63F7E4F9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338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FCC9CF2-4998-4C05-A98D-CC655C386950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088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7E239C7-4B01-4ACB-AC64-19B9EB42973F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4500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999FEA-463D-4EC2-9BE5-4E48B7E10B51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0238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AC0A48C-B033-4AC9-8924-4B331051E00D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970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F86710-0453-46DF-9A04-3F5F631C00F1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109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844FD9B-FA56-471A-AC29-AFD38B132615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5890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F86710-0453-46DF-9A04-3F5F631C00F1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775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25BC543-30D6-4AA8-90B4-22C339D46936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8462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020452C-B463-4E95-A665-2B99AA28B79B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1674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126D1A1-086F-49DE-B921-A09020A520AB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7333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C003AC-91E0-4C02-A3AF-D03041938C29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7304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5C3BE13-538F-4FB5-B532-CB8FA5D987FB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061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756CCF-944F-475F-BC67-70F3E02FC64F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248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1FD356F-B370-4905-B475-36D0765F2DB9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4076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8007FB-A4A6-412F-8092-509E2CEC8D0B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4976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A8EE5B-27ED-41B6-B0F7-B62E458A1259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54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E32EFA-99EE-40E3-9AB5-36B847B8CD16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7814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69B94BD-CECE-4C33-9065-62089078E886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2788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8526EF-2A76-46A8-A4E9-07C212D9D96D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41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1C07DE-DA20-4217-B91C-55FA724E7BD2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83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17C4D0E-10BE-41E0-A0AF-FD2B0011F8A3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494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15C7E4C-29A1-4ED6-8D81-6DB7BB775B79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558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AEC5DC-5E4F-4639-8D2D-6BB23BF9650E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3738"/>
            <a:ext cx="4643437" cy="3482975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893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904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A450BD-08BE-4C06-8125-BBFA1D5AB413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339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701DF6-0095-49A6-9538-0F4E1D04D191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379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127" y="582136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5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 smtClean="0">
                <a:solidFill>
                  <a:srgbClr val="002060"/>
                </a:solidFill>
              </a:rPr>
              <a:t>7.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6D0E67A-7F0B-46D5-BCFA-1287AF496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Chapter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7:  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3399237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84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 Dependencies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24"/>
            <a:ext cx="7461250" cy="3855720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ＭＳ Ｐゴシック" pitchFamily="34" charset="-128"/>
              </a:rPr>
              <a:t>There are usually a variety of constraints (rules) on the data in the real world.</a:t>
            </a:r>
            <a:endParaRPr lang="en-US" altLang="en-US" sz="1700" i="1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sz="1700" dirty="0">
                <a:ea typeface="ＭＳ Ｐゴシック" pitchFamily="34" charset="-128"/>
              </a:rPr>
              <a:t>For example, some of the constraints that are expected to hold  in a university database are:</a:t>
            </a:r>
          </a:p>
          <a:p>
            <a:pPr lvl="1">
              <a:defRPr/>
            </a:pPr>
            <a:r>
              <a:rPr lang="en-US" altLang="en-US" sz="1700" dirty="0">
                <a:ea typeface="ＭＳ Ｐゴシック" charset="-128"/>
              </a:rPr>
              <a:t>Students and instructors are uniquely identified by their ID.</a:t>
            </a:r>
          </a:p>
          <a:p>
            <a:pPr lvl="1">
              <a:defRPr/>
            </a:pPr>
            <a:r>
              <a:rPr lang="en-US" altLang="en-US" sz="1700" dirty="0">
                <a:ea typeface="ＭＳ Ｐゴシック" charset="-128"/>
              </a:rPr>
              <a:t>Each student and instructor has only one name.</a:t>
            </a:r>
          </a:p>
          <a:p>
            <a:pPr lvl="1">
              <a:defRPr/>
            </a:pPr>
            <a:r>
              <a:rPr lang="en-US" altLang="en-US" sz="1700" dirty="0">
                <a:ea typeface="ＭＳ Ｐゴシック" charset="-128"/>
              </a:rPr>
              <a:t>Each instructor and student </a:t>
            </a:r>
            <a:r>
              <a:rPr lang="en-US" altLang="en-US" sz="1700">
                <a:ea typeface="ＭＳ Ｐゴシック" charset="-128"/>
              </a:rPr>
              <a:t>is </a:t>
            </a:r>
            <a:r>
              <a:rPr lang="en-US" altLang="en-US" sz="1700" smtClean="0">
                <a:ea typeface="ＭＳ Ｐゴシック" charset="-128"/>
              </a:rPr>
              <a:t>associated </a:t>
            </a:r>
            <a:r>
              <a:rPr lang="en-US" altLang="en-US" sz="1700" dirty="0">
                <a:ea typeface="ＭＳ Ｐゴシック" charset="-128"/>
              </a:rPr>
              <a:t>with only one department.</a:t>
            </a:r>
          </a:p>
          <a:p>
            <a:pPr lvl="1">
              <a:defRPr/>
            </a:pPr>
            <a:r>
              <a:rPr lang="en-US" altLang="en-US" sz="1700" dirty="0">
                <a:ea typeface="ＭＳ Ｐゴシック" charset="-128"/>
              </a:rPr>
              <a:t>Each department has only one value for its budget, and only one associated building.</a:t>
            </a:r>
          </a:p>
        </p:txBody>
      </p:sp>
    </p:spTree>
    <p:extLst>
      <p:ext uri="{BB962C8B-B14F-4D97-AF65-F5344CB8AC3E}">
        <p14:creationId xmlns:p14="http://schemas.microsoft.com/office/powerpoint/2010/main" val="687862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84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 Dependencies (Cont.)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2557"/>
            <a:ext cx="7619746" cy="2990531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ＭＳ Ｐゴシック" pitchFamily="34" charset="-128"/>
              </a:rPr>
              <a:t>An instance of a relation that satisfies all such real-world constraints is called a  </a:t>
            </a:r>
            <a:r>
              <a:rPr lang="en-US" altLang="en-US" sz="1700" b="1" dirty="0">
                <a:solidFill>
                  <a:srgbClr val="002060"/>
                </a:solidFill>
                <a:ea typeface="ＭＳ Ｐゴシック" pitchFamily="34" charset="-128"/>
              </a:rPr>
              <a:t>legal instance </a:t>
            </a:r>
            <a:r>
              <a:rPr lang="en-US" altLang="en-US" sz="1700" dirty="0">
                <a:ea typeface="ＭＳ Ｐゴシック" pitchFamily="34" charset="-128"/>
              </a:rPr>
              <a:t>of the relation;</a:t>
            </a:r>
            <a:endParaRPr lang="en-US" altLang="en-US" sz="1700" dirty="0"/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(A </a:t>
            </a:r>
            <a:r>
              <a:rPr lang="en-US" altLang="en-US" dirty="0">
                <a:ea typeface="ＭＳ Ｐゴシック" pitchFamily="34" charset="-128"/>
              </a:rPr>
              <a:t>legal instance of a database is one where all the relation instances are legal </a:t>
            </a:r>
            <a:r>
              <a:rPr lang="en-US" altLang="en-US" dirty="0" smtClean="0">
                <a:ea typeface="ＭＳ Ｐゴシック" pitchFamily="34" charset="-128"/>
              </a:rPr>
              <a:t>instances)</a:t>
            </a:r>
            <a:endParaRPr lang="en-US" altLang="en-US" dirty="0"/>
          </a:p>
          <a:p>
            <a:r>
              <a:rPr lang="en-US" altLang="en-US" sz="1700" dirty="0"/>
              <a:t>Constraints on the set of legal </a:t>
            </a:r>
            <a:r>
              <a:rPr lang="en-US" altLang="en-US" sz="1700" dirty="0" smtClean="0"/>
              <a:t>relations, require </a:t>
            </a:r>
            <a:r>
              <a:rPr lang="en-US" altLang="en-US" sz="1700" dirty="0"/>
              <a:t>that the value for a certain set of attributes determines uniquely the value for another set of attributes.</a:t>
            </a:r>
          </a:p>
          <a:p>
            <a:r>
              <a:rPr lang="en-US" altLang="en-US" sz="1700" dirty="0"/>
              <a:t>A functional dependency is a generalization of the notion of a </a:t>
            </a:r>
            <a:r>
              <a:rPr lang="en-US" altLang="en-US" sz="1700" i="1" dirty="0"/>
              <a:t>key.</a:t>
            </a: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432182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 Dependencies Definition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5320"/>
            <a:ext cx="7839202" cy="521356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/>
              <a:t>Let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be a relation schema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sz="1700" dirty="0"/>
              <a:t>		</a:t>
            </a:r>
            <a:r>
              <a:rPr lang="en-US" altLang="en-US" sz="1700" dirty="0">
                <a:sym typeface="Symbol" panose="05050102010706020507" pitchFamily="18" charset="2"/>
              </a:rPr>
              <a:t>  </a:t>
            </a:r>
            <a:r>
              <a:rPr lang="en-US" altLang="en-US" sz="1700" i="1" dirty="0">
                <a:sym typeface="Symbol" panose="05050102010706020507" pitchFamily="18" charset="2"/>
              </a:rPr>
              <a:t>R  and   </a:t>
            </a:r>
            <a:r>
              <a:rPr lang="en-US" altLang="en-US" sz="1700" dirty="0">
                <a:sym typeface="Symbol" panose="05050102010706020507" pitchFamily="18" charset="2"/>
              </a:rPr>
              <a:t>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functional dependency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sz="1700" i="1" dirty="0">
                <a:solidFill>
                  <a:srgbClr val="002060"/>
                </a:solidFill>
                <a:sym typeface="Symbol" panose="05050102010706020507" pitchFamily="18" charset="2"/>
              </a:rPr>
              <a:t>		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 </a:t>
            </a:r>
            <a:r>
              <a:rPr lang="en-US" altLang="en-US" sz="1700" b="1" dirty="0">
                <a:solidFill>
                  <a:srgbClr val="002060"/>
                </a:solidFill>
                <a:sym typeface="Monotype Sorts" pitchFamily="-84" charset="2"/>
              </a:rPr>
              <a:t> </a:t>
            </a:r>
            <a:r>
              <a:rPr lang="en-US" altLang="en-US" sz="1700" b="1" i="1" dirty="0">
                <a:solidFill>
                  <a:srgbClr val="002060"/>
                </a:solidFill>
                <a:sym typeface="Symbol" panose="05050102010706020507" pitchFamily="18" charset="2"/>
              </a:rPr>
              <a:t></a:t>
            </a:r>
            <a:endParaRPr lang="en-US" altLang="en-US" sz="900" b="1" i="1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sz="900" b="1" i="1" dirty="0">
                <a:solidFill>
                  <a:srgbClr val="000099"/>
                </a:solidFill>
                <a:sym typeface="Symbol" panose="05050102010706020507" pitchFamily="18" charset="2"/>
              </a:rPr>
              <a:t/>
            </a:r>
            <a:br>
              <a:rPr lang="en-US" altLang="en-US" sz="900" b="1" i="1" dirty="0">
                <a:solidFill>
                  <a:srgbClr val="000099"/>
                </a:solidFill>
                <a:sym typeface="Symbol" panose="05050102010706020507" pitchFamily="18" charset="2"/>
              </a:rPr>
            </a:b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holds on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if and only if for any legal relations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(R), whenever any two tuples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and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 of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agree on the attributes , they also agree on the attributes </a:t>
            </a:r>
            <a:r>
              <a:rPr lang="en-US" altLang="en-US" sz="1700" i="1" dirty="0">
                <a:sym typeface="Symbol" panose="05050102010706020507" pitchFamily="18" charset="2"/>
              </a:rPr>
              <a:t>. </a:t>
            </a:r>
            <a:r>
              <a:rPr lang="en-US" altLang="en-US" sz="1700" dirty="0">
                <a:sym typeface="Symbol" panose="05050102010706020507" pitchFamily="18" charset="2"/>
              </a:rPr>
              <a:t> That is, </a:t>
            </a: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		 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[] =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 </a:t>
            </a:r>
            <a:r>
              <a:rPr lang="en-US" altLang="en-US" sz="1700" dirty="0">
                <a:sym typeface="Symbol" panose="05050102010706020507" pitchFamily="18" charset="2"/>
              </a:rPr>
              <a:t>[]     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[</a:t>
            </a:r>
            <a:r>
              <a:rPr lang="en-US" altLang="en-US" sz="1700" i="1" dirty="0">
                <a:sym typeface="Symbol" panose="05050102010706020507" pitchFamily="18" charset="2"/>
              </a:rPr>
              <a:t> </a:t>
            </a:r>
            <a:r>
              <a:rPr lang="en-US" altLang="en-US" sz="1700" dirty="0">
                <a:sym typeface="Symbol" panose="05050102010706020507" pitchFamily="18" charset="2"/>
              </a:rPr>
              <a:t>]  =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 </a:t>
            </a:r>
            <a:r>
              <a:rPr lang="en-US" altLang="en-US" sz="1700" dirty="0">
                <a:sym typeface="Symbol" panose="05050102010706020507" pitchFamily="18" charset="2"/>
              </a:rPr>
              <a:t>[</a:t>
            </a:r>
            <a:r>
              <a:rPr lang="en-US" altLang="en-US" sz="1700" i="1" dirty="0">
                <a:sym typeface="Symbol" panose="05050102010706020507" pitchFamily="18" charset="2"/>
              </a:rPr>
              <a:t> </a:t>
            </a:r>
            <a:r>
              <a:rPr lang="en-US" altLang="en-US" sz="1700" dirty="0">
                <a:sym typeface="Symbol" panose="05050102010706020507" pitchFamily="18" charset="2"/>
              </a:rPr>
              <a:t>] </a:t>
            </a: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/>
              <a:t>Example:  Consider </a:t>
            </a:r>
            <a:r>
              <a:rPr lang="en-US" altLang="en-US" sz="1700" i="1" dirty="0"/>
              <a:t>r</a:t>
            </a:r>
            <a:r>
              <a:rPr lang="en-US" altLang="en-US" sz="1700" dirty="0"/>
              <a:t>(A</a:t>
            </a:r>
            <a:r>
              <a:rPr lang="en-US" altLang="en-US" sz="1700" i="1" dirty="0"/>
              <a:t>,B </a:t>
            </a:r>
            <a:r>
              <a:rPr lang="en-US" altLang="en-US" sz="1700" dirty="0"/>
              <a:t>) with the following instance of </a:t>
            </a:r>
            <a:r>
              <a:rPr lang="en-US" altLang="en-US" sz="1700" i="1" dirty="0"/>
              <a:t>r.</a:t>
            </a: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/>
              <a:t>On this instance, </a:t>
            </a:r>
            <a:r>
              <a:rPr lang="en-US" altLang="en-US" sz="1700" i="1" dirty="0"/>
              <a:t>B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/>
              <a:t> </a:t>
            </a:r>
            <a:r>
              <a:rPr lang="en-US" altLang="en-US" sz="1700" i="1" dirty="0"/>
              <a:t>A</a:t>
            </a:r>
            <a:r>
              <a:rPr lang="en-US" altLang="en-US" sz="1700" dirty="0"/>
              <a:t> hold;  </a:t>
            </a:r>
            <a:r>
              <a:rPr lang="en-US" altLang="en-US" sz="1700" i="1" dirty="0"/>
              <a:t>A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/>
              <a:t>B</a:t>
            </a:r>
            <a:r>
              <a:rPr lang="en-US" altLang="en-US" sz="1700" dirty="0"/>
              <a:t> does </a:t>
            </a:r>
            <a:r>
              <a:rPr lang="en-US" altLang="en-US" sz="1700" b="1" dirty="0"/>
              <a:t>NOT</a:t>
            </a:r>
            <a:r>
              <a:rPr lang="en-US" altLang="en-US" sz="1700" dirty="0"/>
              <a:t> hold, 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i="1" dirty="0">
              <a:sym typeface="Symbol" panose="05050102010706020507" pitchFamily="18" charset="2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789363" y="4424234"/>
            <a:ext cx="998537" cy="922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Tx/>
              <a:buAutoNum type="arabicPlain"/>
            </a:pPr>
            <a:r>
              <a:rPr lang="en-US" altLang="en-US" sz="1800" dirty="0"/>
              <a:t>4</a:t>
            </a:r>
          </a:p>
          <a:p>
            <a:r>
              <a:rPr lang="en-US" altLang="en-US" sz="1800" dirty="0"/>
              <a:t>1     5</a:t>
            </a:r>
          </a:p>
          <a:p>
            <a:r>
              <a:rPr lang="en-US" altLang="en-US" sz="1800" dirty="0"/>
              <a:t>3     7</a:t>
            </a:r>
          </a:p>
        </p:txBody>
      </p:sp>
    </p:spTree>
    <p:extLst>
      <p:ext uri="{BB962C8B-B14F-4D97-AF65-F5344CB8AC3E}">
        <p14:creationId xmlns:p14="http://schemas.microsoft.com/office/powerpoint/2010/main" val="141575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Keys and Functional Dependencies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56558" cy="4648644"/>
          </a:xfrm>
        </p:spPr>
        <p:txBody>
          <a:bodyPr/>
          <a:lstStyle/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is a </a:t>
            </a:r>
            <a:r>
              <a:rPr lang="en-US" altLang="en-US" sz="1700" dirty="0" err="1">
                <a:sym typeface="Symbol" panose="05050102010706020507" pitchFamily="18" charset="2"/>
              </a:rPr>
              <a:t>superkey</a:t>
            </a:r>
            <a:r>
              <a:rPr lang="en-US" altLang="en-US" sz="1700" dirty="0">
                <a:sym typeface="Symbol" panose="05050102010706020507" pitchFamily="18" charset="2"/>
              </a:rPr>
              <a:t> for relation schema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if and only if </a:t>
            </a:r>
            <a:r>
              <a:rPr lang="en-US" altLang="en-US" sz="1700" i="1" dirty="0">
                <a:sym typeface="Symbol" panose="05050102010706020507" pitchFamily="18" charset="2"/>
              </a:rPr>
              <a:t>K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endParaRPr lang="en-US" altLang="en-US" sz="1700" dirty="0">
              <a:sym typeface="Monotype Sorts" pitchFamily="-84" charset="2"/>
            </a:endParaRP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Monotype Sorts" pitchFamily="-84" charset="2"/>
              </a:rPr>
              <a:t>K</a:t>
            </a:r>
            <a:r>
              <a:rPr lang="en-US" altLang="en-US" sz="1700" dirty="0">
                <a:sym typeface="Monotype Sorts" pitchFamily="-84" charset="2"/>
              </a:rPr>
              <a:t> is a candidate key for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dirty="0">
                <a:sym typeface="Monotype Sorts" pitchFamily="-84" charset="2"/>
              </a:rPr>
              <a:t> if and only if </a:t>
            </a:r>
          </a:p>
          <a:p>
            <a:pPr lvl="1"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Monotype Sorts" pitchFamily="-84" charset="2"/>
              </a:rPr>
              <a:t>K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dirty="0">
                <a:sym typeface="Monotype Sorts" pitchFamily="-84" charset="2"/>
              </a:rPr>
              <a:t>, and</a:t>
            </a:r>
          </a:p>
          <a:p>
            <a:pPr lvl="1"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>
                <a:sym typeface="Monotype Sorts" pitchFamily="-84" charset="2"/>
              </a:rPr>
              <a:t>for no </a:t>
            </a:r>
            <a:r>
              <a:rPr lang="en-US" altLang="en-US" sz="1700" dirty="0">
                <a:sym typeface="Symbol" panose="05050102010706020507" pitchFamily="18" charset="2"/>
              </a:rPr>
              <a:t>  </a:t>
            </a:r>
            <a:r>
              <a:rPr lang="en-US" altLang="en-US" sz="1700" i="1" dirty="0">
                <a:sym typeface="Symbol" panose="05050102010706020507" pitchFamily="18" charset="2"/>
              </a:rPr>
              <a:t>K, </a:t>
            </a:r>
            <a:r>
              <a:rPr lang="en-US" altLang="en-US" sz="1700" dirty="0">
                <a:sym typeface="Symbol" panose="05050102010706020507" pitchFamily="18" charset="2"/>
              </a:rPr>
              <a:t> 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/>
              <a:t>Functional dependencies allow us to express constraints that cannot be expressed using </a:t>
            </a:r>
            <a:r>
              <a:rPr lang="en-US" altLang="en-US" sz="1700" dirty="0" err="1"/>
              <a:t>superkeys</a:t>
            </a:r>
            <a:r>
              <a:rPr lang="en-US" altLang="en-US" sz="1700" dirty="0"/>
              <a:t>.  Consider the schema: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/>
              <a:t>	      </a:t>
            </a:r>
            <a:r>
              <a:rPr lang="en-US" altLang="en-US" sz="1700" i="1" dirty="0" err="1"/>
              <a:t>in_dep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u="sng" dirty="0"/>
              <a:t>ID, </a:t>
            </a:r>
            <a:r>
              <a:rPr lang="en-US" altLang="en-US" sz="1700" i="1" dirty="0"/>
              <a:t>name, salary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dept_name</a:t>
            </a:r>
            <a:r>
              <a:rPr lang="en-US" altLang="en-US" sz="1700" i="1" u="sng" dirty="0"/>
              <a:t>, </a:t>
            </a:r>
            <a:r>
              <a:rPr lang="en-US" altLang="en-US" sz="1700" i="1" dirty="0"/>
              <a:t>building, budget </a:t>
            </a:r>
            <a:r>
              <a:rPr lang="en-US" altLang="en-US" sz="1700" dirty="0"/>
              <a:t>)</a:t>
            </a:r>
            <a:r>
              <a:rPr lang="en-US" altLang="en-US" sz="1700" i="1" dirty="0"/>
              <a:t>.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/>
              <a:t>	</a:t>
            </a:r>
            <a:r>
              <a:rPr lang="en-US" altLang="en-US" sz="1700" dirty="0"/>
              <a:t>We expect these functional dependencies to hold: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/>
              <a:t>	                          </a:t>
            </a:r>
            <a:r>
              <a:rPr lang="en-US" altLang="en-US" sz="1700" i="1" dirty="0" err="1"/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building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Monotype Sorts" pitchFamily="-84" charset="2"/>
              </a:rPr>
              <a:t>                               ID </a:t>
            </a:r>
            <a:r>
              <a:rPr lang="en-US" altLang="en-US" sz="1700" dirty="0">
                <a:sym typeface="Wingdings" panose="05000000000000000000" pitchFamily="2" charset="2"/>
              </a:rPr>
              <a:t></a:t>
            </a:r>
            <a:r>
              <a:rPr lang="en-US" altLang="en-US" sz="1700" i="1" dirty="0">
                <a:sym typeface="Wingdings" panose="05000000000000000000" pitchFamily="2" charset="2"/>
              </a:rPr>
              <a:t> building</a:t>
            </a:r>
            <a:endParaRPr lang="en-US" altLang="en-US" sz="1700" i="1" dirty="0">
              <a:sym typeface="Monotype Sorts" pitchFamily="-84" charset="2"/>
            </a:endParaRP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Monotype Sorts" pitchFamily="-84" charset="2"/>
              </a:rPr>
              <a:t>	</a:t>
            </a:r>
            <a:r>
              <a:rPr lang="en-US" altLang="en-US" sz="1700" dirty="0">
                <a:sym typeface="Monotype Sorts" pitchFamily="-84" charset="2"/>
              </a:rPr>
              <a:t>but would not expect the following to hold: 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>
                <a:sym typeface="Monotype Sorts" pitchFamily="-84" charset="2"/>
              </a:rPr>
              <a:t>			</a:t>
            </a:r>
            <a:r>
              <a:rPr lang="en-US" altLang="en-US" sz="1700" i="1" dirty="0" err="1">
                <a:sym typeface="Monotype Sorts" pitchFamily="-84" charset="2"/>
              </a:rPr>
              <a:t>dept_name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salary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endParaRPr lang="en-US" altLang="en-US" i="1" dirty="0">
              <a:sym typeface="Monotype Sorts" pitchFamily="-8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78473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Use of Functional Dependencies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7403"/>
            <a:ext cx="7567782" cy="4210501"/>
          </a:xfrm>
        </p:spPr>
        <p:txBody>
          <a:bodyPr/>
          <a:lstStyle/>
          <a:p>
            <a:r>
              <a:rPr lang="en-US" altLang="en-US" sz="1700" dirty="0"/>
              <a:t>We use functional dependencies to:</a:t>
            </a:r>
          </a:p>
          <a:p>
            <a:pPr lvl="1"/>
            <a:r>
              <a:rPr lang="en-US" altLang="en-US" sz="1700" dirty="0"/>
              <a:t>To test relations to see if they are legal under a given set of functional dependencies. </a:t>
            </a:r>
          </a:p>
          <a:p>
            <a:pPr lvl="2"/>
            <a:r>
              <a:rPr lang="en-US" altLang="en-US" sz="1700" dirty="0"/>
              <a:t> If a relation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legal under a set </a:t>
            </a:r>
            <a:r>
              <a:rPr lang="en-US" altLang="en-US" sz="1700" i="1" dirty="0"/>
              <a:t>F</a:t>
            </a:r>
            <a:r>
              <a:rPr lang="en-US" altLang="en-US" sz="1700" dirty="0"/>
              <a:t> of functional dependencies, we say that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satisfies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i="1" dirty="0"/>
              <a:t>F.</a:t>
            </a:r>
            <a:endParaRPr lang="en-US" altLang="en-US" sz="1700" dirty="0"/>
          </a:p>
          <a:p>
            <a:pPr lvl="1"/>
            <a:r>
              <a:rPr lang="en-US" altLang="en-US" sz="1700" dirty="0"/>
              <a:t>To specify constraints on the set of legal relations</a:t>
            </a:r>
          </a:p>
          <a:p>
            <a:pPr lvl="2"/>
            <a:r>
              <a:rPr lang="en-US" altLang="en-US" sz="1700" dirty="0"/>
              <a:t>We say that </a:t>
            </a:r>
            <a:r>
              <a:rPr lang="en-US" altLang="en-US" sz="1700" i="1" dirty="0"/>
              <a:t>F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holds 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if all legal relations 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satisfy the set of functional dependencies </a:t>
            </a:r>
            <a:r>
              <a:rPr lang="en-US" altLang="en-US" sz="1700" i="1" dirty="0"/>
              <a:t>F.</a:t>
            </a:r>
          </a:p>
          <a:p>
            <a:r>
              <a:rPr lang="en-US" altLang="en-US" sz="1700" dirty="0"/>
              <a:t>Note:  A specific instance of a relation schema may satisfy a functional dependency even if the functional dependency does not hold on all legal instances.  </a:t>
            </a:r>
          </a:p>
          <a:p>
            <a:pPr lvl="1"/>
            <a:r>
              <a:rPr lang="en-US" altLang="en-US" sz="1700" dirty="0"/>
              <a:t>For example, a specific instance of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may, by chance, satisfy 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name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ID.</a:t>
            </a:r>
          </a:p>
        </p:txBody>
      </p:sp>
    </p:spTree>
    <p:extLst>
      <p:ext uri="{BB962C8B-B14F-4D97-AF65-F5344CB8AC3E}">
        <p14:creationId xmlns:p14="http://schemas.microsoft.com/office/powerpoint/2010/main" val="882395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Trivial Functional Dependencies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5247"/>
            <a:ext cx="7452372" cy="2374069"/>
          </a:xfrm>
        </p:spPr>
        <p:txBody>
          <a:bodyPr/>
          <a:lstStyle/>
          <a:p>
            <a:r>
              <a:rPr lang="en-US" altLang="en-US" sz="1700" i="1" dirty="0">
                <a:sym typeface="Monotype Sorts" pitchFamily="-84" charset="2"/>
              </a:rPr>
              <a:t>A </a:t>
            </a:r>
            <a:r>
              <a:rPr lang="en-US" altLang="en-US" sz="1700" dirty="0">
                <a:sym typeface="Monotype Sorts" pitchFamily="-84" charset="2"/>
              </a:rPr>
              <a:t>functional dependency is </a:t>
            </a:r>
            <a:r>
              <a:rPr lang="en-US" altLang="en-US" sz="1700" b="1" dirty="0">
                <a:solidFill>
                  <a:srgbClr val="002060"/>
                </a:solidFill>
                <a:sym typeface="Monotype Sorts" pitchFamily="-84" charset="2"/>
              </a:rPr>
              <a:t>trivial</a:t>
            </a:r>
            <a:r>
              <a:rPr lang="en-US" altLang="en-US" sz="1700" dirty="0">
                <a:sym typeface="Monotype Sorts" pitchFamily="-84" charset="2"/>
              </a:rPr>
              <a:t> if it </a:t>
            </a:r>
            <a:r>
              <a:rPr lang="en-US" altLang="en-US" sz="1700" dirty="0" smtClean="0">
                <a:sym typeface="Monotype Sorts" pitchFamily="-84" charset="2"/>
              </a:rPr>
              <a:t>is bound to be </a:t>
            </a:r>
            <a:r>
              <a:rPr lang="en-US" altLang="en-US" sz="1700" dirty="0">
                <a:sym typeface="Monotype Sorts" pitchFamily="-84" charset="2"/>
              </a:rPr>
              <a:t>satisfied by all instances of a relation</a:t>
            </a:r>
          </a:p>
          <a:p>
            <a:r>
              <a:rPr lang="en-US" altLang="en-US" sz="1800" dirty="0">
                <a:sym typeface="Monotype Sorts" pitchFamily="-84" charset="2"/>
              </a:rPr>
              <a:t>Example</a:t>
            </a:r>
            <a:r>
              <a:rPr lang="en-US" altLang="en-US" sz="1800" i="1" dirty="0">
                <a:sym typeface="Monotype Sorts" pitchFamily="-84" charset="2"/>
              </a:rPr>
              <a:t>:</a:t>
            </a:r>
          </a:p>
          <a:p>
            <a:pPr lvl="1"/>
            <a:r>
              <a:rPr lang="en-US" altLang="en-US" sz="1700" i="1" dirty="0">
                <a:sym typeface="Monotype Sorts" pitchFamily="-84" charset="2"/>
              </a:rPr>
              <a:t> ID, 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ID</a:t>
            </a:r>
          </a:p>
          <a:p>
            <a:pPr lvl="1"/>
            <a:r>
              <a:rPr lang="en-US" altLang="en-US" sz="1700" i="1" dirty="0">
                <a:sym typeface="Monotype Sorts" pitchFamily="-84" charset="2"/>
              </a:rPr>
              <a:t> name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name</a:t>
            </a:r>
          </a:p>
          <a:p>
            <a:r>
              <a:rPr lang="en-US" altLang="en-US" sz="1800" dirty="0">
                <a:sym typeface="Monotype Sorts" pitchFamily="-84" charset="2"/>
              </a:rPr>
              <a:t>In general, </a:t>
            </a:r>
            <a:r>
              <a:rPr lang="en-US" altLang="en-US" sz="1800" dirty="0">
                <a:sym typeface="Symbol" panose="05050102010706020507" pitchFamily="18" charset="2"/>
              </a:rPr>
              <a:t> </a:t>
            </a:r>
            <a:r>
              <a:rPr lang="en-US" altLang="en-US" sz="1800" dirty="0">
                <a:sym typeface="Monotype Sorts" pitchFamily="-84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 </a:t>
            </a:r>
            <a:r>
              <a:rPr lang="en-US" altLang="en-US" sz="1800" dirty="0">
                <a:sym typeface="Symbol" panose="05050102010706020507" pitchFamily="18" charset="2"/>
              </a:rPr>
              <a:t>is trivial if</a:t>
            </a:r>
            <a:r>
              <a:rPr lang="en-US" altLang="en-US" sz="1800" i="1" dirty="0">
                <a:sym typeface="Symbol" panose="05050102010706020507" pitchFamily="18" charset="2"/>
              </a:rPr>
              <a:t> </a:t>
            </a:r>
            <a:r>
              <a:rPr lang="en-US" altLang="en-US" sz="1800" dirty="0">
                <a:sym typeface="Symbol" panose="05050102010706020507" pitchFamily="18" charset="2"/>
              </a:rPr>
              <a:t>   </a:t>
            </a:r>
            <a:r>
              <a:rPr lang="en-US" altLang="en-US" i="1" dirty="0">
                <a:sym typeface="Symbol" panose="05050102010706020507" pitchFamily="18" charset="2"/>
              </a:rPr>
              <a:t/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 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1806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55866" y="266700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 Set of Functional Dependencies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4" y="1217613"/>
            <a:ext cx="7546019" cy="2720403"/>
          </a:xfrm>
        </p:spPr>
        <p:txBody>
          <a:bodyPr/>
          <a:lstStyle/>
          <a:p>
            <a:r>
              <a:rPr lang="en-US" altLang="en-US" sz="1700" dirty="0" smtClean="0"/>
              <a:t>It is not sufficient to consider only the given set of functional dependencies, the given functional dependencie</a:t>
            </a:r>
            <a:r>
              <a:rPr lang="en-US" altLang="en-US" dirty="0" smtClean="0"/>
              <a:t>s may imply other functional dependencies</a:t>
            </a:r>
          </a:p>
          <a:p>
            <a:endParaRPr lang="en-US" altLang="en-US" sz="1700" dirty="0" smtClean="0"/>
          </a:p>
          <a:p>
            <a:r>
              <a:rPr lang="en-US" altLang="en-US" sz="1700" dirty="0" smtClean="0"/>
              <a:t>Given </a:t>
            </a:r>
            <a:r>
              <a:rPr lang="en-US" altLang="en-US" sz="1700" dirty="0"/>
              <a:t>a set </a:t>
            </a:r>
            <a:r>
              <a:rPr lang="en-US" altLang="en-US" sz="1700" i="1" dirty="0" smtClean="0"/>
              <a:t>F</a:t>
            </a:r>
            <a:r>
              <a:rPr lang="en-US" altLang="en-US" sz="1700" dirty="0" smtClean="0"/>
              <a:t> </a:t>
            </a:r>
            <a:r>
              <a:rPr lang="en-US" altLang="en-US" sz="1700" dirty="0"/>
              <a:t>of functional dependencies, there are certain other functional dependencies that are logically implied by </a:t>
            </a:r>
            <a:r>
              <a:rPr lang="en-US" altLang="en-US" sz="1700" i="1" dirty="0"/>
              <a:t>F</a:t>
            </a:r>
            <a:r>
              <a:rPr lang="en-US" altLang="en-US" sz="1700" dirty="0"/>
              <a:t>.</a:t>
            </a:r>
          </a:p>
          <a:p>
            <a:pPr lvl="1"/>
            <a:r>
              <a:rPr lang="en-US" altLang="en-US" sz="1700" dirty="0"/>
              <a:t> If  </a:t>
            </a:r>
            <a:r>
              <a:rPr lang="en-US" altLang="en-US" sz="1700" i="1" dirty="0"/>
              <a:t>A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  <a:r>
              <a:rPr lang="en-US" altLang="en-US" sz="1700" dirty="0">
                <a:sym typeface="Monotype Sorts" pitchFamily="-84" charset="2"/>
              </a:rPr>
              <a:t> and  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C</a:t>
            </a:r>
            <a:r>
              <a:rPr lang="en-US" altLang="en-US" sz="1700" dirty="0">
                <a:sym typeface="Monotype Sorts" pitchFamily="-84" charset="2"/>
              </a:rPr>
              <a:t>,  then we can infer that </a:t>
            </a:r>
            <a:r>
              <a:rPr lang="en-US" altLang="en-US" sz="1700" i="1" dirty="0">
                <a:sym typeface="Monotype Sorts" pitchFamily="-84" charset="2"/>
              </a:rPr>
              <a:t>A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C</a:t>
            </a:r>
          </a:p>
          <a:p>
            <a:pPr lvl="1"/>
            <a:r>
              <a:rPr lang="en-US" altLang="en-US" sz="1700" dirty="0">
                <a:sym typeface="Monotype Sorts" pitchFamily="-84" charset="2"/>
              </a:rPr>
              <a:t>etc.</a:t>
            </a:r>
            <a:endParaRPr lang="en-US" altLang="en-US" sz="1700" dirty="0"/>
          </a:p>
          <a:p>
            <a:r>
              <a:rPr lang="en-US" altLang="en-US" sz="1700" dirty="0"/>
              <a:t>The set of </a:t>
            </a:r>
            <a:r>
              <a:rPr lang="en-US" altLang="en-US" sz="1700" b="1" dirty="0">
                <a:solidFill>
                  <a:srgbClr val="002060"/>
                </a:solidFill>
              </a:rPr>
              <a:t>all</a:t>
            </a:r>
            <a:r>
              <a:rPr lang="en-US" altLang="en-US" sz="1700" dirty="0"/>
              <a:t> functional dependencies logically implied by </a:t>
            </a:r>
            <a:r>
              <a:rPr lang="en-US" altLang="en-US" sz="1700" i="1" dirty="0"/>
              <a:t>F</a:t>
            </a:r>
            <a:r>
              <a:rPr lang="en-US" altLang="en-US" sz="1700" dirty="0"/>
              <a:t> is the </a:t>
            </a:r>
            <a:r>
              <a:rPr lang="en-US" altLang="en-US" sz="1700" b="1" dirty="0">
                <a:solidFill>
                  <a:srgbClr val="002060"/>
                </a:solidFill>
              </a:rPr>
              <a:t>closure</a:t>
            </a:r>
            <a:r>
              <a:rPr lang="en-US" altLang="en-US" sz="1700" dirty="0"/>
              <a:t> of </a:t>
            </a:r>
            <a:r>
              <a:rPr lang="en-US" altLang="en-US" sz="1700" i="1" dirty="0"/>
              <a:t>F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We denote the </a:t>
            </a:r>
            <a:r>
              <a:rPr lang="en-US" altLang="en-US" sz="1700" i="1" dirty="0"/>
              <a:t>closure </a:t>
            </a:r>
            <a:r>
              <a:rPr lang="en-US" altLang="en-US" sz="1700" dirty="0"/>
              <a:t>of </a:t>
            </a:r>
            <a:r>
              <a:rPr lang="en-US" altLang="en-US" sz="1700" i="1" dirty="0"/>
              <a:t>F</a:t>
            </a:r>
            <a:r>
              <a:rPr lang="en-US" altLang="en-US" sz="1700" dirty="0"/>
              <a:t> by </a:t>
            </a:r>
            <a:r>
              <a:rPr lang="en-US" altLang="en-US" sz="1700" b="1" i="1" dirty="0">
                <a:solidFill>
                  <a:srgbClr val="002060"/>
                </a:solidFill>
              </a:rPr>
              <a:t>F</a:t>
            </a:r>
            <a:r>
              <a:rPr lang="en-US" altLang="en-US" sz="1700" b="1" i="1" baseline="44000" dirty="0">
                <a:solidFill>
                  <a:srgbClr val="002060"/>
                </a:solidFill>
              </a:rPr>
              <a:t>+</a:t>
            </a:r>
            <a:r>
              <a:rPr lang="en-US" altLang="en-US" sz="1700" i="1" dirty="0">
                <a:solidFill>
                  <a:srgbClr val="000099"/>
                </a:solidFill>
              </a:rPr>
              <a:t>.</a:t>
            </a:r>
          </a:p>
          <a:p>
            <a:endParaRPr lang="en-US" altLang="en-US" dirty="0">
              <a:sym typeface="Greek Symbols"/>
            </a:endParaRPr>
          </a:p>
        </p:txBody>
      </p:sp>
    </p:spTree>
    <p:extLst>
      <p:ext uri="{BB962C8B-B14F-4D97-AF65-F5344CB8AC3E}">
        <p14:creationId xmlns:p14="http://schemas.microsoft.com/office/powerpoint/2010/main" val="1901875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304800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 Set of Functional Dependencies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24904"/>
            <a:ext cx="7741327" cy="3105654"/>
          </a:xfrm>
        </p:spPr>
        <p:txBody>
          <a:bodyPr/>
          <a:lstStyle/>
          <a:p>
            <a:r>
              <a:rPr lang="en-US" altLang="en-US" dirty="0"/>
              <a:t>We can compute F</a:t>
            </a:r>
            <a:r>
              <a:rPr lang="en-US" altLang="en-US" i="1" baseline="30000" dirty="0"/>
              <a:t>+</a:t>
            </a:r>
            <a:r>
              <a:rPr lang="en-US" altLang="en-US" i="1" dirty="0"/>
              <a:t>,</a:t>
            </a:r>
            <a:r>
              <a:rPr lang="en-US" altLang="en-US" dirty="0"/>
              <a:t> the closure of F, by repeatedly applying </a:t>
            </a:r>
            <a:r>
              <a:rPr lang="en-US" altLang="en-US" b="1" dirty="0">
                <a:solidFill>
                  <a:srgbClr val="002060"/>
                </a:solidFill>
              </a:rPr>
              <a:t>Armstrong</a:t>
            </a:r>
            <a:r>
              <a:rPr lang="en-US" alt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’</a:t>
            </a:r>
            <a:r>
              <a:rPr lang="en-US" altLang="ja-JP" b="1" dirty="0">
                <a:solidFill>
                  <a:srgbClr val="002060"/>
                </a:solidFill>
              </a:rPr>
              <a:t>s Axioms</a:t>
            </a:r>
            <a:r>
              <a:rPr lang="en-US" altLang="ja-JP" b="1" dirty="0">
                <a:solidFill>
                  <a:srgbClr val="000099"/>
                </a:solidFill>
              </a:rPr>
              <a:t>:</a:t>
            </a: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Reflexive rule:</a:t>
            </a:r>
            <a:r>
              <a:rPr lang="en-US" altLang="en-US" dirty="0"/>
              <a:t> if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Symbol" panose="05050102010706020507" pitchFamily="18" charset="2"/>
              </a:rPr>
              <a:t>  , then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Augmentation  rule</a:t>
            </a:r>
            <a:r>
              <a:rPr lang="en-US" altLang="en-US" b="1" dirty="0">
                <a:solidFill>
                  <a:srgbClr val="000099"/>
                </a:solidFill>
                <a:sym typeface="Symbol" panose="05050102010706020507" pitchFamily="18" charset="2"/>
              </a:rPr>
              <a:t>: </a:t>
            </a:r>
            <a:r>
              <a:rPr lang="en-US" altLang="en-US" dirty="0">
                <a:sym typeface="Symbol" panose="05050102010706020507" pitchFamily="18" charset="2"/>
              </a:rPr>
              <a:t>if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, </a:t>
            </a:r>
            <a:r>
              <a:rPr lang="en-US" altLang="en-US" dirty="0">
                <a:sym typeface="Symbol" panose="05050102010706020507" pitchFamily="18" charset="2"/>
              </a:rPr>
              <a:t>then 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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Transitivity rule</a:t>
            </a:r>
            <a:r>
              <a:rPr lang="en-US" altLang="en-US" b="1" dirty="0">
                <a:solidFill>
                  <a:srgbClr val="000099"/>
                </a:solidFill>
                <a:sym typeface="Symbol" panose="05050102010706020507" pitchFamily="18" charset="2"/>
              </a:rPr>
              <a:t>:  </a:t>
            </a:r>
            <a:r>
              <a:rPr lang="en-US" altLang="en-US" dirty="0">
                <a:sym typeface="Symbol" panose="05050102010706020507" pitchFamily="18" charset="2"/>
              </a:rPr>
              <a:t>if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, </a:t>
            </a:r>
            <a:r>
              <a:rPr lang="en-US" altLang="en-US" dirty="0">
                <a:sym typeface="Symbol" panose="05050102010706020507" pitchFamily="18" charset="2"/>
              </a:rPr>
              <a:t>and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 </a:t>
            </a:r>
            <a:r>
              <a:rPr lang="en-US" altLang="en-US" dirty="0">
                <a:sym typeface="Monotype Sorts" pitchFamily="-84" charset="2"/>
              </a:rPr>
              <a:t>, then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</a:t>
            </a:r>
            <a:endParaRPr lang="en-US" altLang="en-US" b="1" dirty="0">
              <a:sym typeface="Greek Symbols"/>
            </a:endParaRPr>
          </a:p>
          <a:p>
            <a:r>
              <a:rPr lang="en-US" altLang="en-US" dirty="0">
                <a:sym typeface="Greek Symbols"/>
              </a:rPr>
              <a:t>These rules are 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Sound</a:t>
            </a:r>
            <a:r>
              <a:rPr lang="en-US" altLang="en-US" dirty="0">
                <a:solidFill>
                  <a:srgbClr val="002060"/>
                </a:solidFill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-- generate only functional dependencies that actually hold,  and 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Complete</a:t>
            </a:r>
            <a:r>
              <a:rPr lang="en-US" altLang="en-US" dirty="0">
                <a:sym typeface="Greek Symbols"/>
              </a:rPr>
              <a:t>  -- generate all functional dependencies that hold.</a:t>
            </a:r>
          </a:p>
        </p:txBody>
      </p:sp>
    </p:spTree>
    <p:extLst>
      <p:ext uri="{BB962C8B-B14F-4D97-AF65-F5344CB8AC3E}">
        <p14:creationId xmlns:p14="http://schemas.microsoft.com/office/powerpoint/2010/main" val="331385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1619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Functional Dependencies (Cont.)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18694"/>
            <a:ext cx="7285646" cy="2466477"/>
          </a:xfrm>
        </p:spPr>
        <p:txBody>
          <a:bodyPr/>
          <a:lstStyle/>
          <a:p>
            <a:r>
              <a:rPr lang="en-US" altLang="en-US" dirty="0"/>
              <a:t>Additional rules:</a:t>
            </a: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Union rule</a:t>
            </a:r>
            <a:r>
              <a:rPr lang="en-US" altLang="en-US" dirty="0">
                <a:sym typeface="Symbol" panose="05050102010706020507" pitchFamily="18" charset="2"/>
              </a:rPr>
              <a:t>: If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holds</a:t>
            </a:r>
            <a:r>
              <a:rPr lang="en-US" altLang="en-US" i="1" dirty="0">
                <a:sym typeface="Symbol" panose="05050102010706020507" pitchFamily="18" charset="2"/>
              </a:rPr>
              <a:t> a</a:t>
            </a:r>
            <a:r>
              <a:rPr lang="en-US" altLang="en-US" dirty="0">
                <a:sym typeface="Symbol" panose="05050102010706020507" pitchFamily="18" charset="2"/>
              </a:rPr>
              <a:t>nd 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Monotype Sorts" pitchFamily="-84" charset="2"/>
              </a:rPr>
              <a:t> holds,  then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holds.</a:t>
            </a:r>
          </a:p>
          <a:p>
            <a:pPr lvl="1"/>
            <a:r>
              <a:rPr lang="en-US" altLang="en-US" b="1" dirty="0">
                <a:sym typeface="Monotype Sorts" pitchFamily="-84" charset="2"/>
              </a:rPr>
              <a:t>Decomposition rule</a:t>
            </a:r>
            <a:r>
              <a:rPr lang="en-US" altLang="en-US" dirty="0">
                <a:sym typeface="Monotype Sorts" pitchFamily="-84" charset="2"/>
              </a:rPr>
              <a:t>:</a:t>
            </a:r>
            <a:r>
              <a:rPr lang="en-US" altLang="en-US" b="1" dirty="0">
                <a:sym typeface="Monotype Sorts" pitchFamily="-84" charset="2"/>
              </a:rPr>
              <a:t> </a:t>
            </a:r>
            <a:r>
              <a:rPr lang="en-US" altLang="en-US" dirty="0">
                <a:sym typeface="Greek Symbols"/>
              </a:rPr>
              <a:t>If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Monotype Sorts" pitchFamily="-84" charset="2"/>
              </a:rPr>
              <a:t> holds, then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</a:t>
            </a:r>
            <a:r>
              <a:rPr lang="en-US" altLang="en-US" dirty="0">
                <a:sym typeface="Symbol" panose="05050102010706020507" pitchFamily="18" charset="2"/>
              </a:rPr>
              <a:t>holds and 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Monotype Sorts" pitchFamily="-84" charset="2"/>
              </a:rPr>
              <a:t> holds.</a:t>
            </a:r>
          </a:p>
          <a:p>
            <a:pPr lvl="1"/>
            <a:r>
              <a:rPr lang="en-US" altLang="en-US" b="1" dirty="0" err="1">
                <a:sym typeface="Greek Symbols"/>
              </a:rPr>
              <a:t>Pseudotransitivity</a:t>
            </a:r>
            <a:r>
              <a:rPr lang="en-US" altLang="en-US" b="1" dirty="0">
                <a:sym typeface="Greek Symbols"/>
              </a:rPr>
              <a:t> </a:t>
            </a:r>
            <a:r>
              <a:rPr lang="en-US" altLang="en-US" b="1" dirty="0" err="1">
                <a:sym typeface="Greek Symbols"/>
              </a:rPr>
              <a:t>rule</a:t>
            </a:r>
            <a:r>
              <a:rPr lang="en-US" altLang="en-US" dirty="0" err="1">
                <a:sym typeface="Greek Symbols"/>
              </a:rPr>
              <a:t>:</a:t>
            </a:r>
            <a:r>
              <a:rPr lang="en-US" altLang="en-US" dirty="0" err="1">
                <a:sym typeface="Monotype Sorts" pitchFamily="-84" charset="2"/>
              </a:rPr>
              <a:t>If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</a:t>
            </a:r>
            <a:r>
              <a:rPr lang="en-US" altLang="en-US" dirty="0">
                <a:sym typeface="Symbol" panose="05050102010706020507" pitchFamily="18" charset="2"/>
              </a:rPr>
              <a:t>holds</a:t>
            </a:r>
            <a:r>
              <a:rPr lang="en-US" altLang="en-US" i="1" dirty="0">
                <a:sym typeface="Symbol" panose="05050102010706020507" pitchFamily="18" charset="2"/>
              </a:rPr>
              <a:t> a</a:t>
            </a:r>
            <a:r>
              <a:rPr lang="en-US" altLang="en-US" dirty="0">
                <a:sym typeface="Symbol" panose="05050102010706020507" pitchFamily="18" charset="2"/>
              </a:rPr>
              <a:t>nd 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</a:t>
            </a:r>
            <a:r>
              <a:rPr lang="en-US" altLang="en-US" dirty="0">
                <a:sym typeface="Greek Symbols"/>
              </a:rPr>
              <a:t> holds, then </a:t>
            </a:r>
            <a:r>
              <a:rPr lang="en-US" altLang="en-US" dirty="0" smtClean="0">
                <a:sym typeface="Greek Symbols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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</a:t>
            </a:r>
            <a:r>
              <a:rPr lang="en-US" altLang="en-US" dirty="0">
                <a:sym typeface="Greek Symbols"/>
              </a:rPr>
              <a:t> holds</a:t>
            </a:r>
            <a:r>
              <a:rPr lang="en-US" altLang="en-US" b="1" dirty="0">
                <a:sym typeface="Greek Symbols"/>
              </a:rPr>
              <a:t>.</a:t>
            </a:r>
            <a:endParaRPr lang="en-US" altLang="en-US" dirty="0">
              <a:sym typeface="Greek Symbols"/>
            </a:endParaRPr>
          </a:p>
          <a:p>
            <a:r>
              <a:rPr lang="en-US" altLang="en-US" dirty="0">
                <a:sym typeface="Greek Symbols"/>
              </a:rPr>
              <a:t>The above rules can be inferred from Armstrong</a:t>
            </a:r>
            <a:r>
              <a:rPr lang="ja-JP" altLang="en-US" dirty="0">
                <a:latin typeface="Arial" panose="020B0604020202020204" pitchFamily="34" charset="0"/>
                <a:sym typeface="Greek Symbols"/>
              </a:rPr>
              <a:t>’</a:t>
            </a:r>
            <a:r>
              <a:rPr lang="en-US" altLang="ja-JP" dirty="0">
                <a:sym typeface="Greek Symbols"/>
              </a:rPr>
              <a:t>s axioms.</a:t>
            </a:r>
            <a:endParaRPr lang="en-US" altLang="en-US" dirty="0">
              <a:sym typeface="Greek Symbols"/>
            </a:endParaRPr>
          </a:p>
        </p:txBody>
      </p:sp>
    </p:spTree>
    <p:extLst>
      <p:ext uri="{BB962C8B-B14F-4D97-AF65-F5344CB8AC3E}">
        <p14:creationId xmlns:p14="http://schemas.microsoft.com/office/powerpoint/2010/main" val="1913672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</a:t>
            </a:r>
            <a:r>
              <a:rPr lang="en-US" altLang="en-US" dirty="0">
                <a:sym typeface="MS LineDraw"/>
              </a:rPr>
              <a:t> </a:t>
            </a:r>
            <a:r>
              <a:rPr lang="en-US" altLang="en-US" i="1" dirty="0">
                <a:sym typeface="MS LineDraw"/>
              </a:rPr>
              <a:t>F</a:t>
            </a:r>
            <a:r>
              <a:rPr lang="en-US" altLang="en-US" baseline="30000" dirty="0">
                <a:sym typeface="MS LineDraw"/>
              </a:rPr>
              <a:t>+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7803"/>
            <a:ext cx="7873858" cy="4975225"/>
          </a:xfrm>
        </p:spPr>
        <p:txBody>
          <a:bodyPr/>
          <a:lstStyle/>
          <a:p>
            <a:pPr>
              <a:tabLst>
                <a:tab pos="803275" algn="l"/>
              </a:tabLst>
            </a:pPr>
            <a:r>
              <a:rPr lang="en-US" altLang="en-US" i="1" dirty="0"/>
              <a:t>R = (A, B, C, G, H, I)</a:t>
            </a:r>
            <a:br>
              <a:rPr lang="en-US" altLang="en-US" i="1" dirty="0"/>
            </a:br>
            <a:r>
              <a:rPr lang="en-US" altLang="en-US" i="1" dirty="0"/>
              <a:t>F = </a:t>
            </a:r>
            <a:r>
              <a:rPr lang="en-US" altLang="en-US" dirty="0"/>
              <a:t>{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</a:t>
            </a:r>
            <a:r>
              <a:rPr lang="en-US" altLang="en-US" i="1" dirty="0">
                <a:sym typeface="Iconic Symbols Ext"/>
              </a:rPr>
              <a:t>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</a:t>
            </a:r>
            <a:r>
              <a:rPr lang="en-US" altLang="en-US" dirty="0">
                <a:sym typeface="Monotype Sorts" pitchFamily="-84" charset="2"/>
              </a:rPr>
              <a:t>}</a:t>
            </a:r>
            <a:endParaRPr lang="en-US" altLang="en-US" dirty="0">
              <a:sym typeface="MS LineDraw"/>
            </a:endParaRPr>
          </a:p>
          <a:p>
            <a:pPr>
              <a:tabLst>
                <a:tab pos="803275" algn="l"/>
              </a:tabLst>
            </a:pPr>
            <a:r>
              <a:rPr lang="en-US" altLang="en-US" dirty="0">
                <a:sym typeface="MS LineDraw"/>
              </a:rPr>
              <a:t>Some members of </a:t>
            </a:r>
            <a:r>
              <a:rPr lang="en-US" altLang="en-US" i="1" dirty="0">
                <a:sym typeface="MS LineDraw"/>
              </a:rPr>
              <a:t>F</a:t>
            </a:r>
            <a:r>
              <a:rPr lang="en-US" altLang="en-US" baseline="30000" dirty="0">
                <a:sym typeface="MS LineDraw"/>
              </a:rPr>
              <a:t>+</a:t>
            </a:r>
            <a:endParaRPr lang="en-US" altLang="en-US" dirty="0">
              <a:sym typeface="MS LineDraw"/>
            </a:endParaRPr>
          </a:p>
          <a:p>
            <a:pPr lvl="1"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        </a:t>
            </a: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-84" charset="2"/>
              </a:rPr>
              <a:t>by transitivity from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 and </a:t>
            </a:r>
            <a:r>
              <a:rPr lang="en-US" altLang="en-US" i="1" dirty="0">
                <a:sym typeface="Iconic Symbols Ext"/>
              </a:rPr>
              <a:t>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</a:t>
            </a:r>
          </a:p>
          <a:p>
            <a:pPr lvl="1"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AG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       </a:t>
            </a:r>
            <a:endParaRPr lang="en-US" altLang="en-US" dirty="0">
              <a:sym typeface="Monotype Sorts" pitchFamily="-84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-84" charset="2"/>
              </a:rPr>
              <a:t>by augmenting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 </a:t>
            </a:r>
            <a:r>
              <a:rPr lang="en-US" altLang="en-US" dirty="0">
                <a:sym typeface="Monotype Sorts" pitchFamily="-84" charset="2"/>
              </a:rPr>
              <a:t>with G, to get </a:t>
            </a:r>
            <a:r>
              <a:rPr lang="en-US" altLang="en-US" i="1" dirty="0">
                <a:sym typeface="Iconic Symbols Ext"/>
              </a:rPr>
              <a:t>AG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CG 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                   </a:t>
            </a:r>
            <a:r>
              <a:rPr lang="en-US" altLang="en-US" dirty="0">
                <a:sym typeface="Monotype Sorts" pitchFamily="-84" charset="2"/>
              </a:rPr>
              <a:t>and then transitivity with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 </a:t>
            </a:r>
          </a:p>
          <a:p>
            <a:pPr lvl="1"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HI     </a:t>
            </a:r>
            <a:endParaRPr lang="en-US" altLang="en-US" dirty="0">
              <a:sym typeface="Monotype Sorts" pitchFamily="-84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-84" charset="2"/>
              </a:rPr>
              <a:t>by augmenting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 </a:t>
            </a:r>
            <a:r>
              <a:rPr lang="en-US" altLang="en-US" dirty="0" smtClean="0">
                <a:sym typeface="Monotype Sorts" pitchFamily="-84" charset="2"/>
              </a:rPr>
              <a:t>with CG to </a:t>
            </a:r>
            <a:r>
              <a:rPr lang="en-US" altLang="en-US" dirty="0">
                <a:sym typeface="Monotype Sorts" pitchFamily="-84" charset="2"/>
              </a:rPr>
              <a:t>infer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CG</a:t>
            </a:r>
            <a:r>
              <a:rPr lang="en-US" altLang="en-US" i="1" dirty="0">
                <a:sym typeface="Monotype Sorts" pitchFamily="-84" charset="2"/>
              </a:rPr>
              <a:t>I, </a:t>
            </a:r>
          </a:p>
          <a:p>
            <a:pPr lvl="2">
              <a:buFont typeface="Webdings" panose="05030102010509060703" pitchFamily="18" charset="2"/>
              <a:buNone/>
              <a:tabLst>
                <a:tab pos="803275" algn="l"/>
              </a:tabLst>
            </a:pPr>
            <a:r>
              <a:rPr lang="en-US" altLang="en-US" dirty="0">
                <a:sym typeface="Monotype Sorts" pitchFamily="-84" charset="2"/>
              </a:rPr>
              <a:t>    and augmenting of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 </a:t>
            </a:r>
            <a:r>
              <a:rPr lang="en-US" altLang="en-US" dirty="0" smtClean="0">
                <a:sym typeface="Monotype Sorts" pitchFamily="-84" charset="2"/>
              </a:rPr>
              <a:t>with I to </a:t>
            </a:r>
            <a:r>
              <a:rPr lang="en-US" altLang="en-US" dirty="0">
                <a:sym typeface="Monotype Sorts" pitchFamily="-84" charset="2"/>
              </a:rPr>
              <a:t>infer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Iconic Symbols Ext"/>
              </a:rPr>
              <a:t>CGI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HI, </a:t>
            </a:r>
          </a:p>
          <a:p>
            <a:pPr lvl="2">
              <a:buFont typeface="Webdings" panose="05030102010509060703" pitchFamily="18" charset="2"/>
              <a:buNone/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                         </a:t>
            </a:r>
            <a:r>
              <a:rPr lang="en-US" altLang="en-US" dirty="0">
                <a:sym typeface="Monotype Sorts" pitchFamily="-84" charset="2"/>
              </a:rPr>
              <a:t>and then transitivity</a:t>
            </a:r>
          </a:p>
        </p:txBody>
      </p:sp>
    </p:spTree>
    <p:extLst>
      <p:ext uri="{BB962C8B-B14F-4D97-AF65-F5344CB8AC3E}">
        <p14:creationId xmlns:p14="http://schemas.microsoft.com/office/powerpoint/2010/main" val="84991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3" grpId="0" build="p" bldLvl="3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8963" y="2798064"/>
            <a:ext cx="5589587" cy="866274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Overview of Normalization</a:t>
            </a:r>
          </a:p>
        </p:txBody>
      </p:sp>
    </p:spTree>
    <p:extLst>
      <p:ext uri="{BB962C8B-B14F-4D97-AF65-F5344CB8AC3E}">
        <p14:creationId xmlns:p14="http://schemas.microsoft.com/office/powerpoint/2010/main" val="1312319725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Procedure for Computing F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+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52525"/>
            <a:ext cx="7709824" cy="3720264"/>
          </a:xfrm>
        </p:spPr>
        <p:txBody>
          <a:bodyPr/>
          <a:lstStyle/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dirty="0"/>
              <a:t>To compute the closure of a set of functional dependencies F:</a:t>
            </a:r>
            <a:endParaRPr lang="en-US" altLang="en-US" i="1" dirty="0"/>
          </a:p>
          <a:p>
            <a:pPr>
              <a:buFont typeface="Monotype Sorts" pitchFamily="-84" charset="2"/>
              <a:buNone/>
            </a:pPr>
            <a:r>
              <a:rPr lang="en-US" altLang="en-US" i="1" dirty="0"/>
              <a:t>         F </a:t>
            </a:r>
            <a:r>
              <a:rPr lang="en-US" altLang="en-US" baseline="30000" dirty="0"/>
              <a:t>+</a:t>
            </a:r>
            <a:r>
              <a:rPr lang="en-US" altLang="en-US" dirty="0"/>
              <a:t> = </a:t>
            </a:r>
            <a:r>
              <a:rPr lang="en-US" altLang="en-US" i="1" dirty="0"/>
              <a:t>F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 </a:t>
            </a:r>
            <a:r>
              <a:rPr lang="en-US" altLang="en-US" b="1" dirty="0"/>
              <a:t>repeat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for each</a:t>
            </a:r>
            <a:r>
              <a:rPr lang="en-US" altLang="en-US" dirty="0"/>
              <a:t> functional dependency </a:t>
            </a:r>
            <a:r>
              <a:rPr lang="en-US" altLang="en-US" i="1" dirty="0"/>
              <a:t>f</a:t>
            </a:r>
            <a:r>
              <a:rPr lang="en-US" altLang="en-US" dirty="0"/>
              <a:t>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	</a:t>
            </a:r>
            <a:r>
              <a:rPr lang="en-US" altLang="en-US" dirty="0"/>
              <a:t>       apply reflexivity and augmentation rules on </a:t>
            </a:r>
            <a:r>
              <a:rPr lang="en-US" altLang="en-US" i="1" dirty="0"/>
              <a:t>f</a:t>
            </a:r>
            <a:br>
              <a:rPr lang="en-US" altLang="en-US" i="1" dirty="0"/>
            </a:br>
            <a:r>
              <a:rPr lang="en-US" altLang="en-US" i="1" dirty="0"/>
              <a:t>	       </a:t>
            </a:r>
            <a:r>
              <a:rPr lang="en-US" altLang="en-US" dirty="0"/>
              <a:t>add the resulting functional dependencies to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	</a:t>
            </a:r>
            <a:r>
              <a:rPr lang="en-US" altLang="en-US" b="1" dirty="0"/>
              <a:t>for each </a:t>
            </a:r>
            <a:r>
              <a:rPr lang="en-US" altLang="en-US" dirty="0"/>
              <a:t>pair of functional dependencies 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dirty="0"/>
              <a:t>and </a:t>
            </a:r>
            <a:r>
              <a:rPr lang="en-US" altLang="en-US" i="1" dirty="0"/>
              <a:t>f</a:t>
            </a:r>
            <a:r>
              <a:rPr lang="en-US" altLang="en-US" baseline="-25000" dirty="0"/>
              <a:t>2</a:t>
            </a:r>
            <a:r>
              <a:rPr lang="en-US" altLang="en-US" dirty="0"/>
              <a:t> in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	</a:t>
            </a:r>
            <a:r>
              <a:rPr lang="en-US" altLang="en-US" dirty="0"/>
              <a:t>       </a:t>
            </a:r>
            <a:r>
              <a:rPr lang="en-US" altLang="en-US" b="1" dirty="0"/>
              <a:t>if</a:t>
            </a:r>
            <a:r>
              <a:rPr lang="en-US" altLang="en-US" dirty="0"/>
              <a:t> 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f</a:t>
            </a:r>
            <a:r>
              <a:rPr lang="en-US" altLang="en-US" baseline="-25000" dirty="0"/>
              <a:t>2</a:t>
            </a:r>
            <a:r>
              <a:rPr lang="en-US" altLang="en-US" dirty="0"/>
              <a:t> can be combined using transitivity</a:t>
            </a:r>
            <a:br>
              <a:rPr lang="en-US" altLang="en-US" dirty="0"/>
            </a:br>
            <a:r>
              <a:rPr lang="en-US" altLang="en-US" dirty="0"/>
              <a:t>	             </a:t>
            </a:r>
            <a:r>
              <a:rPr lang="en-US" altLang="en-US" b="1" dirty="0"/>
              <a:t>then</a:t>
            </a:r>
            <a:r>
              <a:rPr lang="en-US" altLang="en-US" dirty="0"/>
              <a:t> add the resulting functional dependency to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       </a:t>
            </a:r>
            <a:r>
              <a:rPr lang="en-US" altLang="en-US" b="1" dirty="0"/>
              <a:t>until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r>
              <a:rPr lang="en-US" altLang="en-US" dirty="0"/>
              <a:t> does not change any further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i="1" dirty="0">
              <a:sym typeface="Greek Symbols"/>
            </a:endParaRPr>
          </a:p>
        </p:txBody>
      </p:sp>
    </p:spTree>
    <p:extLst>
      <p:ext uri="{BB962C8B-B14F-4D97-AF65-F5344CB8AC3E}">
        <p14:creationId xmlns:p14="http://schemas.microsoft.com/office/powerpoint/2010/main" val="374243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Attribute Sets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2526"/>
            <a:ext cx="7674313" cy="2938212"/>
          </a:xfrm>
        </p:spPr>
        <p:txBody>
          <a:bodyPr/>
          <a:lstStyle/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dirty="0"/>
              <a:t>Given a set of attributes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a,</a:t>
            </a:r>
            <a:r>
              <a:rPr lang="en-US" altLang="en-US" dirty="0"/>
              <a:t> define the </a:t>
            </a:r>
            <a:r>
              <a:rPr lang="en-US" altLang="en-US" b="1" i="1" dirty="0">
                <a:solidFill>
                  <a:srgbClr val="002060"/>
                </a:solidFill>
              </a:rPr>
              <a:t>closure</a:t>
            </a:r>
            <a:r>
              <a:rPr lang="en-US" altLang="en-US" i="1" dirty="0"/>
              <a:t> </a:t>
            </a:r>
            <a:r>
              <a:rPr lang="en-US" altLang="en-US" dirty="0"/>
              <a:t>of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under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(denoted by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baseline="30000" dirty="0">
                <a:sym typeface="Greek Symbols"/>
              </a:rPr>
              <a:t>+</a:t>
            </a:r>
            <a:r>
              <a:rPr lang="en-US" altLang="en-US" dirty="0">
                <a:sym typeface="Greek Symbols"/>
              </a:rPr>
              <a:t>) as the set of attributes that are functionally determined by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under </a:t>
            </a:r>
            <a:r>
              <a:rPr lang="en-US" altLang="en-US" i="1" dirty="0">
                <a:sym typeface="Greek Symbols"/>
              </a:rPr>
              <a:t>F</a:t>
            </a: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dirty="0">
                <a:sym typeface="Greek Symbols"/>
              </a:rPr>
              <a:t> Algorithm to compute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baseline="30000" dirty="0">
                <a:sym typeface="Greek Symbols"/>
              </a:rPr>
              <a:t>+</a:t>
            </a:r>
            <a:r>
              <a:rPr lang="en-US" altLang="en-US" dirty="0">
                <a:sym typeface="Greek Symbols"/>
              </a:rPr>
              <a:t>, the closure of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under </a:t>
            </a:r>
            <a:r>
              <a:rPr lang="en-US" altLang="en-US" i="1" dirty="0">
                <a:sym typeface="Greek Symbols"/>
              </a:rPr>
              <a:t>F</a:t>
            </a:r>
          </a:p>
          <a:p>
            <a:pPr>
              <a:buFont typeface="Monotype Sorts" pitchFamily="-84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i="1" dirty="0">
                <a:sym typeface="Greek Symbols"/>
              </a:rPr>
              <a:t>      	result </a:t>
            </a:r>
            <a:r>
              <a:rPr lang="en-US" altLang="en-US" dirty="0">
                <a:sym typeface="Greek Symbols"/>
              </a:rPr>
              <a:t>:=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;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</a:t>
            </a:r>
            <a:r>
              <a:rPr lang="en-US" altLang="en-US" b="1" dirty="0">
                <a:sym typeface="Greek Symbols"/>
              </a:rPr>
              <a:t>while</a:t>
            </a:r>
            <a:r>
              <a:rPr lang="en-US" altLang="en-US" dirty="0">
                <a:sym typeface="Greek Symbols"/>
              </a:rPr>
              <a:t> (changes to </a:t>
            </a:r>
            <a:r>
              <a:rPr lang="en-US" altLang="en-US" i="1" dirty="0">
                <a:sym typeface="Greek Symbols"/>
              </a:rPr>
              <a:t>result</a:t>
            </a:r>
            <a:r>
              <a:rPr lang="en-US" altLang="en-US" dirty="0">
                <a:sym typeface="Greek Symbols"/>
              </a:rPr>
              <a:t>) </a:t>
            </a:r>
            <a:r>
              <a:rPr lang="en-US" altLang="en-US" b="1" dirty="0">
                <a:sym typeface="Greek Symbols"/>
              </a:rPr>
              <a:t>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for each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Greek Symbols"/>
              </a:rPr>
              <a:t>in</a:t>
            </a:r>
            <a:r>
              <a:rPr lang="en-US" altLang="en-US" i="1" dirty="0">
                <a:sym typeface="Greek Symbols"/>
              </a:rPr>
              <a:t> F</a:t>
            </a:r>
            <a:r>
              <a:rPr lang="en-US" altLang="en-US" b="1" dirty="0">
                <a:sym typeface="Greek Symbols"/>
              </a:rPr>
              <a:t> 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	begin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		if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result</a:t>
            </a:r>
            <a:r>
              <a:rPr lang="en-US" altLang="en-US" b="1" dirty="0">
                <a:sym typeface="Symbol" panose="05050102010706020507" pitchFamily="18" charset="2"/>
              </a:rPr>
              <a:t> then </a:t>
            </a:r>
            <a:r>
              <a:rPr lang="en-US" altLang="en-US" i="1" dirty="0">
                <a:sym typeface="Symbol" panose="05050102010706020507" pitchFamily="18" charset="2"/>
              </a:rPr>
              <a:t> result </a:t>
            </a:r>
            <a:r>
              <a:rPr lang="en-US" altLang="en-US" dirty="0">
                <a:sym typeface="Symbol" panose="05050102010706020507" pitchFamily="18" charset="2"/>
              </a:rPr>
              <a:t>:= 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	</a:t>
            </a:r>
            <a:r>
              <a:rPr lang="en-US" altLang="en-US" b="1" dirty="0">
                <a:sym typeface="Greek Symbols"/>
              </a:rPr>
              <a:t>end</a:t>
            </a:r>
          </a:p>
          <a:p>
            <a:pPr>
              <a:buFont typeface="Monotype Sorts" pitchFamily="-84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b="1" dirty="0">
              <a:sym typeface="Greek Symbols"/>
            </a:endParaRPr>
          </a:p>
          <a:p>
            <a:pPr>
              <a:buFont typeface="Monotype Sorts" pitchFamily="-84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b="1" dirty="0">
              <a:sym typeface="Greek Symbols"/>
            </a:endParaRPr>
          </a:p>
        </p:txBody>
      </p:sp>
    </p:spTree>
    <p:extLst>
      <p:ext uri="{BB962C8B-B14F-4D97-AF65-F5344CB8AC3E}">
        <p14:creationId xmlns:p14="http://schemas.microsoft.com/office/powerpoint/2010/main" val="271331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Attribute Set Closure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56443"/>
            <a:ext cx="7136402" cy="5296231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i="1" dirty="0"/>
              <a:t>R = (A, B, C, G, H, I)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i="1" dirty="0"/>
              <a:t>F = </a:t>
            </a:r>
            <a:r>
              <a:rPr lang="en-US" altLang="en-US" sz="1600" dirty="0"/>
              <a:t>{</a:t>
            </a:r>
            <a:r>
              <a:rPr lang="en-US" altLang="en-US" sz="1600" i="1" dirty="0">
                <a:sym typeface="Iconic Symbols Ext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H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I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H</a:t>
            </a:r>
            <a:r>
              <a:rPr lang="en-US" altLang="en-US" sz="1600" dirty="0">
                <a:sym typeface="Monotype Sorts" pitchFamily="-84" charset="2"/>
              </a:rPr>
              <a:t>}</a:t>
            </a:r>
            <a:endParaRPr lang="en-US" altLang="en-US" sz="1600" dirty="0">
              <a:sym typeface="MS LineDraw"/>
            </a:endParaRP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S LineDraw"/>
              </a:rPr>
              <a:t>(</a:t>
            </a:r>
            <a:r>
              <a:rPr lang="en-US" altLang="en-US" sz="1600" i="1" dirty="0">
                <a:sym typeface="MS LineDraw"/>
              </a:rPr>
              <a:t>AG)</a:t>
            </a:r>
            <a:r>
              <a:rPr lang="en-US" altLang="en-US" sz="1600" baseline="30000" dirty="0">
                <a:sym typeface="MS LineDraw"/>
              </a:rPr>
              <a:t>+</a:t>
            </a:r>
            <a:endParaRPr lang="en-US" altLang="en-US" sz="1600" dirty="0">
              <a:sym typeface="MS LineDraw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S LineDraw"/>
              </a:rPr>
              <a:t>1.	</a:t>
            </a:r>
            <a:r>
              <a:rPr lang="en-US" altLang="en-US" sz="1600" i="1" dirty="0">
                <a:sym typeface="MS LineDraw"/>
              </a:rPr>
              <a:t>result = AG</a:t>
            </a:r>
            <a:endParaRPr lang="en-US" altLang="en-US" sz="1600" dirty="0">
              <a:sym typeface="MS LineDraw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S LineDraw"/>
              </a:rPr>
              <a:t>2.	</a:t>
            </a:r>
            <a:r>
              <a:rPr lang="en-US" altLang="en-US" sz="1600" i="1" dirty="0">
                <a:sym typeface="MS LineDraw"/>
              </a:rPr>
              <a:t>result = ABCG	(A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</a:t>
            </a:r>
            <a:r>
              <a:rPr lang="en-US" altLang="en-US" sz="1600" dirty="0">
                <a:sym typeface="Monotype Sorts" pitchFamily="-84" charset="2"/>
              </a:rPr>
              <a:t>and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i="1" dirty="0">
                <a:sym typeface="Symbol" panose="05050102010706020507" pitchFamily="18" charset="2"/>
              </a:rPr>
              <a:t> B)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3.	</a:t>
            </a:r>
            <a:r>
              <a:rPr lang="en-US" altLang="en-US" sz="1600" i="1" dirty="0">
                <a:sym typeface="MS LineDraw"/>
              </a:rPr>
              <a:t>result = ABCG</a:t>
            </a:r>
            <a:r>
              <a:rPr lang="en-US" altLang="en-US" sz="1600" i="1" dirty="0">
                <a:sym typeface="Monotype Sorts" pitchFamily="-84" charset="2"/>
              </a:rPr>
              <a:t>H	(CG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H</a:t>
            </a:r>
            <a:r>
              <a:rPr lang="en-US" altLang="en-US" sz="1600" dirty="0">
                <a:sym typeface="Monotype Sorts" pitchFamily="-84" charset="2"/>
              </a:rPr>
              <a:t> and </a:t>
            </a:r>
            <a:r>
              <a:rPr lang="en-US" altLang="en-US" sz="1600" i="1" dirty="0">
                <a:sym typeface="Monotype Sorts" pitchFamily="-84" charset="2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 </a:t>
            </a:r>
            <a:r>
              <a:rPr lang="en-US" altLang="en-US" sz="1600" i="1" dirty="0">
                <a:sym typeface="Symbol" panose="05050102010706020507" pitchFamily="18" charset="2"/>
              </a:rPr>
              <a:t>AGBC)</a:t>
            </a: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4.	</a:t>
            </a:r>
            <a:r>
              <a:rPr lang="en-US" altLang="en-US" sz="1600" i="1" dirty="0">
                <a:sym typeface="MS LineDraw"/>
              </a:rPr>
              <a:t>result = ABCG</a:t>
            </a:r>
            <a:r>
              <a:rPr lang="en-US" altLang="en-US" sz="1600" i="1" dirty="0">
                <a:sym typeface="Monotype Sorts" pitchFamily="-84" charset="2"/>
              </a:rPr>
              <a:t>HI	(CG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I</a:t>
            </a:r>
            <a:r>
              <a:rPr lang="en-US" altLang="en-US" sz="1600" dirty="0">
                <a:sym typeface="Monotype Sorts" pitchFamily="-84" charset="2"/>
              </a:rPr>
              <a:t> and </a:t>
            </a:r>
            <a:r>
              <a:rPr lang="en-US" altLang="en-US" sz="1600" i="1" dirty="0">
                <a:sym typeface="Monotype Sorts" pitchFamily="-84" charset="2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 </a:t>
            </a:r>
            <a:r>
              <a:rPr lang="en-US" altLang="en-US" sz="1600" i="1" dirty="0">
                <a:sym typeface="Symbol" panose="05050102010706020507" pitchFamily="18" charset="2"/>
              </a:rPr>
              <a:t>AGBCH)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Is </a:t>
            </a:r>
            <a:r>
              <a:rPr lang="en-US" altLang="en-US" sz="1600" i="1" dirty="0">
                <a:sym typeface="Symbol" panose="05050102010706020507" pitchFamily="18" charset="2"/>
              </a:rPr>
              <a:t>AG</a:t>
            </a:r>
            <a:r>
              <a:rPr lang="en-US" altLang="en-US" sz="1600" dirty="0">
                <a:sym typeface="Symbol" panose="05050102010706020507" pitchFamily="18" charset="2"/>
              </a:rPr>
              <a:t> a candidate key?  </a:t>
            </a: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Is AG a super key?</a:t>
            </a:r>
          </a:p>
          <a:p>
            <a:pPr marL="1163638" lvl="2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Does </a:t>
            </a:r>
            <a:r>
              <a:rPr lang="en-US" altLang="en-US" sz="1600" i="1" dirty="0">
                <a:sym typeface="Symbol" panose="05050102010706020507" pitchFamily="18" charset="2"/>
              </a:rPr>
              <a:t>AG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R? == </a:t>
            </a:r>
            <a:r>
              <a:rPr lang="en-US" altLang="en-US" sz="1600" dirty="0">
                <a:sym typeface="Monotype Sorts" pitchFamily="-84" charset="2"/>
              </a:rPr>
              <a:t>Is </a:t>
            </a:r>
            <a:r>
              <a:rPr lang="en-US" altLang="en-US" sz="1600" dirty="0">
                <a:sym typeface="Symbol" panose="05050102010706020507" pitchFamily="18" charset="2"/>
              </a:rPr>
              <a:t>R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 </a:t>
            </a:r>
            <a:r>
              <a:rPr lang="en-US" altLang="en-US" sz="1600" dirty="0">
                <a:sym typeface="Monotype Sorts" pitchFamily="-84" charset="2"/>
              </a:rPr>
              <a:t>(AG)</a:t>
            </a:r>
            <a:r>
              <a:rPr lang="en-US" altLang="en-US" sz="1600" baseline="30000" dirty="0">
                <a:sym typeface="Monotype Sorts" pitchFamily="-84" charset="2"/>
              </a:rPr>
              <a:t>+ </a:t>
            </a:r>
            <a:endParaRPr lang="en-US" altLang="en-US" sz="1600" i="1" dirty="0">
              <a:sym typeface="Monotype Sorts" pitchFamily="-84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AutoNum type="arabicPeriod" startAt="2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onotype Sorts" pitchFamily="-84" charset="2"/>
              </a:rPr>
              <a:t>Is any subset of AG a </a:t>
            </a:r>
            <a:r>
              <a:rPr lang="en-US" altLang="en-US" sz="1600" dirty="0" err="1">
                <a:sym typeface="Monotype Sorts" pitchFamily="-84" charset="2"/>
              </a:rPr>
              <a:t>superkey</a:t>
            </a:r>
            <a:r>
              <a:rPr lang="en-US" altLang="en-US" sz="1600" dirty="0">
                <a:sym typeface="Monotype Sorts" pitchFamily="-84" charset="2"/>
              </a:rPr>
              <a:t>?</a:t>
            </a:r>
          </a:p>
          <a:p>
            <a:pPr marL="1163638" lvl="2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onotype Sorts" pitchFamily="-84" charset="2"/>
              </a:rPr>
              <a:t>Does </a:t>
            </a: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R</a:t>
            </a:r>
            <a:r>
              <a:rPr lang="en-US" altLang="en-US" sz="1600" dirty="0">
                <a:sym typeface="Monotype Sorts" pitchFamily="-84" charset="2"/>
              </a:rPr>
              <a:t>? </a:t>
            </a:r>
            <a:r>
              <a:rPr lang="en-US" altLang="en-US" sz="1600" i="1" dirty="0">
                <a:sym typeface="Monotype Sorts" pitchFamily="-84" charset="2"/>
              </a:rPr>
              <a:t>== </a:t>
            </a:r>
            <a:r>
              <a:rPr lang="en-US" altLang="en-US" sz="1600" dirty="0">
                <a:sym typeface="Monotype Sorts" pitchFamily="-84" charset="2"/>
              </a:rPr>
              <a:t>Is </a:t>
            </a:r>
            <a:r>
              <a:rPr lang="en-US" altLang="en-US" sz="1600" dirty="0">
                <a:sym typeface="Symbol" panose="05050102010706020507" pitchFamily="18" charset="2"/>
              </a:rPr>
              <a:t>R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 </a:t>
            </a:r>
            <a:r>
              <a:rPr lang="en-US" altLang="en-US" sz="1600" dirty="0">
                <a:sym typeface="Monotype Sorts" pitchFamily="-84" charset="2"/>
              </a:rPr>
              <a:t>(A)</a:t>
            </a:r>
            <a:r>
              <a:rPr lang="en-US" altLang="en-US" sz="1600" baseline="30000" dirty="0">
                <a:sym typeface="Monotype Sorts" pitchFamily="-84" charset="2"/>
              </a:rPr>
              <a:t>+   </a:t>
            </a:r>
            <a:endParaRPr lang="en-US" altLang="en-US" sz="1600" dirty="0">
              <a:sym typeface="Monotype Sorts" pitchFamily="-84" charset="2"/>
            </a:endParaRPr>
          </a:p>
          <a:p>
            <a:pPr marL="1163638" lvl="2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onotype Sorts" pitchFamily="-84" charset="2"/>
              </a:rPr>
              <a:t>Does </a:t>
            </a:r>
            <a:r>
              <a:rPr lang="en-US" altLang="en-US" sz="1600" i="1" dirty="0">
                <a:sym typeface="Monotype Sorts" pitchFamily="-84" charset="2"/>
              </a:rPr>
              <a:t>G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R</a:t>
            </a:r>
            <a:r>
              <a:rPr lang="en-US" altLang="en-US" sz="1600" dirty="0">
                <a:sym typeface="Monotype Sorts" pitchFamily="-84" charset="2"/>
              </a:rPr>
              <a:t>? == Is </a:t>
            </a:r>
            <a:r>
              <a:rPr lang="en-US" altLang="en-US" sz="1600" dirty="0">
                <a:sym typeface="Symbol" panose="05050102010706020507" pitchFamily="18" charset="2"/>
              </a:rPr>
              <a:t>R  </a:t>
            </a:r>
            <a:r>
              <a:rPr lang="en-US" altLang="en-US" sz="1600" dirty="0">
                <a:sym typeface="Monotype Sorts" pitchFamily="-84" charset="2"/>
              </a:rPr>
              <a:t>(G)</a:t>
            </a:r>
            <a:r>
              <a:rPr lang="en-US" altLang="en-US" sz="1600" baseline="30000" dirty="0">
                <a:sym typeface="Monotype Sorts" pitchFamily="-84" charset="2"/>
              </a:rPr>
              <a:t>+ </a:t>
            </a:r>
          </a:p>
          <a:p>
            <a:pPr marL="1163638" lvl="2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onotype Sorts" pitchFamily="-84" charset="2"/>
              </a:rPr>
              <a:t>In general: check for each subset of size </a:t>
            </a:r>
            <a:r>
              <a:rPr lang="en-US" altLang="en-US" sz="1600" dirty="0" err="1" smtClean="0">
                <a:sym typeface="Monotype Sorts" pitchFamily="-84" charset="2"/>
              </a:rPr>
              <a:t>upto</a:t>
            </a:r>
            <a:r>
              <a:rPr lang="en-US" altLang="en-US" sz="1600" dirty="0" smtClean="0">
                <a:sym typeface="Monotype Sorts" pitchFamily="-84" charset="2"/>
              </a:rPr>
              <a:t> </a:t>
            </a:r>
            <a:r>
              <a:rPr lang="en-US" altLang="en-US" sz="1600" i="1" dirty="0" smtClean="0">
                <a:sym typeface="Monotype Sorts" pitchFamily="-84" charset="2"/>
              </a:rPr>
              <a:t>n-1</a:t>
            </a:r>
            <a:endParaRPr lang="en-US" altLang="en-US" sz="1600" i="1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2693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5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1539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Uses of Attribute Closure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90114" y="1093788"/>
            <a:ext cx="7563774" cy="4488865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dirty="0"/>
              <a:t>There are several uses of the attribute closure algorithm: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Testing for </a:t>
            </a:r>
            <a:r>
              <a:rPr lang="en-US" altLang="en-US" dirty="0" err="1"/>
              <a:t>superkey</a:t>
            </a:r>
            <a:r>
              <a:rPr lang="en-US" altLang="en-US" dirty="0"/>
              <a:t>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/>
              <a:t>To test if </a:t>
            </a:r>
            <a:r>
              <a:rPr lang="en-US" altLang="en-US" dirty="0">
                <a:sym typeface="Symbol" panose="05050102010706020507" pitchFamily="18" charset="2"/>
              </a:rPr>
              <a:t> is a </a:t>
            </a:r>
            <a:r>
              <a:rPr lang="en-US" altLang="en-US" dirty="0" err="1">
                <a:sym typeface="Symbol" panose="05050102010706020507" pitchFamily="18" charset="2"/>
              </a:rPr>
              <a:t>superkey</a:t>
            </a:r>
            <a:r>
              <a:rPr lang="en-US" altLang="en-US" dirty="0">
                <a:sym typeface="Symbol" panose="05050102010706020507" pitchFamily="18" charset="2"/>
              </a:rPr>
              <a:t>, we compute </a:t>
            </a:r>
            <a:r>
              <a:rPr lang="en-US" altLang="en-US" baseline="30000" dirty="0">
                <a:sym typeface="Symbol" panose="05050102010706020507" pitchFamily="18" charset="2"/>
              </a:rPr>
              <a:t>+,</a:t>
            </a:r>
            <a:r>
              <a:rPr lang="en-US" altLang="en-US" dirty="0">
                <a:sym typeface="Symbol" panose="05050102010706020507" pitchFamily="18" charset="2"/>
              </a:rPr>
              <a:t> and check if 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contains all attributes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Testing functional dependencies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To check if a functional dependency    holds (or, in other words, is in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), just check if   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.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That is, we compute 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by using attribute closure, and then check if it contains .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Is a simple and cheap test, and very useful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Computing closure of F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For each   </a:t>
            </a:r>
            <a:r>
              <a:rPr lang="en-US" altLang="en-US" i="1" dirty="0">
                <a:sym typeface="Symbol" panose="05050102010706020507" pitchFamily="18" charset="2"/>
              </a:rPr>
              <a:t>R, </a:t>
            </a:r>
            <a:r>
              <a:rPr lang="en-US" altLang="en-US" dirty="0">
                <a:sym typeface="Symbol" panose="05050102010706020507" pitchFamily="18" charset="2"/>
              </a:rPr>
              <a:t>we find the closure 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, and for each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  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, we output a functional dependency   </a:t>
            </a:r>
            <a:r>
              <a:rPr lang="en-US" altLang="en-US" i="1" dirty="0">
                <a:sym typeface="Symbol" panose="05050102010706020507" pitchFamily="18" charset="2"/>
              </a:rPr>
              <a:t>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0254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Canonical Cover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84910"/>
            <a:ext cx="7647680" cy="442555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Suppose that we have a set of functional dependencies </a:t>
            </a:r>
            <a:r>
              <a:rPr lang="en-US" altLang="en-US" i="1" dirty="0"/>
              <a:t>F</a:t>
            </a:r>
            <a:r>
              <a:rPr lang="en-US" altLang="en-US" dirty="0"/>
              <a:t> on a relation schema. Whenever a user performs an update on the relation, the database system must ensure that the update does not violate any functional dependencies; that is, all the functional dependencies in </a:t>
            </a:r>
            <a:r>
              <a:rPr lang="en-US" altLang="en-US" i="1" dirty="0"/>
              <a:t>F</a:t>
            </a:r>
            <a:r>
              <a:rPr lang="en-US" altLang="en-US" dirty="0"/>
              <a:t> are satisfied in the new database state.</a:t>
            </a:r>
          </a:p>
          <a:p>
            <a:pPr>
              <a:defRPr/>
            </a:pPr>
            <a:r>
              <a:rPr lang="en-US" altLang="en-US" dirty="0"/>
              <a:t>If an update violates any functional dependencies in the set </a:t>
            </a:r>
            <a:r>
              <a:rPr lang="en-US" altLang="en-US" i="1" dirty="0"/>
              <a:t>F, </a:t>
            </a:r>
            <a:r>
              <a:rPr lang="en-US" altLang="en-US" dirty="0"/>
              <a:t>the system must roll back the update.</a:t>
            </a:r>
          </a:p>
          <a:p>
            <a:pPr>
              <a:defRPr/>
            </a:pPr>
            <a:r>
              <a:rPr lang="en-US" altLang="en-US" dirty="0"/>
              <a:t>We can reduce the effort spent in checking for violations by testing a </a:t>
            </a:r>
            <a:r>
              <a:rPr lang="en-US" altLang="en-US" b="1" dirty="0">
                <a:solidFill>
                  <a:schemeClr val="bg1">
                    <a:lumMod val="25000"/>
                  </a:schemeClr>
                </a:solidFill>
              </a:rPr>
              <a:t>simplified set of functional dependencies that has the same closure as the given set</a:t>
            </a:r>
            <a:r>
              <a:rPr lang="en-US" altLang="en-US" dirty="0"/>
              <a:t>. </a:t>
            </a:r>
          </a:p>
          <a:p>
            <a:pPr>
              <a:defRPr/>
            </a:pPr>
            <a:r>
              <a:rPr lang="en-US" altLang="en-US" dirty="0"/>
              <a:t>This simplified set is termed the </a:t>
            </a:r>
            <a:r>
              <a:rPr lang="en-US" altLang="en-US" b="1" dirty="0">
                <a:solidFill>
                  <a:srgbClr val="002060"/>
                </a:solidFill>
              </a:rPr>
              <a:t>canonical cover</a:t>
            </a:r>
          </a:p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To define canonical cover we must first define </a:t>
            </a:r>
            <a:r>
              <a:rPr lang="en-US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</a:t>
            </a:r>
            <a:r>
              <a:rPr lang="en-US" altLang="en-US" b="1" dirty="0">
                <a:solidFill>
                  <a:srgbClr val="002060"/>
                </a:solidFill>
              </a:rPr>
              <a:t>xtraneous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b="1" dirty="0" smtClean="0">
                <a:solidFill>
                  <a:srgbClr val="002060"/>
                </a:solidFill>
              </a:rPr>
              <a:t>attributes</a:t>
            </a:r>
            <a:endParaRPr lang="en-US" altLang="en-US" b="1" dirty="0">
              <a:solidFill>
                <a:srgbClr val="000099"/>
              </a:solidFill>
            </a:endParaRPr>
          </a:p>
          <a:p>
            <a:pPr lvl="1">
              <a:defRPr/>
            </a:pPr>
            <a:r>
              <a:rPr lang="en-US" altLang="en-US" dirty="0"/>
              <a:t>An attribute of a functional </a:t>
            </a:r>
            <a:r>
              <a:rPr lang="en-US" altLang="en-US" dirty="0" smtClean="0"/>
              <a:t>dependency </a:t>
            </a:r>
            <a:r>
              <a:rPr lang="en-US" altLang="en-US" dirty="0"/>
              <a:t>in </a:t>
            </a:r>
            <a:r>
              <a:rPr lang="en-US" altLang="en-US" i="1" dirty="0"/>
              <a:t>F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002060"/>
                </a:solidFill>
              </a:rPr>
              <a:t>extraneous </a:t>
            </a:r>
            <a:r>
              <a:rPr lang="en-US" altLang="en-US" dirty="0"/>
              <a:t>if we can remove it without changing </a:t>
            </a:r>
            <a:r>
              <a:rPr lang="en-US" altLang="en-US" i="1" dirty="0"/>
              <a:t> F </a:t>
            </a:r>
            <a:r>
              <a:rPr lang="en-US" altLang="en-US" baseline="30000" dirty="0"/>
              <a:t>+</a:t>
            </a:r>
            <a:r>
              <a:rPr lang="en-US" altLang="en-US" dirty="0"/>
              <a:t> </a:t>
            </a:r>
          </a:p>
          <a:p>
            <a:pPr lvl="1">
              <a:defRPr/>
            </a:pPr>
            <a:endParaRPr lang="en-US" altLang="en-US" b="1" dirty="0">
              <a:solidFill>
                <a:srgbClr val="000099"/>
              </a:solidFill>
              <a:cs typeface="+mn-cs"/>
            </a:endParaRP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02878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Extraneous Attributes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585537" cy="3673057"/>
          </a:xfrm>
        </p:spPr>
        <p:txBody>
          <a:bodyPr/>
          <a:lstStyle/>
          <a:p>
            <a:r>
              <a:rPr lang="en-US" altLang="en-US" dirty="0"/>
              <a:t>Removing an attribute from the </a:t>
            </a:r>
            <a:r>
              <a:rPr lang="en-US" altLang="en-US" b="1" dirty="0"/>
              <a:t>left side </a:t>
            </a:r>
            <a:r>
              <a:rPr lang="en-US" altLang="en-US" dirty="0"/>
              <a:t>of a functional dependency could make it </a:t>
            </a:r>
            <a:r>
              <a:rPr lang="en-US" altLang="en-US" dirty="0" smtClean="0"/>
              <a:t>a </a:t>
            </a:r>
            <a:r>
              <a:rPr lang="en-US" altLang="en-US" b="1" dirty="0" smtClean="0"/>
              <a:t>stronger constraint</a:t>
            </a:r>
            <a:r>
              <a:rPr lang="en-US" altLang="en-US" dirty="0"/>
              <a:t>.  </a:t>
            </a:r>
          </a:p>
          <a:p>
            <a:pPr lvl="1"/>
            <a:r>
              <a:rPr lang="en-US" altLang="en-US" dirty="0"/>
              <a:t>For example, if we </a:t>
            </a:r>
            <a:r>
              <a:rPr lang="en-US" altLang="en-US" dirty="0" smtClean="0"/>
              <a:t>have </a:t>
            </a:r>
            <a:r>
              <a:rPr lang="en-US" altLang="en-US" dirty="0"/>
              <a:t>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and remove B, we get the possibly stronger result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 C.  It may be stronger because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 C logically implies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C, but 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does not, on its own, logically imply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 C</a:t>
            </a:r>
          </a:p>
          <a:p>
            <a:r>
              <a:rPr lang="en-US" altLang="en-US" dirty="0"/>
              <a:t>But, depending on what our set F of functional dependencies happens to be, we may be able to remove B from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safely.  </a:t>
            </a:r>
          </a:p>
          <a:p>
            <a:pPr lvl="1"/>
            <a:r>
              <a:rPr lang="en-US" altLang="en-US" dirty="0"/>
              <a:t>For example, suppose that</a:t>
            </a:r>
          </a:p>
          <a:p>
            <a:pPr lvl="1"/>
            <a:r>
              <a:rPr lang="en-US" altLang="en-US" dirty="0"/>
              <a:t>F =  {AB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C,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D, D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C}</a:t>
            </a:r>
          </a:p>
          <a:p>
            <a:pPr lvl="1"/>
            <a:r>
              <a:rPr lang="en-US" altLang="en-US" dirty="0"/>
              <a:t>Then we can show that F logically implies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C, making </a:t>
            </a:r>
            <a:r>
              <a:rPr lang="en-US" altLang="en-US" dirty="0" smtClean="0">
                <a:solidFill>
                  <a:srgbClr val="FF0000"/>
                </a:solidFill>
              </a:rPr>
              <a:t>B</a:t>
            </a:r>
            <a:r>
              <a:rPr lang="en-US" altLang="en-US" dirty="0" smtClean="0"/>
              <a:t> extraneous </a:t>
            </a:r>
            <a:r>
              <a:rPr lang="en-US" altLang="en-US" dirty="0"/>
              <a:t>in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4464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Extraneous Attributes (Cont.)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647681" cy="3384299"/>
          </a:xfrm>
        </p:spPr>
        <p:txBody>
          <a:bodyPr/>
          <a:lstStyle/>
          <a:p>
            <a:r>
              <a:rPr lang="en-US" altLang="en-US" dirty="0"/>
              <a:t>Removing an attribute from the </a:t>
            </a:r>
            <a:r>
              <a:rPr lang="en-US" altLang="en-US" b="1" dirty="0"/>
              <a:t>right side </a:t>
            </a:r>
            <a:r>
              <a:rPr lang="en-US" altLang="en-US" dirty="0"/>
              <a:t>of a functional dependency could make it </a:t>
            </a:r>
            <a:r>
              <a:rPr lang="en-US" altLang="en-US" dirty="0" smtClean="0"/>
              <a:t>a </a:t>
            </a:r>
            <a:r>
              <a:rPr lang="en-US" altLang="en-US" b="1" dirty="0" smtClean="0"/>
              <a:t>weaker constraint</a:t>
            </a:r>
            <a:r>
              <a:rPr lang="en-US" altLang="en-US" dirty="0"/>
              <a:t>.  </a:t>
            </a:r>
          </a:p>
          <a:p>
            <a:pPr lvl="1"/>
            <a:r>
              <a:rPr lang="en-US" altLang="en-US" dirty="0"/>
              <a:t>For example, </a:t>
            </a:r>
            <a:r>
              <a:rPr lang="en-US" altLang="en-US" dirty="0" smtClean="0"/>
              <a:t>if </a:t>
            </a:r>
            <a:r>
              <a:rPr lang="en-US" altLang="en-US" dirty="0"/>
              <a:t>we have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CD and remove C, we get the possibly weaker result AB</a:t>
            </a:r>
            <a:r>
              <a:rPr lang="en-US" altLang="en-US" dirty="0">
                <a:sym typeface="Symbol" panose="05050102010706020507" pitchFamily="18" charset="2"/>
              </a:rPr>
              <a:t> </a:t>
            </a:r>
            <a:r>
              <a:rPr lang="en-US" altLang="en-US" dirty="0"/>
              <a:t> D.  It may be weaker because using just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D, we can no longer infer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C.</a:t>
            </a:r>
          </a:p>
          <a:p>
            <a:r>
              <a:rPr lang="en-US" altLang="en-US" dirty="0"/>
              <a:t>But, depending on what our set F of functional dependencies happens to be, we may be able to remove C from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CD safely.  </a:t>
            </a:r>
          </a:p>
          <a:p>
            <a:pPr lvl="1"/>
            <a:r>
              <a:rPr lang="en-US" altLang="en-US" dirty="0"/>
              <a:t>For example, suppose that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           F = { AB</a:t>
            </a:r>
            <a:r>
              <a:rPr lang="en-US" altLang="en-US" dirty="0">
                <a:sym typeface="Symbol" panose="05050102010706020507" pitchFamily="18" charset="2"/>
              </a:rPr>
              <a:t> </a:t>
            </a:r>
            <a:r>
              <a:rPr lang="en-US" altLang="en-US" dirty="0"/>
              <a:t> CD, 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dirty="0" smtClean="0"/>
              <a:t>C }</a:t>
            </a:r>
            <a:endParaRPr lang="en-US" altLang="en-US" dirty="0"/>
          </a:p>
          <a:p>
            <a:pPr lvl="1"/>
            <a:r>
              <a:rPr lang="en-US" altLang="en-US" dirty="0"/>
              <a:t>Then we can show that even after replacing AB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CD by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D, we can still </a:t>
            </a:r>
            <a:r>
              <a:rPr lang="en-US" altLang="en-US"/>
              <a:t>infer </a:t>
            </a:r>
            <a:r>
              <a:rPr lang="en-US" altLang="en-US" smtClean="0"/>
              <a:t>AB</a:t>
            </a:r>
            <a:r>
              <a:rPr lang="en-US" altLang="en-US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CD.</a:t>
            </a:r>
          </a:p>
        </p:txBody>
      </p:sp>
    </p:spTree>
    <p:extLst>
      <p:ext uri="{BB962C8B-B14F-4D97-AF65-F5344CB8AC3E}">
        <p14:creationId xmlns:p14="http://schemas.microsoft.com/office/powerpoint/2010/main" val="4106138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Extraneous Attributes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3076"/>
            <a:ext cx="7674314" cy="4511608"/>
          </a:xfrm>
        </p:spPr>
        <p:txBody>
          <a:bodyPr/>
          <a:lstStyle/>
          <a:p>
            <a:r>
              <a:rPr lang="en-US" altLang="en-US" dirty="0"/>
              <a:t>An attribute of a functional dependency  in </a:t>
            </a:r>
            <a:r>
              <a:rPr lang="en-US" altLang="en-US" i="1" dirty="0"/>
              <a:t>F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002060"/>
                </a:solidFill>
              </a:rPr>
              <a:t>extraneous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if we can remove it without changing </a:t>
            </a:r>
            <a:r>
              <a:rPr lang="en-US" altLang="en-US" i="1" dirty="0"/>
              <a:t> F </a:t>
            </a:r>
            <a:r>
              <a:rPr lang="en-US" altLang="en-US" baseline="30000" dirty="0"/>
              <a:t>+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Consider a set </a:t>
            </a:r>
            <a:r>
              <a:rPr lang="en-US" altLang="en-US" i="1" dirty="0"/>
              <a:t>F</a:t>
            </a:r>
            <a:r>
              <a:rPr lang="en-US" altLang="en-US" dirty="0"/>
              <a:t> of functional dependencies and the functional dependency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Greek Symbols"/>
              </a:rPr>
              <a:t>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.</a:t>
            </a:r>
          </a:p>
          <a:p>
            <a:pPr lvl="1"/>
            <a:r>
              <a:rPr lang="en-US" altLang="en-US" b="1" dirty="0">
                <a:sym typeface="Monotype Sorts" pitchFamily="-84" charset="2"/>
              </a:rPr>
              <a:t>Remove from the left side</a:t>
            </a:r>
            <a:r>
              <a:rPr lang="en-US" altLang="en-US" dirty="0">
                <a:sym typeface="Monotype Sorts" pitchFamily="-84" charset="2"/>
              </a:rPr>
              <a:t>: Attribute A is </a:t>
            </a:r>
            <a:r>
              <a:rPr lang="en-US" altLang="en-US" b="1" dirty="0">
                <a:solidFill>
                  <a:srgbClr val="002060"/>
                </a:solidFill>
                <a:sym typeface="Monotype Sorts" pitchFamily="-84" charset="2"/>
              </a:rPr>
              <a:t>extraneous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r>
              <a:rPr lang="en-US" altLang="en-US" dirty="0">
                <a:sym typeface="Monotype Sorts" pitchFamily="-84" charset="2"/>
              </a:rPr>
              <a:t>in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if</a:t>
            </a:r>
          </a:p>
          <a:p>
            <a:pPr lvl="2"/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Greek Symbols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 </a:t>
            </a:r>
            <a:r>
              <a:rPr lang="en-US" altLang="en-US" dirty="0">
                <a:sym typeface="Greek Symbols"/>
              </a:rPr>
              <a:t>  and </a:t>
            </a:r>
          </a:p>
          <a:p>
            <a:pPr lvl="2"/>
            <a:r>
              <a:rPr lang="en-US" altLang="en-US" i="1" dirty="0">
                <a:sym typeface="Greek Symbols"/>
              </a:rPr>
              <a:t>F </a:t>
            </a:r>
            <a:r>
              <a:rPr lang="en-US" altLang="en-US" dirty="0">
                <a:sym typeface="Greek Symbols"/>
              </a:rPr>
              <a:t> logically implies (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– {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}) </a:t>
            </a:r>
            <a:r>
              <a:rPr lang="en-US" altLang="en-US" dirty="0">
                <a:sym typeface="Symbol" panose="05050102010706020507" pitchFamily="18" charset="2"/>
              </a:rPr>
              <a:t> {(</a:t>
            </a:r>
            <a:r>
              <a:rPr lang="en-US" altLang="en-US" dirty="0">
                <a:sym typeface="Greek Symbols"/>
              </a:rPr>
              <a:t>  –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}.</a:t>
            </a:r>
          </a:p>
          <a:p>
            <a:pPr lvl="1"/>
            <a:r>
              <a:rPr lang="en-US" altLang="en-US" b="1" dirty="0">
                <a:sym typeface="Monotype Sorts" pitchFamily="-84" charset="2"/>
              </a:rPr>
              <a:t>Remove from the right side</a:t>
            </a:r>
            <a:r>
              <a:rPr lang="en-US" altLang="en-US" dirty="0">
                <a:sym typeface="Monotype Sorts" pitchFamily="-84" charset="2"/>
              </a:rPr>
              <a:t>: </a:t>
            </a:r>
            <a:r>
              <a:rPr lang="en-US" altLang="en-US" dirty="0">
                <a:sym typeface="Greek Symbols"/>
              </a:rPr>
              <a:t>Attribute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is </a:t>
            </a:r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extraneous</a:t>
            </a:r>
            <a:r>
              <a:rPr lang="en-US" altLang="en-US" dirty="0">
                <a:sym typeface="Greek Symbols"/>
              </a:rPr>
              <a:t> in </a:t>
            </a:r>
            <a:r>
              <a:rPr lang="en-US" altLang="en-US" dirty="0">
                <a:sym typeface="Symbol" panose="05050102010706020507" pitchFamily="18" charset="2"/>
              </a:rPr>
              <a:t> if</a:t>
            </a:r>
          </a:p>
          <a:p>
            <a:pPr lvl="2"/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 </a:t>
            </a:r>
            <a:r>
              <a:rPr lang="en-US" altLang="en-US" dirty="0">
                <a:sym typeface="Greek Symbols"/>
              </a:rPr>
              <a:t> and </a:t>
            </a:r>
          </a:p>
          <a:p>
            <a:pPr lvl="2"/>
            <a:r>
              <a:rPr lang="en-US" altLang="en-US" dirty="0">
                <a:sym typeface="Greek Symbols"/>
              </a:rPr>
              <a:t>The set of functional dependencies    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dirty="0">
                <a:sym typeface="Greek Symbols"/>
              </a:rPr>
              <a:t>        (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 – {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}) </a:t>
            </a:r>
            <a:r>
              <a:rPr lang="en-US" altLang="en-US" dirty="0">
                <a:sym typeface="Symbol" panose="05050102010706020507" pitchFamily="18" charset="2"/>
              </a:rPr>
              <a:t> {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Greek Symbols"/>
              </a:rPr>
              <a:t>(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–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)} logically implies </a:t>
            </a:r>
            <a:r>
              <a:rPr lang="en-US" altLang="en-US" i="1" dirty="0">
                <a:sym typeface="Greek Symbols"/>
              </a:rPr>
              <a:t>F.</a:t>
            </a:r>
          </a:p>
          <a:p>
            <a:r>
              <a:rPr lang="en-US" altLang="en-US" i="1" dirty="0">
                <a:sym typeface="Greek Symbols"/>
              </a:rPr>
              <a:t>Note: </a:t>
            </a:r>
            <a:r>
              <a:rPr lang="en-US" altLang="en-US" dirty="0">
                <a:sym typeface="Greek Symbols"/>
              </a:rPr>
              <a:t>implication in the opposite direction is trivial in each of the cases above, since a </a:t>
            </a:r>
            <a:r>
              <a:rPr lang="ja-JP" altLang="en-US" dirty="0">
                <a:latin typeface="Arial" panose="020B0604020202020204" pitchFamily="34" charset="0"/>
                <a:sym typeface="Greek Symbols"/>
              </a:rPr>
              <a:t>“</a:t>
            </a:r>
            <a:r>
              <a:rPr lang="en-US" altLang="ja-JP" dirty="0">
                <a:sym typeface="Greek Symbols"/>
              </a:rPr>
              <a:t>stronger</a:t>
            </a:r>
            <a:r>
              <a:rPr lang="ja-JP" altLang="en-US" dirty="0">
                <a:latin typeface="Arial" panose="020B0604020202020204" pitchFamily="34" charset="0"/>
                <a:sym typeface="Greek Symbols"/>
              </a:rPr>
              <a:t>”</a:t>
            </a:r>
            <a:r>
              <a:rPr lang="en-US" altLang="ja-JP" dirty="0">
                <a:sym typeface="Greek Symbols"/>
              </a:rPr>
              <a:t> functional dependency always implies a weaker one</a:t>
            </a:r>
          </a:p>
        </p:txBody>
      </p:sp>
    </p:spTree>
    <p:extLst>
      <p:ext uri="{BB962C8B-B14F-4D97-AF65-F5344CB8AC3E}">
        <p14:creationId xmlns:p14="http://schemas.microsoft.com/office/powerpoint/2010/main" val="297517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128821"/>
            <a:ext cx="7685088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if an Attribute is Extraneous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9"/>
            <a:ext cx="7493339" cy="3706811"/>
          </a:xfrm>
        </p:spPr>
        <p:txBody>
          <a:bodyPr/>
          <a:lstStyle/>
          <a:p>
            <a:pPr marL="381000" indent="-381000"/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 be  a relation  schema and  </a:t>
            </a:r>
            <a:r>
              <a:rPr lang="en-US" altLang="en-US" dirty="0" smtClean="0"/>
              <a:t>let 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 be </a:t>
            </a:r>
            <a:r>
              <a:rPr lang="en-US" altLang="en-US" dirty="0"/>
              <a:t>a set of functional dependencies that hold on </a:t>
            </a:r>
            <a:r>
              <a:rPr lang="en-US" altLang="en-US" i="1" dirty="0"/>
              <a:t>R</a:t>
            </a:r>
            <a:r>
              <a:rPr lang="en-US" altLang="en-US" dirty="0"/>
              <a:t> . Consider an attribute  in the functional dependency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.</a:t>
            </a:r>
          </a:p>
          <a:p>
            <a:pPr marL="381000" indent="-381000"/>
            <a:r>
              <a:rPr lang="en-US" altLang="en-US" dirty="0">
                <a:sym typeface="Monotype Sorts" pitchFamily="-84" charset="2"/>
              </a:rPr>
              <a:t>To test if attribute A </a:t>
            </a:r>
            <a:r>
              <a:rPr lang="en-US" altLang="en-US" dirty="0">
                <a:sym typeface="Symbol" panose="05050102010706020507" pitchFamily="18" charset="2"/>
              </a:rPr>
              <a:t> </a:t>
            </a:r>
            <a:r>
              <a:rPr lang="en-US" altLang="en-US" dirty="0">
                <a:sym typeface="Monotype Sorts" pitchFamily="-84" charset="2"/>
              </a:rPr>
              <a:t> is extraneous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r>
              <a:rPr lang="en-US" altLang="en-US" dirty="0">
                <a:sym typeface="Monotype Sorts" pitchFamily="-84" charset="2"/>
              </a:rPr>
              <a:t>in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</a:p>
          <a:p>
            <a:pPr marL="800100" lvl="1" indent="-342900"/>
            <a:r>
              <a:rPr lang="en-US" altLang="en-US" dirty="0">
                <a:sym typeface="Greek Symbols"/>
              </a:rPr>
              <a:t>Let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=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dirty="0">
                <a:sym typeface="Greek Symbols"/>
              </a:rPr>
              <a:t>– {A</a:t>
            </a:r>
            <a:r>
              <a:rPr lang="en-US" altLang="en-US" dirty="0">
                <a:sym typeface="Symbol" panose="05050102010706020507" pitchFamily="18" charset="2"/>
              </a:rPr>
              <a:t>}. Check if  </a:t>
            </a:r>
            <a:r>
              <a:rPr lang="en-US" altLang="ja-JP" dirty="0">
                <a:sym typeface="Greek Symbols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</a:t>
            </a:r>
            <a:r>
              <a:rPr lang="en-US" altLang="ja-JP" dirty="0">
                <a:sym typeface="Monotype Sorts" pitchFamily="-84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Symbol" panose="05050102010706020507" pitchFamily="18" charset="2"/>
              </a:rPr>
              <a:t>  can be inferred from </a:t>
            </a:r>
            <a:r>
              <a:rPr lang="en-US" altLang="en-US" i="1" dirty="0">
                <a:sym typeface="Symbol" panose="05050102010706020507" pitchFamily="18" charset="2"/>
              </a:rPr>
              <a:t>F. </a:t>
            </a:r>
          </a:p>
          <a:p>
            <a:pPr marL="1143000" lvl="2" indent="-342900"/>
            <a:r>
              <a:rPr lang="en-US" altLang="en-US" dirty="0">
                <a:sym typeface="Symbol" panose="05050102010706020507" pitchFamily="18" charset="2"/>
              </a:rPr>
              <a:t> Compute </a:t>
            </a:r>
            <a:r>
              <a:rPr lang="en-US" altLang="en-US" baseline="30000" dirty="0">
                <a:sym typeface="Greek Symbols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using the dependencies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</a:t>
            </a:r>
            <a:endParaRPr lang="en-US" altLang="en-US" dirty="0">
              <a:sym typeface="Symbol" panose="05050102010706020507" pitchFamily="18" charset="2"/>
            </a:endParaRPr>
          </a:p>
          <a:p>
            <a:pPr marL="1143000" lvl="2" indent="-342900"/>
            <a:r>
              <a:rPr lang="en-US" altLang="en-US" dirty="0">
                <a:sym typeface="Symbol" panose="05050102010706020507" pitchFamily="18" charset="2"/>
              </a:rPr>
              <a:t> If </a:t>
            </a:r>
            <a:r>
              <a:rPr lang="en-US" altLang="en-US" baseline="30000" dirty="0">
                <a:sym typeface="Greek Symbols"/>
              </a:rPr>
              <a:t>+  </a:t>
            </a:r>
            <a:r>
              <a:rPr lang="en-US" altLang="en-US" dirty="0">
                <a:sym typeface="Symbol" panose="05050102010706020507" pitchFamily="18" charset="2"/>
              </a:rPr>
              <a:t>includes all attributes in  then </a:t>
            </a:r>
            <a:r>
              <a:rPr lang="en-US" altLang="en-US" dirty="0">
                <a:sym typeface="Greek Symbols"/>
              </a:rPr>
              <a:t>,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is extraneous </a:t>
            </a:r>
            <a:r>
              <a:rPr lang="en-US" altLang="en-US" dirty="0">
                <a:sym typeface="Monotype Sorts" pitchFamily="-84" charset="2"/>
              </a:rPr>
              <a:t>in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endParaRPr lang="en-US" altLang="en-US" dirty="0">
              <a:sym typeface="Greek Symbols"/>
            </a:endParaRPr>
          </a:p>
          <a:p>
            <a:pPr marL="381000" indent="-381000"/>
            <a:r>
              <a:rPr lang="en-US" altLang="en-US" dirty="0" smtClean="0">
                <a:sym typeface="Greek Symbols"/>
              </a:rPr>
              <a:t>To </a:t>
            </a:r>
            <a:r>
              <a:rPr lang="en-US" altLang="en-US" dirty="0">
                <a:sym typeface="Greek Symbols"/>
              </a:rPr>
              <a:t>test if attribute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 </a:t>
            </a:r>
            <a:r>
              <a:rPr lang="en-US" altLang="en-US" dirty="0">
                <a:sym typeface="Greek Symbols"/>
              </a:rPr>
              <a:t>  is extraneous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</a:t>
            </a:r>
          </a:p>
          <a:p>
            <a:pPr marL="800100" lvl="1" indent="-342900"/>
            <a:r>
              <a:rPr lang="en-US" altLang="en-US" dirty="0">
                <a:sym typeface="Greek Symbols"/>
              </a:rPr>
              <a:t>Consider the set: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         F</a:t>
            </a:r>
            <a:r>
              <a:rPr lang="en-US" altLang="ja-JP" dirty="0">
                <a:latin typeface="Arial" panose="020B0604020202020204" pitchFamily="34" charset="0"/>
                <a:sym typeface="Greek Symbols"/>
              </a:rPr>
              <a:t>'</a:t>
            </a:r>
            <a:r>
              <a:rPr lang="en-US" altLang="ja-JP" dirty="0">
                <a:sym typeface="Greek Symbols"/>
              </a:rPr>
              <a:t> = (</a:t>
            </a:r>
            <a:r>
              <a:rPr lang="en-US" altLang="ja-JP" i="1" dirty="0">
                <a:sym typeface="Greek Symbols"/>
              </a:rPr>
              <a:t>F</a:t>
            </a:r>
            <a:r>
              <a:rPr lang="en-US" altLang="ja-JP" dirty="0">
                <a:sym typeface="Greek Symbols"/>
              </a:rPr>
              <a:t>  – {</a:t>
            </a:r>
            <a:r>
              <a:rPr lang="en-US" altLang="ja-JP" dirty="0">
                <a:sym typeface="Symbol" panose="05050102010706020507" pitchFamily="18" charset="2"/>
              </a:rPr>
              <a:t></a:t>
            </a:r>
            <a:r>
              <a:rPr lang="en-US" altLang="ja-JP" dirty="0">
                <a:sym typeface="Greek Symbols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</a:t>
            </a:r>
            <a:r>
              <a:rPr lang="en-US" altLang="ja-JP" dirty="0">
                <a:sym typeface="Monotype Sorts" pitchFamily="-84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</a:t>
            </a:r>
            <a:r>
              <a:rPr lang="en-US" altLang="ja-JP" dirty="0">
                <a:sym typeface="Greek Symbols"/>
              </a:rPr>
              <a:t>}) </a:t>
            </a:r>
            <a:r>
              <a:rPr lang="en-US" altLang="ja-JP" dirty="0">
                <a:sym typeface="Symbol" panose="05050102010706020507" pitchFamily="18" charset="2"/>
              </a:rPr>
              <a:t> {</a:t>
            </a:r>
            <a:r>
              <a:rPr lang="en-US" altLang="ja-JP" dirty="0">
                <a:sym typeface="Greek Symbols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</a:t>
            </a:r>
            <a:r>
              <a:rPr lang="en-US" altLang="ja-JP" i="1" dirty="0">
                <a:sym typeface="Greek Symbols"/>
              </a:rPr>
              <a:t>(</a:t>
            </a:r>
            <a:r>
              <a:rPr lang="en-US" altLang="ja-JP" dirty="0">
                <a:sym typeface="Symbol" panose="05050102010706020507" pitchFamily="18" charset="2"/>
              </a:rPr>
              <a:t></a:t>
            </a:r>
            <a:r>
              <a:rPr lang="en-US" altLang="ja-JP" i="1" dirty="0">
                <a:sym typeface="Greek Symbols"/>
              </a:rPr>
              <a:t> </a:t>
            </a:r>
            <a:r>
              <a:rPr lang="en-US" altLang="ja-JP" dirty="0">
                <a:sym typeface="Greek Symbols"/>
              </a:rPr>
              <a:t>– </a:t>
            </a:r>
            <a:r>
              <a:rPr lang="en-US" altLang="ja-JP" i="1" dirty="0">
                <a:sym typeface="Greek Symbols"/>
              </a:rPr>
              <a:t>A</a:t>
            </a:r>
            <a:r>
              <a:rPr lang="en-US" altLang="ja-JP" dirty="0">
                <a:sym typeface="Greek Symbols"/>
              </a:rPr>
              <a:t>)}, </a:t>
            </a:r>
          </a:p>
          <a:p>
            <a:pPr marL="800100" lvl="1" indent="-342900"/>
            <a:r>
              <a:rPr lang="en-US" altLang="en-US" dirty="0">
                <a:sym typeface="Greek Symbols"/>
              </a:rPr>
              <a:t> check </a:t>
            </a:r>
            <a:r>
              <a:rPr lang="en-US" altLang="en-US" dirty="0" smtClean="0">
                <a:sym typeface="Greek Symbols"/>
              </a:rPr>
              <a:t>whether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30000" dirty="0">
                <a:sym typeface="Greek Symbols"/>
              </a:rPr>
              <a:t>+ 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 smtClean="0">
                <a:sym typeface="Greek Symbols"/>
              </a:rPr>
              <a:t>in </a:t>
            </a:r>
            <a:r>
              <a:rPr lang="en-US" altLang="en-US" smtClean="0">
                <a:sym typeface="Greek Symbols"/>
              </a:rPr>
              <a:t>F’ contains </a:t>
            </a:r>
            <a:r>
              <a:rPr lang="en-US" altLang="en-US" i="1" dirty="0">
                <a:sym typeface="Greek Symbols"/>
              </a:rPr>
              <a:t>A; </a:t>
            </a:r>
            <a:r>
              <a:rPr lang="en-US" altLang="en-US" dirty="0">
                <a:sym typeface="Greek Symbols"/>
              </a:rPr>
              <a:t>if it does</a:t>
            </a:r>
            <a:r>
              <a:rPr lang="en-US" altLang="en-US" i="1" dirty="0">
                <a:sym typeface="Greek Symbols"/>
              </a:rPr>
              <a:t>, A </a:t>
            </a:r>
            <a:r>
              <a:rPr lang="en-US" altLang="en-US" dirty="0">
                <a:sym typeface="Greek Symbols"/>
              </a:rPr>
              <a:t>is extraneous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</a:t>
            </a:r>
          </a:p>
          <a:p>
            <a:pPr marL="381000" indent="-381000">
              <a:buFont typeface="Monotype Sorts" pitchFamily="-84" charset="2"/>
              <a:buNone/>
            </a:pPr>
            <a:endParaRPr lang="en-US" altLang="en-US" dirty="0">
              <a:sym typeface="Greek Symbols"/>
            </a:endParaRPr>
          </a:p>
        </p:txBody>
      </p:sp>
    </p:spTree>
    <p:extLst>
      <p:ext uri="{BB962C8B-B14F-4D97-AF65-F5344CB8AC3E}">
        <p14:creationId xmlns:p14="http://schemas.microsoft.com/office/powerpoint/2010/main" val="626884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Examples of Extraneous Attributes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709825" cy="2265362"/>
          </a:xfrm>
        </p:spPr>
        <p:txBody>
          <a:bodyPr/>
          <a:lstStyle/>
          <a:p>
            <a:r>
              <a:rPr lang="en-US" altLang="en-US" dirty="0"/>
              <a:t>Let </a:t>
            </a:r>
            <a:r>
              <a:rPr lang="en-US" altLang="en-US" i="1" dirty="0"/>
              <a:t>F</a:t>
            </a:r>
            <a:r>
              <a:rPr lang="en-US" altLang="en-US" dirty="0"/>
              <a:t> = {</a:t>
            </a:r>
            <a:r>
              <a:rPr lang="en-US" altLang="en-US" i="1" dirty="0"/>
              <a:t>AB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CD</a:t>
            </a:r>
            <a:r>
              <a:rPr lang="en-US" altLang="en-US" dirty="0"/>
              <a:t>,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E, E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C</a:t>
            </a:r>
            <a:r>
              <a:rPr lang="en-US" altLang="en-US" dirty="0"/>
              <a:t> }</a:t>
            </a:r>
          </a:p>
          <a:p>
            <a:r>
              <a:rPr lang="en-US" altLang="en-US" dirty="0"/>
              <a:t>To check if </a:t>
            </a:r>
            <a:r>
              <a:rPr lang="en-US" altLang="en-US" i="1" dirty="0"/>
              <a:t>C</a:t>
            </a:r>
            <a:r>
              <a:rPr lang="en-US" altLang="en-US" dirty="0"/>
              <a:t> is extraneous in </a:t>
            </a:r>
            <a:r>
              <a:rPr lang="en-US" altLang="en-US" i="1" dirty="0"/>
              <a:t>AB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CD, </a:t>
            </a:r>
            <a:r>
              <a:rPr lang="en-US" altLang="en-US" dirty="0"/>
              <a:t>we:</a:t>
            </a:r>
          </a:p>
          <a:p>
            <a:pPr lvl="1"/>
            <a:r>
              <a:rPr lang="en-US" altLang="en-US" i="1" dirty="0"/>
              <a:t> </a:t>
            </a:r>
            <a:r>
              <a:rPr lang="en-US" altLang="en-US" dirty="0"/>
              <a:t>Compute the attribute closure of AB under </a:t>
            </a:r>
            <a:r>
              <a:rPr lang="en-US" altLang="en-US" i="1" dirty="0"/>
              <a:t>F</a:t>
            </a:r>
            <a:r>
              <a:rPr lang="en-US" altLang="en-US" dirty="0"/>
              <a:t>' = {</a:t>
            </a:r>
            <a:r>
              <a:rPr lang="en-US" altLang="en-US" i="1" dirty="0"/>
              <a:t>AB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D,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E, E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C}</a:t>
            </a:r>
          </a:p>
          <a:p>
            <a:pPr lvl="1"/>
            <a:r>
              <a:rPr lang="en-US" altLang="en-US" dirty="0"/>
              <a:t>The closure is </a:t>
            </a:r>
            <a:r>
              <a:rPr lang="en-US" altLang="en-US" i="1" dirty="0"/>
              <a:t>ABCDE, </a:t>
            </a:r>
            <a:r>
              <a:rPr lang="en-US" altLang="en-US" dirty="0"/>
              <a:t>which includes </a:t>
            </a:r>
            <a:r>
              <a:rPr lang="en-US" altLang="en-US" i="1" dirty="0"/>
              <a:t>CD</a:t>
            </a:r>
          </a:p>
          <a:p>
            <a:pPr lvl="1"/>
            <a:r>
              <a:rPr lang="en-US" altLang="en-US" dirty="0"/>
              <a:t>This implies tha</a:t>
            </a:r>
            <a:r>
              <a:rPr lang="en-US" altLang="en-US" i="1" dirty="0"/>
              <a:t>t C </a:t>
            </a:r>
            <a:r>
              <a:rPr lang="en-US" altLang="en-US" dirty="0"/>
              <a:t>is</a:t>
            </a:r>
            <a:r>
              <a:rPr lang="en-US" altLang="en-US" i="1" dirty="0"/>
              <a:t> </a:t>
            </a:r>
            <a:r>
              <a:rPr lang="en-US" altLang="en-US" dirty="0" smtClean="0"/>
              <a:t>extraneous</a:t>
            </a:r>
          </a:p>
          <a:p>
            <a:endParaRPr lang="en-US" altLang="en-US" i="1" dirty="0" smtClean="0"/>
          </a:p>
          <a:p>
            <a:r>
              <a:rPr lang="en-US" altLang="en-US" i="1" dirty="0" smtClean="0"/>
              <a:t>Is D is extraneous in AB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</a:t>
            </a:r>
            <a:r>
              <a:rPr lang="en-US" altLang="en-US" i="1" dirty="0" smtClean="0"/>
              <a:t>CD? Check.</a:t>
            </a:r>
            <a:endParaRPr lang="en-US" altLang="en-US" i="1" dirty="0"/>
          </a:p>
          <a:p>
            <a:pPr lvl="1"/>
            <a:endParaRPr lang="en-US" altLang="en-US" i="1" dirty="0"/>
          </a:p>
          <a:p>
            <a:pPr lvl="1">
              <a:buFont typeface="Monotype Sorts" pitchFamily="-84" charset="2"/>
              <a:buNone/>
            </a:pPr>
            <a:endParaRPr lang="en-US" altLang="en-US" i="1" dirty="0">
              <a:sym typeface="Greek Symbols"/>
            </a:endParaRPr>
          </a:p>
        </p:txBody>
      </p:sp>
    </p:spTree>
    <p:extLst>
      <p:ext uri="{BB962C8B-B14F-4D97-AF65-F5344CB8AC3E}">
        <p14:creationId xmlns:p14="http://schemas.microsoft.com/office/powerpoint/2010/main" val="203883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Features of Good Relational Designs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5353" y="1111060"/>
            <a:ext cx="8804635" cy="5020788"/>
          </a:xfrm>
        </p:spPr>
        <p:txBody>
          <a:bodyPr/>
          <a:lstStyle/>
          <a:p>
            <a:r>
              <a:rPr lang="en-US" altLang="en-US" sz="1700" dirty="0"/>
              <a:t>Suppose we combine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into </a:t>
            </a:r>
            <a:r>
              <a:rPr lang="en-US" altLang="en-US" sz="1700" i="1" dirty="0"/>
              <a:t>in_dep, </a:t>
            </a:r>
            <a:r>
              <a:rPr lang="en-US" altLang="en-US" sz="1700" dirty="0"/>
              <a:t>which represents the natural join on the relations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department</a:t>
            </a:r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r>
              <a:rPr lang="en-US" altLang="en-US" sz="1400" dirty="0"/>
              <a:t>There is repetition of </a:t>
            </a:r>
            <a:r>
              <a:rPr lang="en-US" altLang="en-US" sz="1400" dirty="0" smtClean="0"/>
              <a:t>information – </a:t>
            </a:r>
            <a:r>
              <a:rPr lang="en-US" altLang="en-US" sz="1400" b="1" dirty="0" smtClean="0"/>
              <a:t>REDUNDANCY</a:t>
            </a:r>
          </a:p>
          <a:p>
            <a:r>
              <a:rPr lang="en-US" altLang="en-US" sz="1400" dirty="0" smtClean="0"/>
              <a:t>Runs the risk that budget for a specific dept. be updated for some tuples but not for the rest – </a:t>
            </a:r>
            <a:r>
              <a:rPr lang="en-US" altLang="en-US" sz="1400" b="1" dirty="0" smtClean="0"/>
              <a:t>INCONSISTENCY</a:t>
            </a:r>
          </a:p>
          <a:p>
            <a:pPr marL="0" indent="0">
              <a:buNone/>
            </a:pPr>
            <a:r>
              <a:rPr lang="en-US" altLang="en-US" sz="1400" b="1" u="sng" dirty="0" smtClean="0"/>
              <a:t>Causes of Redundancy and Inconsistency</a:t>
            </a:r>
            <a:r>
              <a:rPr lang="en-US" altLang="en-US" sz="1400" b="1" dirty="0" smtClean="0"/>
              <a:t>:- </a:t>
            </a:r>
            <a:endParaRPr lang="en-US" altLang="en-US" sz="1400" b="1" dirty="0"/>
          </a:p>
          <a:p>
            <a:r>
              <a:rPr lang="en-US" altLang="en-US" sz="1400" b="1" dirty="0" smtClean="0"/>
              <a:t>INSERTION ANOMALY </a:t>
            </a:r>
            <a:r>
              <a:rPr lang="en-US" altLang="en-US" sz="1400" dirty="0" smtClean="0"/>
              <a:t>- Need </a:t>
            </a:r>
            <a:r>
              <a:rPr lang="en-US" altLang="en-US" sz="1400" dirty="0"/>
              <a:t>to use null values (if we add a new department with no instructors) </a:t>
            </a:r>
            <a:endParaRPr lang="en-US" altLang="en-US" sz="1400" dirty="0" smtClean="0"/>
          </a:p>
          <a:p>
            <a:r>
              <a:rPr lang="en-US" altLang="en-US" sz="1400" b="1" dirty="0" smtClean="0"/>
              <a:t>DELETION ANOMALY</a:t>
            </a:r>
            <a:r>
              <a:rPr lang="en-US" altLang="en-US" sz="1400" dirty="0"/>
              <a:t> </a:t>
            </a:r>
            <a:r>
              <a:rPr lang="en-US" altLang="en-US" sz="1400" dirty="0" smtClean="0"/>
              <a:t>– Delete last employee from a dept.</a:t>
            </a:r>
          </a:p>
          <a:p>
            <a:r>
              <a:rPr lang="en-US" altLang="en-US" sz="1400" b="1" dirty="0" smtClean="0"/>
              <a:t>UPDATION ANOMALY </a:t>
            </a:r>
            <a:r>
              <a:rPr lang="en-US" altLang="en-US" sz="1400" dirty="0" smtClean="0"/>
              <a:t>– Update budget for a specific dept.</a:t>
            </a:r>
            <a:endParaRPr lang="en-US" altLang="en-US" sz="2000" i="1" dirty="0"/>
          </a:p>
        </p:txBody>
      </p:sp>
      <p:pic>
        <p:nvPicPr>
          <p:cNvPr id="8196" name="Picture 5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4" y="1889599"/>
            <a:ext cx="4553982" cy="273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424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Canonical Cover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6955" y="1524586"/>
            <a:ext cx="7378695" cy="2505993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ym typeface="Greek Symbols"/>
              </a:rPr>
              <a:t>A </a:t>
            </a:r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canonical cover</a:t>
            </a:r>
            <a:r>
              <a:rPr lang="en-US" altLang="en-US" i="1" dirty="0">
                <a:solidFill>
                  <a:srgbClr val="002060"/>
                </a:solidFill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for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is a set of dependencies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 </a:t>
            </a:r>
            <a:r>
              <a:rPr lang="en-US" altLang="en-US" dirty="0">
                <a:sym typeface="Greek Symbols"/>
              </a:rPr>
              <a:t>such that </a:t>
            </a:r>
          </a:p>
          <a:p>
            <a:pPr>
              <a:lnSpc>
                <a:spcPct val="90000"/>
              </a:lnSpc>
            </a:pPr>
            <a:r>
              <a:rPr lang="en-US" altLang="en-US" i="1" dirty="0" smtClean="0">
                <a:sym typeface="Greek Symbols"/>
              </a:rPr>
              <a:t>F</a:t>
            </a:r>
            <a:r>
              <a:rPr lang="en-US" altLang="en-US" dirty="0" smtClean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logically implies all dependencies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, and </a:t>
            </a:r>
          </a:p>
          <a:p>
            <a:pPr>
              <a:lnSpc>
                <a:spcPct val="90000"/>
              </a:lnSpc>
            </a:pP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baseline="-25000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logically implies all dependencies in </a:t>
            </a:r>
            <a:r>
              <a:rPr lang="en-US" altLang="en-US" i="1" dirty="0">
                <a:sym typeface="Greek Symbols"/>
              </a:rPr>
              <a:t>F,</a:t>
            </a:r>
            <a:r>
              <a:rPr lang="en-US" altLang="en-US" dirty="0">
                <a:sym typeface="Greek Symbols"/>
              </a:rPr>
              <a:t> and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Greek Symbols"/>
              </a:rPr>
              <a:t>No functional dependency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contains an extraneous attribute, and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Greek Symbols"/>
              </a:rPr>
              <a:t>Each left side of functional dependency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is unique. That is, there are no two dependencies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endParaRPr lang="en-US" altLang="en-US" dirty="0">
              <a:sym typeface="Greek Symbols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and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such that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=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2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Greek Symbols"/>
              </a:rPr>
              <a:t> 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>
              <a:sym typeface="Greek Symbols"/>
            </a:endParaRPr>
          </a:p>
          <a:p>
            <a:pPr>
              <a:lnSpc>
                <a:spcPct val="90000"/>
              </a:lnSpc>
            </a:pPr>
            <a:endParaRPr lang="en-US" altLang="en-US" dirty="0">
              <a:sym typeface="Greek Symbols"/>
            </a:endParaRP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6127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Canonical Cover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4098"/>
            <a:ext cx="7603293" cy="41397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 smtClean="0"/>
              <a:t> = </a:t>
            </a:r>
            <a:r>
              <a:rPr lang="en-US" altLang="en-US" i="1" dirty="0" smtClean="0"/>
              <a:t>F</a:t>
            </a:r>
            <a:endParaRPr lang="en-US" altLang="en-US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dirty="0" smtClean="0"/>
              <a:t>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b="1" dirty="0" smtClean="0"/>
              <a:t>repeat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b="1" dirty="0"/>
              <a:t>	         </a:t>
            </a:r>
            <a:r>
              <a:rPr lang="en-US" altLang="en-US" dirty="0"/>
              <a:t>Use the union rule to replace any dependencies in </a:t>
            </a:r>
            <a:r>
              <a:rPr lang="en-US" altLang="en-US" i="1" dirty="0"/>
              <a:t>F </a:t>
            </a:r>
            <a:r>
              <a:rPr lang="en-US" altLang="en-US" dirty="0"/>
              <a:t>of the form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i="1" dirty="0"/>
              <a:t> 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		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and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with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2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800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/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Find a functional dependency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with an extraneous  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dirty="0">
                <a:sym typeface="Greek Symbols"/>
              </a:rPr>
              <a:t>               attribute either in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or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Monotype Sorts" pitchFamily="-84" charset="2"/>
              </a:rPr>
              <a:t>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dirty="0">
                <a:sym typeface="Greek Symbols"/>
              </a:rPr>
              <a:t/>
            </a:r>
            <a:br>
              <a:rPr lang="en-US" altLang="en-US" sz="800" dirty="0">
                <a:sym typeface="Greek Symbols"/>
              </a:rPr>
            </a:br>
            <a:r>
              <a:rPr lang="en-US" altLang="en-US" dirty="0">
                <a:sym typeface="Greek Symbols"/>
              </a:rPr>
              <a:t>                /* Note: test for extraneous attributes done using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c,</a:t>
            </a:r>
            <a:r>
              <a:rPr lang="en-US" altLang="en-US" dirty="0">
                <a:sym typeface="Greek Symbols"/>
              </a:rPr>
              <a:t> not F*/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/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 	If an extraneous attribute is found, delete it from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dirty="0">
                <a:sym typeface="Greek Symbols"/>
              </a:rPr>
              <a:t/>
            </a:r>
            <a:br>
              <a:rPr lang="en-US" altLang="en-US" sz="800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until </a:t>
            </a:r>
            <a:r>
              <a:rPr lang="en-US" altLang="en-US" dirty="0" smtClean="0">
                <a:sym typeface="Greek Symbols"/>
              </a:rPr>
              <a:t>(</a:t>
            </a:r>
            <a:r>
              <a:rPr lang="en-US" altLang="en-US" i="1" dirty="0" smtClean="0">
                <a:sym typeface="Greek Symbols"/>
              </a:rPr>
              <a:t>F</a:t>
            </a:r>
            <a:r>
              <a:rPr lang="en-US" altLang="en-US" i="1" baseline="-25000" dirty="0" smtClean="0">
                <a:sym typeface="Greek Symbols"/>
              </a:rPr>
              <a:t>c</a:t>
            </a:r>
            <a:r>
              <a:rPr lang="en-US" altLang="en-US" dirty="0" smtClean="0">
                <a:sym typeface="Greek Symbols"/>
              </a:rPr>
              <a:t> does not change)</a:t>
            </a:r>
            <a:endParaRPr lang="en-US" altLang="en-US" dirty="0">
              <a:sym typeface="Greek Symbols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dirty="0">
                <a:sym typeface="Greek Symbols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Greek Symbols"/>
              </a:rPr>
              <a:t>Note: Union rule may become applicable after some extraneous attributes have been deleted, so it has to be re-applied</a:t>
            </a:r>
          </a:p>
          <a:p>
            <a:pPr>
              <a:lnSpc>
                <a:spcPct val="90000"/>
              </a:lnSpc>
            </a:pPr>
            <a:endParaRPr lang="en-US" altLang="en-US" dirty="0">
              <a:sym typeface="Greek Symbols"/>
            </a:endParaRPr>
          </a:p>
        </p:txBody>
      </p:sp>
    </p:spTree>
    <p:extLst>
      <p:ext uri="{BB962C8B-B14F-4D97-AF65-F5344CB8AC3E}">
        <p14:creationId xmlns:p14="http://schemas.microsoft.com/office/powerpoint/2010/main" val="88749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9163" y="223838"/>
            <a:ext cx="8277225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Example: Computing a Canonical Cover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603" y="1029809"/>
            <a:ext cx="7688062" cy="5334896"/>
          </a:xfrm>
        </p:spPr>
        <p:txBody>
          <a:bodyPr/>
          <a:lstStyle/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i="1" dirty="0"/>
              <a:t>R </a:t>
            </a:r>
            <a:r>
              <a:rPr lang="en-US" altLang="en-US" sz="1600" dirty="0"/>
              <a:t>= (</a:t>
            </a:r>
            <a:r>
              <a:rPr lang="en-US" altLang="en-US" sz="1600" i="1" dirty="0"/>
              <a:t>A, B, C)</a:t>
            </a:r>
            <a:br>
              <a:rPr lang="en-US" altLang="en-US" sz="1600" i="1" dirty="0"/>
            </a:br>
            <a:r>
              <a:rPr lang="en-US" altLang="en-US" sz="1600" i="1" dirty="0"/>
              <a:t>F = 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 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  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r>
              <a:rPr lang="en-US" altLang="en-US" sz="1600" dirty="0">
                <a:sym typeface="Monotype Sorts" pitchFamily="-84" charset="2"/>
              </a:rPr>
              <a:t/>
            </a:r>
            <a:br>
              <a:rPr lang="en-US" altLang="en-US" sz="1600" dirty="0">
                <a:sym typeface="Monotype Sorts" pitchFamily="-84" charset="2"/>
              </a:rPr>
            </a:br>
            <a:r>
              <a:rPr lang="en-US" altLang="en-US" sz="1600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Monotype Sorts" pitchFamily="-84" charset="2"/>
              </a:rPr>
              <a:t>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}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Combine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 </a:t>
            </a:r>
            <a:r>
              <a:rPr lang="en-US" altLang="en-US" sz="1600" dirty="0">
                <a:sym typeface="Monotype Sorts" pitchFamily="-84" charset="2"/>
              </a:rPr>
              <a:t>and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 </a:t>
            </a:r>
            <a:r>
              <a:rPr lang="en-US" altLang="en-US" sz="1600" dirty="0">
                <a:sym typeface="Monotype Sorts" pitchFamily="-84" charset="2"/>
              </a:rPr>
              <a:t>into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Set is now </a:t>
            </a:r>
            <a:r>
              <a:rPr lang="en-US" altLang="en-US" sz="1600" i="1" dirty="0"/>
              <a:t>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BC,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C, 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}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is extraneous in </a:t>
            </a:r>
            <a:r>
              <a:rPr lang="en-US" altLang="en-US" sz="1600" i="1" dirty="0">
                <a:sym typeface="Monotype Sorts" pitchFamily="-84" charset="2"/>
              </a:rPr>
              <a:t>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Check if the result of deleting A from  </a:t>
            </a:r>
            <a:r>
              <a:rPr lang="en-US" altLang="en-US" sz="1600" i="1" dirty="0">
                <a:sym typeface="Monotype Sorts" pitchFamily="-84" charset="2"/>
              </a:rPr>
              <a:t>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 </a:t>
            </a:r>
            <a:r>
              <a:rPr lang="en-US" altLang="en-US" sz="1600" dirty="0">
                <a:sym typeface="Monotype Sorts" pitchFamily="-84" charset="2"/>
              </a:rPr>
              <a:t>is implied by the other dependencies</a:t>
            </a:r>
          </a:p>
          <a:p>
            <a:pPr lvl="2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Yes: in fact, 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</a:t>
            </a:r>
            <a:r>
              <a:rPr lang="en-US" altLang="en-US" sz="1600" dirty="0">
                <a:sym typeface="Monotype Sorts" pitchFamily="-84" charset="2"/>
              </a:rPr>
              <a:t>is already present!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Set is now </a:t>
            </a:r>
            <a:r>
              <a:rPr lang="en-US" altLang="en-US" sz="1600" i="1" dirty="0"/>
              <a:t>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BC,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}</a:t>
            </a:r>
            <a:endParaRPr lang="en-US" altLang="en-US" sz="1600" i="1" dirty="0">
              <a:sym typeface="Monotype Sorts" pitchFamily="-84" charset="2"/>
            </a:endParaRP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 is extraneous in </a:t>
            </a: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</a:t>
            </a:r>
            <a:r>
              <a:rPr lang="en-US" altLang="en-US" sz="1600" dirty="0">
                <a:sym typeface="Monotype Sorts" pitchFamily="-84" charset="2"/>
              </a:rPr>
              <a:t> 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Check if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 is logically implied by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 </a:t>
            </a:r>
            <a:r>
              <a:rPr lang="en-US" altLang="en-US" sz="1600" dirty="0">
                <a:sym typeface="Monotype Sorts" pitchFamily="-84" charset="2"/>
              </a:rPr>
              <a:t>and the other dependencies</a:t>
            </a:r>
          </a:p>
          <a:p>
            <a:pPr lvl="2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Yes</a:t>
            </a:r>
            <a:r>
              <a:rPr lang="en-US" altLang="en-US" sz="1600" i="1" dirty="0">
                <a:sym typeface="Monotype Sorts" pitchFamily="-84" charset="2"/>
              </a:rPr>
              <a:t>: </a:t>
            </a:r>
            <a:r>
              <a:rPr lang="en-US" altLang="en-US" sz="1600" dirty="0">
                <a:sym typeface="Monotype Sorts" pitchFamily="-84" charset="2"/>
              </a:rPr>
              <a:t>using transitivity on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  and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C. </a:t>
            </a:r>
          </a:p>
          <a:p>
            <a:pPr lvl="3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Can use attribute closure of </a:t>
            </a: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in more complex cases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The canonical cover is: 	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	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43710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8078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A Combined Schema Without Repetition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443" y="1648321"/>
            <a:ext cx="6884399" cy="2634921"/>
          </a:xfrm>
        </p:spPr>
        <p:txBody>
          <a:bodyPr/>
          <a:lstStyle/>
          <a:p>
            <a:r>
              <a:rPr lang="en-US" altLang="en-US" sz="1800" dirty="0"/>
              <a:t>Consider combining relations </a:t>
            </a:r>
          </a:p>
          <a:p>
            <a:pPr lvl="1"/>
            <a:r>
              <a:rPr lang="en-US" altLang="en-US" sz="1700" i="1" dirty="0" err="1"/>
              <a:t>sec_class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building,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>)</a:t>
            </a:r>
            <a:r>
              <a:rPr lang="en-US" altLang="en-US" sz="1700" dirty="0"/>
              <a:t> and </a:t>
            </a:r>
          </a:p>
          <a:p>
            <a:pPr lvl="1"/>
            <a:r>
              <a:rPr lang="en-US" altLang="en-US" sz="1700" i="1" dirty="0"/>
              <a:t>section(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year) 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sz="1700" dirty="0"/>
              <a:t>into one relation</a:t>
            </a:r>
          </a:p>
          <a:p>
            <a:pPr lvl="1"/>
            <a:r>
              <a:rPr lang="en-US" altLang="en-US" sz="1700" i="1" dirty="0"/>
              <a:t>section(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year, </a:t>
            </a:r>
            <a:br>
              <a:rPr lang="en-US" altLang="en-US" sz="1700" i="1" dirty="0"/>
            </a:br>
            <a:r>
              <a:rPr lang="en-US" altLang="en-US" sz="1700" i="1" dirty="0"/>
              <a:t>               building,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>)</a:t>
            </a:r>
            <a:endParaRPr lang="en-US" altLang="en-US" sz="1700" dirty="0"/>
          </a:p>
          <a:p>
            <a:r>
              <a:rPr lang="en-US" altLang="en-US" sz="1800" dirty="0"/>
              <a:t>No repetition in this case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3480" y="1216944"/>
            <a:ext cx="66479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Not all combined schemas result in repetition of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8860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Decomposition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594414" cy="5178425"/>
          </a:xfrm>
        </p:spPr>
        <p:txBody>
          <a:bodyPr/>
          <a:lstStyle/>
          <a:p>
            <a:r>
              <a:rPr lang="en-US" altLang="en-US" sz="1700" dirty="0"/>
              <a:t>The only way to avoid the repetition-of-information problem in the </a:t>
            </a:r>
            <a:r>
              <a:rPr lang="en-US" altLang="en-US" sz="1700" dirty="0" err="1"/>
              <a:t>i</a:t>
            </a:r>
            <a:r>
              <a:rPr lang="en-US" altLang="en-US" sz="1700" i="1" dirty="0" err="1"/>
              <a:t>n_dep</a:t>
            </a:r>
            <a:r>
              <a:rPr lang="en-US" altLang="en-US" sz="1700" dirty="0"/>
              <a:t> schema is to decompose it into two schemas – instructor and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schemas.</a:t>
            </a:r>
          </a:p>
          <a:p>
            <a:r>
              <a:rPr lang="en-US" altLang="en-US" sz="1700" dirty="0"/>
              <a:t>Not all decompositions are good.  Suppose we decompose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i="1" dirty="0"/>
              <a:t>employee(ID, name, street, city, salary)</a:t>
            </a:r>
            <a:r>
              <a:rPr lang="en-US" altLang="en-US" sz="1700" dirty="0"/>
              <a:t> 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into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	       </a:t>
            </a:r>
            <a:r>
              <a:rPr lang="en-US" altLang="en-US" sz="1700" i="1" dirty="0"/>
              <a:t>employee1</a:t>
            </a:r>
            <a:r>
              <a:rPr lang="en-US" altLang="en-US" sz="1700" dirty="0"/>
              <a:t> (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	       </a:t>
            </a:r>
            <a:r>
              <a:rPr lang="en-US" altLang="en-US" sz="1700" i="1" dirty="0"/>
              <a:t>employee2</a:t>
            </a:r>
            <a:r>
              <a:rPr lang="en-US" altLang="en-US" sz="1700" dirty="0"/>
              <a:t> (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street, city, salary</a:t>
            </a:r>
            <a:r>
              <a:rPr lang="en-US" altLang="en-US" sz="1700" dirty="0"/>
              <a:t>)</a:t>
            </a:r>
          </a:p>
          <a:p>
            <a:pPr>
              <a:buFont typeface="Monotype Sorts" pitchFamily="-84" charset="2"/>
              <a:buNone/>
            </a:pPr>
            <a:endParaRPr lang="en-US" altLang="en-US" sz="1700" dirty="0"/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The problem arises when we have two employees with the same name</a:t>
            </a:r>
          </a:p>
          <a:p>
            <a:r>
              <a:rPr lang="en-US" altLang="en-US" sz="1700" dirty="0"/>
              <a:t>The next slide shows how we lose information -- we cannot reconstruct the original </a:t>
            </a:r>
            <a:r>
              <a:rPr lang="en-US" altLang="en-US" sz="1700" i="1" dirty="0"/>
              <a:t>employee</a:t>
            </a:r>
            <a:r>
              <a:rPr lang="en-US" altLang="en-US" sz="1700" dirty="0"/>
              <a:t> relation -- and so, this is a </a:t>
            </a:r>
            <a:r>
              <a:rPr lang="en-US" altLang="en-US" sz="1700" b="1" dirty="0">
                <a:solidFill>
                  <a:srgbClr val="002060"/>
                </a:solidFill>
              </a:rPr>
              <a:t>lossy decomposition</a:t>
            </a:r>
            <a:r>
              <a:rPr lang="en-US" altLang="en-US" sz="1700" dirty="0"/>
              <a:t>.</a:t>
            </a:r>
          </a:p>
          <a:p>
            <a:pPr lvl="1">
              <a:buFont typeface="Monotype Sorts" pitchFamily="-84" charset="2"/>
              <a:buNone/>
            </a:pPr>
            <a:endParaRPr lang="en-US" altLang="en-US" sz="2000" i="1" dirty="0"/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3203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A Lossy Decomposition</a:t>
            </a:r>
          </a:p>
        </p:txBody>
      </p:sp>
      <p:pic>
        <p:nvPicPr>
          <p:cNvPr id="11267" name="Picture 5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84" y="1093475"/>
            <a:ext cx="5716016" cy="52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644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Lossless Decomposition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522210" cy="4160964"/>
          </a:xfrm>
        </p:spPr>
        <p:txBody>
          <a:bodyPr/>
          <a:lstStyle/>
          <a:p>
            <a:r>
              <a:rPr lang="en-US" altLang="en-US" sz="1700" dirty="0"/>
              <a:t>Let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be a relation schema and let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1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2 </a:t>
            </a:r>
            <a:r>
              <a:rPr lang="en-US" altLang="en-US" sz="1700" dirty="0"/>
              <a:t>form a decomposition of R . That is R =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1 </a:t>
            </a:r>
            <a:r>
              <a:rPr lang="en-US" altLang="en-US" sz="1700" dirty="0"/>
              <a:t> U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2</a:t>
            </a:r>
            <a:endParaRPr lang="en-US" altLang="en-US" sz="1700" dirty="0"/>
          </a:p>
          <a:p>
            <a:r>
              <a:rPr lang="en-US" altLang="en-US" sz="1700" dirty="0"/>
              <a:t>We say that the decomposition is a </a:t>
            </a:r>
            <a:r>
              <a:rPr lang="en-US" altLang="en-US" sz="1700" b="1" dirty="0">
                <a:solidFill>
                  <a:srgbClr val="002060"/>
                </a:solidFill>
              </a:rPr>
              <a:t>lossless decomposition  </a:t>
            </a:r>
            <a:r>
              <a:rPr lang="en-US" altLang="en-US" sz="1700" dirty="0"/>
              <a:t>if there is no loss of information by replacing  R with the two relation schemas</a:t>
            </a:r>
            <a:r>
              <a:rPr lang="en-US" altLang="en-US" sz="1700" i="1" dirty="0"/>
              <a:t> R</a:t>
            </a:r>
            <a:r>
              <a:rPr lang="en-US" altLang="en-US" sz="1700" i="1" baseline="-25000" dirty="0"/>
              <a:t>1 </a:t>
            </a:r>
            <a:r>
              <a:rPr lang="en-US" altLang="en-US" sz="1700" dirty="0"/>
              <a:t> U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2</a:t>
            </a:r>
            <a:r>
              <a:rPr lang="en-US" altLang="en-US" sz="1700" dirty="0"/>
              <a:t>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 dirty="0"/>
          </a:p>
          <a:p>
            <a:pPr lvl="1">
              <a:buFont typeface="Monotype Sorts" pitchFamily="-84" charset="2"/>
              <a:buNone/>
            </a:pP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</a:t>
            </a:r>
            <a:r>
              <a:rPr lang="en-US" altLang="en-US" sz="17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7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 Although #tuples increases, </a:t>
            </a:r>
            <a:r>
              <a:rPr lang="en-US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content of information decreases</a:t>
            </a:r>
            <a:endParaRPr lang="en-US" altLang="en-US" sz="1700" dirty="0"/>
          </a:p>
        </p:txBody>
      </p:sp>
      <p:sp>
        <p:nvSpPr>
          <p:cNvPr id="12292" name="Freeform 19"/>
          <p:cNvSpPr>
            <a:spLocks/>
          </p:cNvSpPr>
          <p:nvPr/>
        </p:nvSpPr>
        <p:spPr bwMode="auto">
          <a:xfrm>
            <a:off x="2289585" y="3039061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Freeform 19"/>
          <p:cNvSpPr>
            <a:spLocks/>
          </p:cNvSpPr>
          <p:nvPr/>
        </p:nvSpPr>
        <p:spPr bwMode="auto">
          <a:xfrm>
            <a:off x="2763951" y="3736955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80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52413"/>
            <a:ext cx="85344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Lossless Decomposition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9" y="1095375"/>
            <a:ext cx="7541522" cy="830961"/>
          </a:xfrm>
        </p:spPr>
        <p:txBody>
          <a:bodyPr/>
          <a:lstStyle/>
          <a:p>
            <a:pPr>
              <a:tabLst>
                <a:tab pos="2336800" algn="l"/>
                <a:tab pos="3765550" algn="l"/>
              </a:tabLst>
            </a:pPr>
            <a:r>
              <a:rPr lang="en-US" altLang="en-US" sz="1700" dirty="0"/>
              <a:t>Decomposition of </a:t>
            </a:r>
            <a:r>
              <a:rPr lang="en-US" altLang="en-US" sz="1700" i="1" dirty="0"/>
              <a:t>R = (A, B, C)</a:t>
            </a:r>
            <a:br>
              <a:rPr lang="en-US" altLang="en-US" sz="1700" i="1" dirty="0"/>
            </a:br>
            <a:r>
              <a:rPr lang="en-US" altLang="en-US" sz="1700" i="1" dirty="0"/>
              <a:t>	R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 = (A, B)	R</a:t>
            </a:r>
            <a:r>
              <a:rPr lang="en-US" altLang="en-US" sz="1700" baseline="-25000" dirty="0"/>
              <a:t>2</a:t>
            </a:r>
            <a:r>
              <a:rPr lang="en-US" altLang="en-US" sz="1700" i="1" dirty="0"/>
              <a:t> = (B, C)</a:t>
            </a:r>
            <a:endParaRPr lang="en-US" altLang="en-US" sz="1700" dirty="0"/>
          </a:p>
        </p:txBody>
      </p:sp>
      <p:pic>
        <p:nvPicPr>
          <p:cNvPr id="13316" name="Picture 30" descr="C:\Users\as668\Desktop\Judi\7_02 fig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008" y="2015512"/>
            <a:ext cx="4100004" cy="272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040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185738"/>
            <a:ext cx="8372475" cy="598487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Normalization Theory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1105980"/>
            <a:ext cx="7537974" cy="3124643"/>
          </a:xfrm>
        </p:spPr>
        <p:txBody>
          <a:bodyPr/>
          <a:lstStyle/>
          <a:p>
            <a:r>
              <a:rPr lang="en-US" altLang="en-US" sz="1700" dirty="0"/>
              <a:t>Decide whether a particular relation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form.</a:t>
            </a:r>
          </a:p>
          <a:p>
            <a:r>
              <a:rPr lang="en-US" altLang="en-US" sz="1700" dirty="0"/>
              <a:t>In the case that a relation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</a:t>
            </a:r>
            <a:r>
              <a:rPr lang="en-US" altLang="en-US" sz="1700" dirty="0" smtClean="0"/>
              <a:t>“not </a:t>
            </a:r>
            <a:r>
              <a:rPr lang="en-US" altLang="en-US" sz="1700" dirty="0"/>
              <a:t>in </a:t>
            </a:r>
            <a:r>
              <a:rPr lang="en-US" altLang="ja-JP" sz="1700" dirty="0" smtClean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form, decompose it into  set of relations {</a:t>
            </a:r>
            <a:r>
              <a:rPr lang="en-US" altLang="ja-JP" sz="1700" i="1" dirty="0"/>
              <a:t>R</a:t>
            </a:r>
            <a:r>
              <a:rPr lang="en-US" altLang="ja-JP" sz="1700" baseline="-25000" dirty="0"/>
              <a:t>1</a:t>
            </a:r>
            <a:r>
              <a:rPr lang="en-US" altLang="ja-JP" sz="1700" i="1" dirty="0"/>
              <a:t>, R</a:t>
            </a:r>
            <a:r>
              <a:rPr lang="en-US" altLang="ja-JP" sz="1700" baseline="-25000" dirty="0"/>
              <a:t>2</a:t>
            </a:r>
            <a:r>
              <a:rPr lang="en-US" altLang="ja-JP" sz="1700" i="1" dirty="0"/>
              <a:t>, ..., R</a:t>
            </a:r>
            <a:r>
              <a:rPr lang="en-US" altLang="ja-JP" sz="1700" i="1" baseline="-25000" dirty="0"/>
              <a:t>n</a:t>
            </a:r>
            <a:r>
              <a:rPr lang="en-US" altLang="ja-JP" sz="1700" dirty="0"/>
              <a:t>} such that </a:t>
            </a:r>
          </a:p>
          <a:p>
            <a:pPr lvl="1"/>
            <a:r>
              <a:rPr lang="en-US" altLang="en-US" sz="1700" dirty="0"/>
              <a:t>Each relation is in good form </a:t>
            </a:r>
          </a:p>
          <a:p>
            <a:pPr lvl="1"/>
            <a:r>
              <a:rPr lang="en-US" altLang="en-US" sz="1700" dirty="0"/>
              <a:t>The decomposition is a lossless decomposition</a:t>
            </a:r>
          </a:p>
          <a:p>
            <a:r>
              <a:rPr lang="en-US" altLang="en-US" sz="1700" dirty="0"/>
              <a:t>Our theory is based on:</a:t>
            </a:r>
          </a:p>
          <a:p>
            <a:pPr lvl="1"/>
            <a:r>
              <a:rPr lang="en-US" altLang="en-US" sz="1700" dirty="0"/>
              <a:t>Functional dependencies</a:t>
            </a:r>
          </a:p>
          <a:p>
            <a:pPr lvl="1"/>
            <a:r>
              <a:rPr lang="en-US" altLang="en-US" sz="1700" dirty="0"/>
              <a:t>Multivalued dependencies</a:t>
            </a:r>
          </a:p>
        </p:txBody>
      </p:sp>
    </p:spTree>
    <p:extLst>
      <p:ext uri="{BB962C8B-B14F-4D97-AF65-F5344CB8AC3E}">
        <p14:creationId xmlns:p14="http://schemas.microsoft.com/office/powerpoint/2010/main" val="525494911"/>
      </p:ext>
    </p:extLst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97292</TotalTime>
  <Words>2190</Words>
  <Application>Microsoft Office PowerPoint</Application>
  <PresentationFormat>On-screen Show (4:3)</PresentationFormat>
  <Paragraphs>292</Paragraphs>
  <Slides>32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  <vt:variant>
        <vt:lpstr>Custom Shows</vt:lpstr>
      </vt:variant>
      <vt:variant>
        <vt:i4>1</vt:i4>
      </vt:variant>
    </vt:vector>
  </HeadingPairs>
  <TitlesOfParts>
    <vt:vector size="46" baseType="lpstr">
      <vt:lpstr>MS PGothic</vt:lpstr>
      <vt:lpstr>MS PGothic</vt:lpstr>
      <vt:lpstr>Arial</vt:lpstr>
      <vt:lpstr>Greek Symbols</vt:lpstr>
      <vt:lpstr>Helvetica</vt:lpstr>
      <vt:lpstr>Iconic Symbols Ext</vt:lpstr>
      <vt:lpstr>Monotype Sorts</vt:lpstr>
      <vt:lpstr>MS LineDraw</vt:lpstr>
      <vt:lpstr>Symbol</vt:lpstr>
      <vt:lpstr>Times New Roman</vt:lpstr>
      <vt:lpstr>Webdings</vt:lpstr>
      <vt:lpstr>Wingdings</vt:lpstr>
      <vt:lpstr>2_db-5-grey</vt:lpstr>
      <vt:lpstr>Chapter 7:  Normalization</vt:lpstr>
      <vt:lpstr>PowerPoint Presentation</vt:lpstr>
      <vt:lpstr>Features of Good Relational Designs</vt:lpstr>
      <vt:lpstr>A Combined Schema Without Repetition</vt:lpstr>
      <vt:lpstr>Decomposition</vt:lpstr>
      <vt:lpstr>A Lossy Decomposition</vt:lpstr>
      <vt:lpstr>Lossless Decomposition</vt:lpstr>
      <vt:lpstr>Example of Lossless Decomposition </vt:lpstr>
      <vt:lpstr>Normalization Theory</vt:lpstr>
      <vt:lpstr>Functional Dependencies</vt:lpstr>
      <vt:lpstr>Functional Dependencies (Cont.)</vt:lpstr>
      <vt:lpstr>Functional Dependencies Definition </vt:lpstr>
      <vt:lpstr>Keys and Functional Dependencies</vt:lpstr>
      <vt:lpstr>Use of Functional Dependencies</vt:lpstr>
      <vt:lpstr>Trivial Functional Dependencies</vt:lpstr>
      <vt:lpstr>Closure of a Set of Functional Dependencies</vt:lpstr>
      <vt:lpstr>Closure of a Set of Functional Dependencies</vt:lpstr>
      <vt:lpstr>Closure of Functional Dependencies (Cont.)</vt:lpstr>
      <vt:lpstr>Example of  F+</vt:lpstr>
      <vt:lpstr>Procedure for Computing F+</vt:lpstr>
      <vt:lpstr>Closure of Attribute Sets</vt:lpstr>
      <vt:lpstr>Example of Attribute Set Closure</vt:lpstr>
      <vt:lpstr>Uses of Attribute Closure</vt:lpstr>
      <vt:lpstr>Canonical Cover</vt:lpstr>
      <vt:lpstr>Extraneous Attributes</vt:lpstr>
      <vt:lpstr>Extraneous Attributes (Cont.)</vt:lpstr>
      <vt:lpstr>Extraneous Attributes</vt:lpstr>
      <vt:lpstr>Testing if an Attribute is Extraneous</vt:lpstr>
      <vt:lpstr>Examples of Extraneous Attributes</vt:lpstr>
      <vt:lpstr>Canonical Cover</vt:lpstr>
      <vt:lpstr>Canonical Cover</vt:lpstr>
      <vt:lpstr>Example: Computing a Canonical Cover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Ruchira Naskar</cp:lastModifiedBy>
  <cp:revision>721</cp:revision>
  <cp:lastPrinted>1999-06-28T19:27:31Z</cp:lastPrinted>
  <dcterms:created xsi:type="dcterms:W3CDTF">2009-12-21T15:40:22Z</dcterms:created>
  <dcterms:modified xsi:type="dcterms:W3CDTF">2022-10-10T10:45:57Z</dcterms:modified>
</cp:coreProperties>
</file>