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438" r:id="rId2"/>
    <p:sldId id="455" r:id="rId3"/>
    <p:sldId id="456" r:id="rId4"/>
    <p:sldId id="457" r:id="rId5"/>
    <p:sldId id="534" r:id="rId6"/>
    <p:sldId id="531" r:id="rId7"/>
    <p:sldId id="532" r:id="rId8"/>
    <p:sldId id="533" r:id="rId9"/>
    <p:sldId id="535" r:id="rId10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102" d="100"/>
          <a:sy n="102" d="100"/>
        </p:scale>
        <p:origin x="768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8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6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 marL="1028700" lvl="3" indent="-342900">
              <a:buClr>
                <a:srgbClr val="002060"/>
              </a:buClr>
              <a:tabLst>
                <a:tab pos="2292350" algn="l"/>
                <a:tab pos="297656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In other words,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forms a </a:t>
            </a:r>
            <a:r>
              <a:rPr lang="en-US" altLang="en-US" b="1" dirty="0" err="1" smtClean="0">
                <a:sym typeface="Symbol" panose="05050102010706020507" pitchFamily="18" charset="2"/>
              </a:rPr>
              <a:t>superkey</a:t>
            </a:r>
            <a:r>
              <a:rPr lang="en-US" altLang="en-US" dirty="0" smtClean="0">
                <a:sym typeface="Symbol" panose="05050102010706020507" pitchFamily="18" charset="2"/>
              </a:rPr>
              <a:t> of either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or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The </a:t>
            </a:r>
            <a:r>
              <a:rPr lang="en-US" altLang="en-US" dirty="0">
                <a:sym typeface="Symbol" panose="05050102010706020507" pitchFamily="18" charset="2"/>
              </a:rPr>
              <a:t>above functional dependencies are a sufficient condition for lossless join decomposition; the dependencies are a necessary condition only if all constraints are functional </a:t>
            </a:r>
            <a:r>
              <a:rPr lang="en-US" altLang="en-US" dirty="0" smtClean="0">
                <a:sym typeface="Symbol" panose="05050102010706020507" pitchFamily="18" charset="2"/>
              </a:rPr>
              <a:t>dependencies (there may be multivalued dependencies too – </a:t>
            </a:r>
            <a:r>
              <a:rPr lang="en-US" altLang="en-US" i="1" dirty="0" smtClean="0">
                <a:sym typeface="Symbol" panose="05050102010706020507" pitchFamily="18" charset="2"/>
              </a:rPr>
              <a:t>later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</a:t>
            </a:r>
            <a:r>
              <a:rPr lang="en-US" altLang="en-US" sz="1700" dirty="0" smtClean="0"/>
              <a:t>efficiently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b="1" dirty="0" smtClean="0"/>
              <a:t>When </a:t>
            </a:r>
            <a:r>
              <a:rPr lang="en-US" altLang="en-US" sz="1700" b="1" dirty="0"/>
              <a:t>decomposing a relation it is possible that it is no longer possible to do the testing without having to perform a Cartesian </a:t>
            </a:r>
            <a:r>
              <a:rPr lang="en-US" altLang="en-US" sz="1700" b="1" dirty="0" smtClean="0"/>
              <a:t>Product – See next slide</a:t>
            </a:r>
            <a:endParaRPr lang="en-US" altLang="en-US" sz="1700" b="1" dirty="0"/>
          </a:p>
          <a:p>
            <a:pPr>
              <a:defRPr/>
            </a:pPr>
            <a:r>
              <a:rPr lang="en-US" altLang="en-US" sz="1700" dirty="0"/>
              <a:t>A decomposition that makes it </a:t>
            </a:r>
            <a:r>
              <a:rPr lang="en-US" altLang="en-US" sz="1700" dirty="0" smtClean="0"/>
              <a:t>infeasible </a:t>
            </a:r>
            <a:r>
              <a:rPr lang="en-US" altLang="en-US" sz="1700" dirty="0"/>
              <a:t>to enforce </a:t>
            </a:r>
            <a:r>
              <a:rPr lang="en-US" altLang="en-US" sz="1700" dirty="0" smtClean="0"/>
              <a:t>one or more functional dependencies in original F, </a:t>
            </a:r>
            <a:r>
              <a:rPr lang="en-US" altLang="en-US" sz="1700" dirty="0"/>
              <a:t>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Preservation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Counter-Example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</a:t>
            </a:r>
            <a:r>
              <a:rPr lang="en-US" altLang="en-US" sz="1700" i="1" dirty="0" err="1" smtClean="0"/>
              <a:t>dept_name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</a:t>
            </a:r>
            <a:r>
              <a:rPr lang="en-US" altLang="en-US" sz="1700" dirty="0" smtClean="0">
                <a:sym typeface="Symbol" pitchFamily="18" charset="2"/>
              </a:rPr>
              <a:t>decomposition can NOT </a:t>
            </a:r>
            <a:r>
              <a:rPr lang="en-US" altLang="en-US" sz="1700" dirty="0">
                <a:sym typeface="Symbol" pitchFamily="18" charset="2"/>
              </a:rPr>
              <a:t>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373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dirty="0" smtClean="0"/>
              <a:t>in </a:t>
            </a:r>
            <a:r>
              <a:rPr lang="en-US" altLang="en-US" i="1" dirty="0" smtClean="0"/>
              <a:t>F </a:t>
            </a:r>
            <a:r>
              <a:rPr lang="en-US" altLang="en-US" i="1" baseline="30000" dirty="0" smtClean="0"/>
              <a:t>+</a:t>
            </a:r>
            <a:r>
              <a:rPr lang="en-US" altLang="en-US" dirty="0" smtClean="0"/>
              <a:t> </a:t>
            </a:r>
            <a:r>
              <a:rPr lang="en-US" altLang="en-US" dirty="0"/>
              <a:t>that </a:t>
            </a:r>
            <a:r>
              <a:rPr lang="en-US" altLang="en-US" dirty="0" smtClean="0"/>
              <a:t>includes </a:t>
            </a:r>
            <a:r>
              <a:rPr lang="en-US" altLang="en-US" dirty="0"/>
              <a:t>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A </a:t>
            </a:r>
            <a:r>
              <a:rPr lang="en-US" altLang="en-US" dirty="0"/>
              <a:t>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b="1" dirty="0" smtClean="0">
                <a:sym typeface="Symbol" panose="05050102010706020507" pitchFamily="18" charset="2"/>
              </a:rPr>
              <a:t>(Note </a:t>
            </a:r>
            <a:r>
              <a:rPr lang="en-US" altLang="en-US" b="1" dirty="0">
                <a:sym typeface="Symbol" panose="05050102010706020507" pitchFamily="18" charset="2"/>
              </a:rPr>
              <a:t>that the definition of restriction uses all dependencies in in </a:t>
            </a:r>
            <a:r>
              <a:rPr lang="en-US" altLang="en-US" b="1" i="1" dirty="0">
                <a:sym typeface="Symbol" panose="05050102010706020507" pitchFamily="18" charset="2"/>
              </a:rPr>
              <a:t>F </a:t>
            </a:r>
            <a:r>
              <a:rPr lang="en-US" altLang="en-US" b="1" i="1" baseline="30000" dirty="0">
                <a:sym typeface="Symbol" panose="05050102010706020507" pitchFamily="18" charset="2"/>
              </a:rPr>
              <a:t>+</a:t>
            </a:r>
            <a:r>
              <a:rPr lang="en-US" altLang="en-US" b="1" i="1" dirty="0">
                <a:sym typeface="Symbol" panose="05050102010706020507" pitchFamily="18" charset="2"/>
              </a:rPr>
              <a:t>, </a:t>
            </a:r>
            <a:r>
              <a:rPr lang="en-US" altLang="en-US" b="1" dirty="0">
                <a:sym typeface="Symbol" panose="05050102010706020507" pitchFamily="18" charset="2"/>
              </a:rPr>
              <a:t>not just those in </a:t>
            </a:r>
            <a:r>
              <a:rPr lang="en-US" altLang="en-US" b="1" i="1" dirty="0" smtClean="0">
                <a:sym typeface="Symbol" panose="05050102010706020507" pitchFamily="18" charset="2"/>
              </a:rPr>
              <a:t>F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b="1" dirty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Using </a:t>
            </a:r>
            <a:r>
              <a:rPr lang="en-US" altLang="en-US" dirty="0">
                <a:sym typeface="Symbol" panose="05050102010706020507" pitchFamily="18" charset="2"/>
              </a:rPr>
              <a:t>the above definition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testing for dependency preservation take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exponential time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Note </a:t>
            </a:r>
            <a:r>
              <a:rPr lang="en-US" altLang="en-US" dirty="0">
                <a:sym typeface="Symbol" panose="05050102010706020507" pitchFamily="18" charset="2"/>
              </a:rPr>
              <a:t>that if a decomposition is NOT dependency preserving </a:t>
            </a:r>
            <a:r>
              <a:rPr lang="en-US" altLang="en-US" b="1" dirty="0"/>
              <a:t>then checking updates for violation of functional dependencies may require computing joins, which is expensive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9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75" y="1461155"/>
            <a:ext cx="2990416" cy="2573517"/>
          </a:xfrm>
          <a:prstGeom prst="rect">
            <a:avLst/>
          </a:prstGeom>
        </p:spPr>
      </p:pic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end for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</a:t>
            </a:r>
            <a:r>
              <a:rPr lang="en-US" altLang="en-US" u="sng" dirty="0">
                <a:sym typeface="Symbol" panose="05050102010706020507" pitchFamily="18" charset="2"/>
              </a:rPr>
              <a:t>on all dependencies in </a:t>
            </a:r>
            <a:r>
              <a:rPr lang="en-US" altLang="en-US" i="1" u="sng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AutoShape 2" descr="blob:https://web.whatsapp.com/eeb349fa-b306-41a0-9771-864b0f2f51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4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338279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9" y="484188"/>
            <a:ext cx="8077200" cy="609600"/>
          </a:xfrm>
        </p:spPr>
        <p:txBody>
          <a:bodyPr/>
          <a:lstStyle/>
          <a:p>
            <a:r>
              <a:rPr lang="en-IN" dirty="0" smtClean="0"/>
              <a:t>An Example of Dependency Preserving, but </a:t>
            </a:r>
            <a:r>
              <a:rPr lang="en-IN" dirty="0" err="1" smtClean="0"/>
              <a:t>Lossy</a:t>
            </a:r>
            <a:r>
              <a:rPr lang="en-IN" dirty="0" smtClean="0"/>
              <a:t> 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 (A,B,C) </a:t>
            </a:r>
            <a:r>
              <a:rPr lang="en-IN" dirty="0" smtClean="0">
                <a:sym typeface="Wingdings" panose="05000000000000000000" pitchFamily="2" charset="2"/>
              </a:rPr>
              <a:t> decomposed into R1 (A,B) and R2 (B,C)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			   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After applying natural join on R1 and R2 above, we get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6293" y="1557255"/>
          <a:ext cx="15868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val="355720692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110722286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59386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1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4464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04354" y="1623244"/>
          <a:ext cx="10180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48">
                  <a:extLst>
                    <a:ext uri="{9D8B030D-6E8A-4147-A177-3AD203B41FA5}">
                      <a16:colId xmlns:a16="http://schemas.microsoft.com/office/drawing/2014/main" val="3962739643"/>
                    </a:ext>
                  </a:extLst>
                </a:gridCol>
                <a:gridCol w="509048">
                  <a:extLst>
                    <a:ext uri="{9D8B030D-6E8A-4147-A177-3AD203B41FA5}">
                      <a16:colId xmlns:a16="http://schemas.microsoft.com/office/drawing/2014/main" val="2116558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9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4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197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46654" y="1623244"/>
          <a:ext cx="9269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85">
                  <a:extLst>
                    <a:ext uri="{9D8B030D-6E8A-4147-A177-3AD203B41FA5}">
                      <a16:colId xmlns:a16="http://schemas.microsoft.com/office/drawing/2014/main" val="1072952527"/>
                    </a:ext>
                  </a:extLst>
                </a:gridCol>
                <a:gridCol w="463485">
                  <a:extLst>
                    <a:ext uri="{9D8B030D-6E8A-4147-A177-3AD203B41FA5}">
                      <a16:colId xmlns:a16="http://schemas.microsoft.com/office/drawing/2014/main" val="18579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7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826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73137" y="4301991"/>
          <a:ext cx="2048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20">
                  <a:extLst>
                    <a:ext uri="{9D8B030D-6E8A-4147-A177-3AD203B41FA5}">
                      <a16:colId xmlns:a16="http://schemas.microsoft.com/office/drawing/2014/main" val="3779120119"/>
                    </a:ext>
                  </a:extLst>
                </a:gridCol>
                <a:gridCol w="682920">
                  <a:extLst>
                    <a:ext uri="{9D8B030D-6E8A-4147-A177-3AD203B41FA5}">
                      <a16:colId xmlns:a16="http://schemas.microsoft.com/office/drawing/2014/main" val="143312698"/>
                    </a:ext>
                  </a:extLst>
                </a:gridCol>
                <a:gridCol w="682920">
                  <a:extLst>
                    <a:ext uri="{9D8B030D-6E8A-4147-A177-3AD203B41FA5}">
                      <a16:colId xmlns:a16="http://schemas.microsoft.com/office/drawing/2014/main" val="11134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5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5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8753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865748" y="5081047"/>
            <a:ext cx="2460396" cy="65045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37291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97164</TotalTime>
  <Words>454</Words>
  <Application>Microsoft Office PowerPoint</Application>
  <PresentationFormat>On-screen Show (4:3)</PresentationFormat>
  <Paragraphs>122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7:  Normalization</vt:lpstr>
      <vt:lpstr>Lossless Decomposition</vt:lpstr>
      <vt:lpstr>Example</vt:lpstr>
      <vt:lpstr>Dependency Preservation</vt:lpstr>
      <vt:lpstr>Dependency Preservation Counter-Example</vt:lpstr>
      <vt:lpstr>Dependency Preservation</vt:lpstr>
      <vt:lpstr>Testing for Dependency Preservation</vt:lpstr>
      <vt:lpstr>Example</vt:lpstr>
      <vt:lpstr>An Example of Dependency Preserving, but Lossy Decomposition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Ruchira Naskar</cp:lastModifiedBy>
  <cp:revision>721</cp:revision>
  <cp:lastPrinted>1999-06-28T19:27:31Z</cp:lastPrinted>
  <dcterms:created xsi:type="dcterms:W3CDTF">2009-12-21T15:40:22Z</dcterms:created>
  <dcterms:modified xsi:type="dcterms:W3CDTF">2022-10-12T12:09:22Z</dcterms:modified>
</cp:coreProperties>
</file>