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38" r:id="rId2"/>
    <p:sldId id="447" r:id="rId3"/>
    <p:sldId id="459" r:id="rId4"/>
    <p:sldId id="469" r:id="rId5"/>
    <p:sldId id="474" r:id="rId6"/>
    <p:sldId id="475" r:id="rId7"/>
    <p:sldId id="497" r:id="rId8"/>
    <p:sldId id="476" r:id="rId9"/>
    <p:sldId id="502" r:id="rId10"/>
    <p:sldId id="501" r:id="rId1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 autoAdjust="0"/>
    <p:restoredTop sz="94737" autoAdjust="0"/>
  </p:normalViewPr>
  <p:slideViewPr>
    <p:cSldViewPr snapToGrid="0">
      <p:cViewPr varScale="1">
        <p:scale>
          <a:sx n="102" d="100"/>
          <a:sy n="102" d="100"/>
        </p:scale>
        <p:origin x="768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Normal Forms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 smtClean="0"/>
              <a:t>2NF </a:t>
            </a:r>
            <a:r>
              <a:rPr lang="en-US" altLang="en-US" b="1" u="sng" dirty="0"/>
              <a:t>Decomposition Rule</a:t>
            </a:r>
            <a:r>
              <a:rPr lang="en-US" altLang="en-US" dirty="0"/>
              <a:t>: Remove those attributes from the relational schema R which violate the </a:t>
            </a:r>
            <a:r>
              <a:rPr lang="en-US" altLang="en-US" dirty="0" smtClean="0"/>
              <a:t>2NF </a:t>
            </a:r>
            <a:r>
              <a:rPr lang="en-US" altLang="en-US" dirty="0"/>
              <a:t>criteria, and place them in a separate relational schema along with their determining attributes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marL="0" indent="0">
              <a:buNone/>
            </a:pPr>
            <a:r>
              <a:rPr lang="en-IN" dirty="0"/>
              <a:t>	Project 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, </a:t>
            </a:r>
            <a:r>
              <a:rPr lang="en-IN" dirty="0" err="1"/>
              <a:t>whour</a:t>
            </a:r>
            <a:r>
              <a:rPr lang="en-IN" dirty="0"/>
              <a:t>, </a:t>
            </a:r>
            <a:r>
              <a:rPr lang="en-IN" dirty="0" err="1"/>
              <a:t>ename</a:t>
            </a:r>
            <a:r>
              <a:rPr lang="en-IN" dirty="0"/>
              <a:t>, </a:t>
            </a:r>
            <a:r>
              <a:rPr lang="en-IN" dirty="0" err="1"/>
              <a:t>pname</a:t>
            </a:r>
            <a:r>
              <a:rPr lang="en-IN" dirty="0"/>
              <a:t> )</a:t>
            </a:r>
          </a:p>
          <a:p>
            <a:pPr marL="0" indent="0">
              <a:buNone/>
            </a:pPr>
            <a:r>
              <a:rPr lang="en-IN" dirty="0"/>
              <a:t>	F = { 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/>
              <a:t>whour</a:t>
            </a:r>
            <a:r>
              <a:rPr lang="en-IN" dirty="0"/>
              <a:t>, </a:t>
            </a:r>
            <a:r>
              <a:rPr lang="en-IN" dirty="0" err="1"/>
              <a:t>eno</a:t>
            </a:r>
            <a:r>
              <a:rPr lang="en-IN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ename</a:t>
            </a:r>
            <a:r>
              <a:rPr lang="en-US" altLang="ja-JP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pno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pname</a:t>
            </a:r>
            <a:r>
              <a:rPr lang="en-US" altLang="ja-JP" dirty="0">
                <a:sym typeface="Symbol" panose="05050102010706020507" pitchFamily="18" charset="2"/>
              </a:rPr>
              <a:t> }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decomposed into:- 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R1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ename</a:t>
            </a:r>
            <a:r>
              <a:rPr lang="en-IN" dirty="0" smtClean="0"/>
              <a:t> )  with F1 = { </a:t>
            </a:r>
            <a:r>
              <a:rPr lang="en-IN" dirty="0" err="1" smtClean="0"/>
              <a:t>eno</a:t>
            </a:r>
            <a:r>
              <a:rPr lang="en-IN" dirty="0" smtClean="0"/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ename</a:t>
            </a:r>
            <a:r>
              <a:rPr lang="en-IN" dirty="0" smtClean="0"/>
              <a:t> }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R2 ( </a:t>
            </a:r>
            <a:r>
              <a:rPr lang="en-IN" dirty="0" err="1" smtClean="0"/>
              <a:t>pno</a:t>
            </a:r>
            <a:r>
              <a:rPr lang="en-IN" dirty="0" smtClean="0"/>
              <a:t>, </a:t>
            </a:r>
            <a:r>
              <a:rPr lang="en-IN" dirty="0" err="1" smtClean="0"/>
              <a:t>pname</a:t>
            </a:r>
            <a:r>
              <a:rPr lang="en-IN" dirty="0" smtClean="0"/>
              <a:t> ) with F2 = { </a:t>
            </a:r>
            <a:r>
              <a:rPr lang="en-US" dirty="0" err="1" smtClean="0">
                <a:sym typeface="Symbol" panose="05050102010706020507" pitchFamily="18" charset="2"/>
              </a:rPr>
              <a:t>pno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pname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R3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pno</a:t>
            </a:r>
            <a:r>
              <a:rPr lang="en-IN" dirty="0" smtClean="0"/>
              <a:t>, </a:t>
            </a:r>
            <a:r>
              <a:rPr lang="en-IN" dirty="0" err="1" smtClean="0"/>
              <a:t>whour</a:t>
            </a:r>
            <a:r>
              <a:rPr lang="en-IN" dirty="0" smtClean="0"/>
              <a:t> ) with F3 = { 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whour</a:t>
            </a:r>
            <a:r>
              <a:rPr lang="en-IN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5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</a:t>
            </a:r>
            <a:r>
              <a:rPr lang="en-US" altLang="en-US" sz="1700" dirty="0" smtClean="0"/>
              <a:t>“not </a:t>
            </a:r>
            <a:r>
              <a:rPr lang="en-US" altLang="en-US" sz="1700" dirty="0"/>
              <a:t>in </a:t>
            </a:r>
            <a:r>
              <a:rPr lang="en-US" altLang="ja-JP" sz="1700" dirty="0" smtClean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</a:t>
            </a:r>
            <a:r>
              <a:rPr lang="en-US" altLang="en-US" sz="1700" dirty="0" smtClean="0"/>
              <a:t>relational schema </a:t>
            </a:r>
            <a:r>
              <a:rPr lang="en-US" altLang="en-US" sz="1700" dirty="0"/>
              <a:t>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</a:t>
            </a:r>
            <a:r>
              <a:rPr lang="en-US" altLang="ja-JP" sz="1700" dirty="0" smtClean="0"/>
              <a:t>schema </a:t>
            </a:r>
            <a:r>
              <a:rPr lang="en-US" altLang="ja-JP" sz="1700" dirty="0"/>
              <a:t>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</a:t>
            </a:r>
            <a:r>
              <a:rPr lang="en-US" altLang="en-US" sz="1700" dirty="0" smtClean="0"/>
              <a:t>relational schema </a:t>
            </a:r>
            <a:r>
              <a:rPr lang="en-US" altLang="en-US" sz="1700" dirty="0"/>
              <a:t>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b="1" dirty="0" smtClean="0"/>
              <a:t>A </a:t>
            </a:r>
            <a:r>
              <a:rPr lang="en-US" altLang="en-US" b="1" dirty="0"/>
              <a:t>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</a:t>
            </a:r>
            <a:r>
              <a:rPr lang="en-US" altLang="en-US" b="1" dirty="0" smtClean="0">
                <a:solidFill>
                  <a:srgbClr val="002060"/>
                </a:solidFill>
              </a:rPr>
              <a:t>irst Normal Form </a:t>
            </a:r>
            <a:r>
              <a:rPr lang="en-US" altLang="en-US" b="1" dirty="0"/>
              <a:t>if the domains of all attributes of R are atomic</a:t>
            </a:r>
          </a:p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IN" altLang="en-US" dirty="0" smtClean="0"/>
              <a:t>Attribute </a:t>
            </a:r>
            <a:r>
              <a:rPr lang="en-US" altLang="en-US" i="1" dirty="0" smtClean="0"/>
              <a:t>Name </a:t>
            </a:r>
            <a:r>
              <a:rPr lang="en-US" altLang="en-US" dirty="0" smtClean="0"/>
              <a:t>with first, middle and surname parts</a:t>
            </a:r>
          </a:p>
          <a:p>
            <a:pPr lvl="2"/>
            <a:r>
              <a:rPr lang="en-US" altLang="en-US" dirty="0" smtClean="0"/>
              <a:t>Composite attributes like </a:t>
            </a:r>
            <a:r>
              <a:rPr lang="en-US" altLang="en-US" i="1" dirty="0" smtClean="0"/>
              <a:t>Location</a:t>
            </a:r>
            <a:r>
              <a:rPr lang="en-US" altLang="en-US" dirty="0" smtClean="0"/>
              <a:t> </a:t>
            </a:r>
            <a:r>
              <a:rPr lang="en-IN" altLang="en-US" dirty="0" smtClean="0"/>
              <a:t>(</a:t>
            </a:r>
            <a:r>
              <a:rPr lang="en-US" altLang="en-US" dirty="0" smtClean="0"/>
              <a:t>for a particular project)</a:t>
            </a:r>
            <a:endParaRPr lang="en-US" altLang="en-US" dirty="0"/>
          </a:p>
          <a:p>
            <a:r>
              <a:rPr lang="en-US" altLang="en-US" dirty="0" smtClean="0"/>
              <a:t>Non-atomic </a:t>
            </a:r>
            <a:r>
              <a:rPr lang="en-US" altLang="en-US" dirty="0"/>
              <a:t>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</a:t>
            </a:r>
            <a:r>
              <a:rPr lang="en-US" altLang="en-US" dirty="0" smtClean="0"/>
              <a:t>account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052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Form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</a:t>
            </a:r>
            <a:r>
              <a:rPr lang="en-US" altLang="en-US" dirty="0" smtClean="0"/>
              <a:t>.</a:t>
            </a:r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We assume all </a:t>
            </a:r>
            <a:r>
              <a:rPr lang="en-US" altLang="en-US" dirty="0" smtClean="0"/>
              <a:t>such relations </a:t>
            </a:r>
            <a:r>
              <a:rPr lang="en-US" altLang="en-US" dirty="0"/>
              <a:t>are in first normal </a:t>
            </a:r>
            <a:r>
              <a:rPr lang="en-US" altLang="en-US" dirty="0" smtClean="0"/>
              <a:t>form (1NF)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97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 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 smtClean="0"/>
              <a:t>1NF Decomposition Rule</a:t>
            </a:r>
            <a:r>
              <a:rPr lang="en-US" altLang="en-US" dirty="0"/>
              <a:t>: Remove those attributes from the relational schema R which violate the 1NF criteria, and place them in a separate relational schema along with their determining </a:t>
            </a:r>
            <a:r>
              <a:rPr lang="en-US" altLang="en-US" dirty="0" smtClean="0"/>
              <a:t>attributes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  <a:endParaRPr lang="en-US" altLang="en-US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Dept</a:t>
            </a:r>
            <a:r>
              <a:rPr lang="en-IN" dirty="0" smtClean="0"/>
              <a:t> ( </a:t>
            </a:r>
            <a:r>
              <a:rPr lang="en-IN" u="sng" dirty="0" err="1" smtClean="0"/>
              <a:t>dno</a:t>
            </a:r>
            <a:r>
              <a:rPr lang="en-IN" dirty="0" smtClean="0"/>
              <a:t>, </a:t>
            </a:r>
            <a:r>
              <a:rPr lang="en-IN" dirty="0" err="1" smtClean="0"/>
              <a:t>dmgr</a:t>
            </a:r>
            <a:r>
              <a:rPr lang="en-IN" dirty="0" smtClean="0"/>
              <a:t>, </a:t>
            </a:r>
            <a:r>
              <a:rPr lang="en-IN" dirty="0" err="1" smtClean="0"/>
              <a:t>dname</a:t>
            </a:r>
            <a:r>
              <a:rPr lang="en-IN" dirty="0" smtClean="0"/>
              <a:t>, </a:t>
            </a:r>
            <a:r>
              <a:rPr lang="en-IN" dirty="0" err="1" smtClean="0"/>
              <a:t>dloc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dloc</a:t>
            </a:r>
            <a:r>
              <a:rPr lang="en-IN" dirty="0" smtClean="0"/>
              <a:t> is NOT atomic since it can have multiple 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Dept</a:t>
            </a:r>
            <a:r>
              <a:rPr lang="en-IN" dirty="0" smtClean="0"/>
              <a:t> decomposed into </a:t>
            </a:r>
            <a:r>
              <a:rPr lang="en-IN" dirty="0" err="1" smtClean="0"/>
              <a:t>Dept_details</a:t>
            </a:r>
            <a:r>
              <a:rPr lang="en-IN" dirty="0" smtClean="0"/>
              <a:t> and </a:t>
            </a:r>
            <a:r>
              <a:rPr lang="en-IN" dirty="0" err="1" smtClean="0"/>
              <a:t>Dept_loc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Dept_details</a:t>
            </a:r>
            <a:r>
              <a:rPr lang="en-IN" dirty="0" smtClean="0"/>
              <a:t> ( </a:t>
            </a:r>
            <a:r>
              <a:rPr lang="en-IN" u="sng" dirty="0" err="1" smtClean="0"/>
              <a:t>dno</a:t>
            </a:r>
            <a:r>
              <a:rPr lang="en-IN" dirty="0"/>
              <a:t>, </a:t>
            </a:r>
            <a:r>
              <a:rPr lang="en-IN" dirty="0" err="1"/>
              <a:t>dmgr</a:t>
            </a:r>
            <a:r>
              <a:rPr lang="en-IN" dirty="0"/>
              <a:t>, </a:t>
            </a:r>
            <a:r>
              <a:rPr lang="en-IN" dirty="0" err="1" smtClean="0"/>
              <a:t>dname</a:t>
            </a:r>
            <a:r>
              <a:rPr lang="en-IN" dirty="0"/>
              <a:t> 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Dept_loc</a:t>
            </a:r>
            <a:r>
              <a:rPr lang="en-IN" dirty="0" smtClean="0"/>
              <a:t> ( </a:t>
            </a:r>
            <a:r>
              <a:rPr lang="en-IN" u="sng" dirty="0" err="1" smtClean="0"/>
              <a:t>dno</a:t>
            </a:r>
            <a:r>
              <a:rPr lang="en-IN" dirty="0"/>
              <a:t>, </a:t>
            </a:r>
            <a:r>
              <a:rPr lang="en-IN" dirty="0" err="1" smtClean="0"/>
              <a:t>dloc</a:t>
            </a:r>
            <a:r>
              <a:rPr lang="en-IN" dirty="0" smtClean="0"/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0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631116"/>
            <a:ext cx="7484882" cy="3751589"/>
          </a:xfrm>
        </p:spPr>
        <p:txBody>
          <a:bodyPr/>
          <a:lstStyle/>
          <a:p>
            <a:r>
              <a:rPr lang="en-IN" b="1" dirty="0" smtClean="0"/>
              <a:t>Partial Dependency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A dependency 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 is partial if ( - A)</a:t>
            </a:r>
            <a:r>
              <a:rPr lang="en-US" altLang="ja-JP" dirty="0" smtClean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IN" dirty="0" smtClean="0"/>
              <a:t> holds where A </a:t>
            </a:r>
            <a:r>
              <a:rPr lang="en-US" altLang="en-US" dirty="0" smtClean="0">
                <a:sym typeface="Symbol" panose="05050102010706020507" pitchFamily="18" charset="2"/>
              </a:rPr>
              <a:t> </a:t>
            </a:r>
            <a:r>
              <a:rPr lang="en-US" altLang="ja-JP" dirty="0" smtClean="0">
                <a:sym typeface="Symbol" panose="05050102010706020507" pitchFamily="18" charset="2"/>
              </a:rPr>
              <a:t>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IN" dirty="0" smtClean="0"/>
              <a:t>A relational schema is in 2NF if</a:t>
            </a:r>
          </a:p>
          <a:p>
            <a:pPr lvl="1"/>
            <a:r>
              <a:rPr lang="en-IN" dirty="0" smtClean="0"/>
              <a:t>It is in 1NF</a:t>
            </a:r>
          </a:p>
          <a:p>
            <a:pPr lvl="1"/>
            <a:r>
              <a:rPr lang="en-IN" dirty="0" smtClean="0"/>
              <a:t>Every </a:t>
            </a:r>
            <a:r>
              <a:rPr lang="en-IN" i="1" dirty="0" smtClean="0"/>
              <a:t>non-prime attribute </a:t>
            </a:r>
            <a:r>
              <a:rPr lang="en-IN" dirty="0" smtClean="0"/>
              <a:t>(attributes which are not a apart of any candidate key) is fully functionally dependent on candidate keys</a:t>
            </a:r>
          </a:p>
        </p:txBody>
      </p:sp>
    </p:spTree>
    <p:extLst>
      <p:ext uri="{BB962C8B-B14F-4D97-AF65-F5344CB8AC3E}">
        <p14:creationId xmlns:p14="http://schemas.microsoft.com/office/powerpoint/2010/main" val="238498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72" y="886399"/>
            <a:ext cx="8735438" cy="5382427"/>
          </a:xfrm>
        </p:spPr>
        <p:txBody>
          <a:bodyPr/>
          <a:lstStyle/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Project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pno</a:t>
            </a:r>
            <a:r>
              <a:rPr lang="en-IN" dirty="0" smtClean="0"/>
              <a:t>, </a:t>
            </a:r>
            <a:r>
              <a:rPr lang="en-IN" dirty="0" err="1" smtClean="0"/>
              <a:t>whour</a:t>
            </a:r>
            <a:r>
              <a:rPr lang="en-IN" dirty="0" smtClean="0"/>
              <a:t>, </a:t>
            </a:r>
            <a:r>
              <a:rPr lang="en-IN" dirty="0" err="1" smtClean="0"/>
              <a:t>ename</a:t>
            </a:r>
            <a:r>
              <a:rPr lang="en-IN" dirty="0" smtClean="0"/>
              <a:t>, </a:t>
            </a:r>
            <a:r>
              <a:rPr lang="en-IN" dirty="0" err="1" smtClean="0"/>
              <a:t>pname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 = {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pno</a:t>
            </a:r>
            <a:r>
              <a:rPr lang="en-IN" dirty="0" smtClean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whour</a:t>
            </a:r>
            <a:r>
              <a:rPr lang="en-IN" dirty="0" smtClean="0"/>
              <a:t>, </a:t>
            </a:r>
            <a:r>
              <a:rPr lang="en-IN" dirty="0" err="1" smtClean="0"/>
              <a:t>eno</a:t>
            </a:r>
            <a:r>
              <a:rPr lang="en-IN" dirty="0" smtClean="0"/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 </a:t>
            </a:r>
            <a:r>
              <a:rPr lang="en-US" altLang="ja-JP" dirty="0" err="1" smtClean="0">
                <a:sym typeface="Symbol" panose="05050102010706020507" pitchFamily="18" charset="2"/>
              </a:rPr>
              <a:t>ename</a:t>
            </a:r>
            <a:r>
              <a:rPr lang="en-US" altLang="ja-JP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pno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 </a:t>
            </a:r>
            <a:r>
              <a:rPr lang="en-US" altLang="ja-JP" dirty="0" err="1" smtClean="0">
                <a:sym typeface="Symbol" panose="05050102010706020507" pitchFamily="18" charset="2"/>
              </a:rPr>
              <a:t>pname</a:t>
            </a:r>
            <a:r>
              <a:rPr lang="en-US" altLang="ja-JP" dirty="0" smtClean="0">
                <a:sym typeface="Symbol" panose="05050102010706020507" pitchFamily="18" charset="2"/>
              </a:rPr>
              <a:t> }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From the above F, we can see </a:t>
            </a:r>
            <a:r>
              <a:rPr lang="en-US" b="1" dirty="0">
                <a:sym typeface="Symbol" panose="05050102010706020507" pitchFamily="18" charset="2"/>
              </a:rPr>
              <a:t>( </a:t>
            </a:r>
            <a:r>
              <a:rPr lang="en-US" b="1" dirty="0" err="1">
                <a:sym typeface="Symbol" panose="05050102010706020507" pitchFamily="18" charset="2"/>
              </a:rPr>
              <a:t>eno</a:t>
            </a:r>
            <a:r>
              <a:rPr lang="en-US" b="1" dirty="0">
                <a:sym typeface="Symbol" panose="05050102010706020507" pitchFamily="18" charset="2"/>
              </a:rPr>
              <a:t>, </a:t>
            </a:r>
            <a:r>
              <a:rPr lang="en-US" b="1" dirty="0" err="1">
                <a:sym typeface="Symbol" panose="05050102010706020507" pitchFamily="18" charset="2"/>
              </a:rPr>
              <a:t>pno</a:t>
            </a:r>
            <a:r>
              <a:rPr lang="en-US" b="1" dirty="0">
                <a:sym typeface="Symbol" panose="05050102010706020507" pitchFamily="18" charset="2"/>
              </a:rPr>
              <a:t> ) </a:t>
            </a:r>
            <a:r>
              <a:rPr lang="en-US" dirty="0" smtClean="0">
                <a:sym typeface="Symbol" panose="05050102010706020507" pitchFamily="18" charset="2"/>
              </a:rPr>
              <a:t>is a candidate key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and </a:t>
            </a:r>
            <a:r>
              <a:rPr lang="en-US" b="1" dirty="0" err="1" smtClean="0">
                <a:sym typeface="Symbol" panose="05050102010706020507" pitchFamily="18" charset="2"/>
              </a:rPr>
              <a:t>whour</a:t>
            </a:r>
            <a:r>
              <a:rPr lang="en-US" b="1" dirty="0" smtClean="0"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ym typeface="Symbol" panose="05050102010706020507" pitchFamily="18" charset="2"/>
              </a:rPr>
              <a:t>ename</a:t>
            </a:r>
            <a:r>
              <a:rPr lang="en-US" b="1" dirty="0" smtClean="0"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ym typeface="Symbol" panose="05050102010706020507" pitchFamily="18" charset="2"/>
              </a:rPr>
              <a:t>pname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are non-prime attributes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But, </a:t>
            </a:r>
            <a:r>
              <a:rPr lang="en-US" dirty="0" err="1" smtClean="0">
                <a:sym typeface="Symbol" panose="05050102010706020507" pitchFamily="18" charset="2"/>
              </a:rPr>
              <a:t>ename</a:t>
            </a:r>
            <a:r>
              <a:rPr lang="en-US" dirty="0" smtClean="0">
                <a:sym typeface="Symbol" panose="05050102010706020507" pitchFamily="18" charset="2"/>
              </a:rPr>
              <a:t> is dependent on </a:t>
            </a:r>
            <a:r>
              <a:rPr lang="en-US" dirty="0" err="1" smtClean="0">
                <a:sym typeface="Symbol" panose="05050102010706020507" pitchFamily="18" charset="2"/>
              </a:rPr>
              <a:t>eno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dirty="0" err="1" smtClean="0">
                <a:sym typeface="Symbol" panose="05050102010706020507" pitchFamily="18" charset="2"/>
              </a:rPr>
              <a:t>pname</a:t>
            </a:r>
            <a:r>
              <a:rPr lang="en-US" dirty="0" smtClean="0">
                <a:sym typeface="Symbol" panose="05050102010706020507" pitchFamily="18" charset="2"/>
              </a:rPr>
              <a:t> is dependent on </a:t>
            </a:r>
            <a:r>
              <a:rPr lang="en-US" dirty="0" err="1" smtClean="0">
                <a:sym typeface="Symbol" panose="05050102010706020507" pitchFamily="18" charset="2"/>
              </a:rPr>
              <a:t>pno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So, </a:t>
            </a:r>
            <a:r>
              <a:rPr lang="en-IN" dirty="0" smtClean="0"/>
              <a:t>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ename</a:t>
            </a:r>
            <a:r>
              <a:rPr lang="en-IN" dirty="0" smtClean="0"/>
              <a:t> and </a:t>
            </a:r>
            <a:r>
              <a:rPr lang="en-IN" dirty="0"/>
              <a:t>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pname</a:t>
            </a:r>
            <a:r>
              <a:rPr lang="en-IN" dirty="0" smtClean="0"/>
              <a:t> are partial dependencies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Therefore, the relation Project is NOT in 2NF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Partial dependencies are considered bad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1831058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97439</TotalTime>
  <Words>437</Words>
  <Application>Microsoft Office PowerPoint</Application>
  <PresentationFormat>On-screen Show (4:3)</PresentationFormat>
  <Paragraphs>80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ＭＳ Ｐゴシック</vt:lpstr>
      <vt:lpstr>ＭＳ Ｐゴシック</vt:lpstr>
      <vt:lpstr>Arial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7:  Normal Forms</vt:lpstr>
      <vt:lpstr>Normalization Theory</vt:lpstr>
      <vt:lpstr>PowerPoint Presentation</vt:lpstr>
      <vt:lpstr>Goals of Normalization</vt:lpstr>
      <vt:lpstr>First Normal Form</vt:lpstr>
      <vt:lpstr>First Normal Form</vt:lpstr>
      <vt:lpstr>First Normal Form</vt:lpstr>
      <vt:lpstr>Second Normal Form</vt:lpstr>
      <vt:lpstr>Second Normal Form</vt:lpstr>
      <vt:lpstr>Second Normal Form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Ruchira Naskar</cp:lastModifiedBy>
  <cp:revision>721</cp:revision>
  <cp:lastPrinted>1999-06-28T19:27:31Z</cp:lastPrinted>
  <dcterms:created xsi:type="dcterms:W3CDTF">2009-12-21T15:40:22Z</dcterms:created>
  <dcterms:modified xsi:type="dcterms:W3CDTF">2022-10-18T10:56:34Z</dcterms:modified>
</cp:coreProperties>
</file>