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2"/>
  </p:notesMasterIdLst>
  <p:handoutMasterIdLst>
    <p:handoutMasterId r:id="rId63"/>
  </p:handoutMasterIdLst>
  <p:sldIdLst>
    <p:sldId id="438" r:id="rId2"/>
    <p:sldId id="447" r:id="rId3"/>
    <p:sldId id="459" r:id="rId4"/>
    <p:sldId id="469" r:id="rId5"/>
    <p:sldId id="474" r:id="rId6"/>
    <p:sldId id="475" r:id="rId7"/>
    <p:sldId id="497" r:id="rId8"/>
    <p:sldId id="476" r:id="rId9"/>
    <p:sldId id="502" r:id="rId10"/>
    <p:sldId id="501" r:id="rId11"/>
    <p:sldId id="460" r:id="rId12"/>
    <p:sldId id="461" r:id="rId13"/>
    <p:sldId id="503" r:id="rId14"/>
    <p:sldId id="504" r:id="rId15"/>
    <p:sldId id="514" r:id="rId16"/>
    <p:sldId id="515" r:id="rId17"/>
    <p:sldId id="516" r:id="rId18"/>
    <p:sldId id="505" r:id="rId19"/>
    <p:sldId id="463" r:id="rId20"/>
    <p:sldId id="512" r:id="rId21"/>
    <p:sldId id="513" r:id="rId22"/>
    <p:sldId id="464" r:id="rId23"/>
    <p:sldId id="506" r:id="rId24"/>
    <p:sldId id="507" r:id="rId25"/>
    <p:sldId id="526" r:id="rId26"/>
    <p:sldId id="527" r:id="rId27"/>
    <p:sldId id="528" r:id="rId28"/>
    <p:sldId id="529" r:id="rId29"/>
    <p:sldId id="530" r:id="rId30"/>
    <p:sldId id="500" r:id="rId31"/>
    <p:sldId id="468" r:id="rId32"/>
    <p:sldId id="524" r:id="rId33"/>
    <p:sldId id="525" r:id="rId34"/>
    <p:sldId id="470" r:id="rId35"/>
    <p:sldId id="471" r:id="rId36"/>
    <p:sldId id="472" r:id="rId37"/>
    <p:sldId id="409" r:id="rId38"/>
    <p:sldId id="410" r:id="rId39"/>
    <p:sldId id="411" r:id="rId40"/>
    <p:sldId id="414" r:id="rId41"/>
    <p:sldId id="415" r:id="rId42"/>
    <p:sldId id="416" r:id="rId43"/>
    <p:sldId id="417" r:id="rId44"/>
    <p:sldId id="418" r:id="rId45"/>
    <p:sldId id="419" r:id="rId46"/>
    <p:sldId id="420" r:id="rId47"/>
    <p:sldId id="531" r:id="rId48"/>
    <p:sldId id="421" r:id="rId49"/>
    <p:sldId id="422" r:id="rId50"/>
    <p:sldId id="423" r:id="rId51"/>
    <p:sldId id="424" r:id="rId52"/>
    <p:sldId id="425" r:id="rId53"/>
    <p:sldId id="426" r:id="rId54"/>
    <p:sldId id="427" r:id="rId55"/>
    <p:sldId id="428" r:id="rId56"/>
    <p:sldId id="430" r:id="rId57"/>
    <p:sldId id="431" r:id="rId58"/>
    <p:sldId id="432" r:id="rId59"/>
    <p:sldId id="433" r:id="rId60"/>
    <p:sldId id="434" r:id="rId61"/>
  </p:sldIdLst>
  <p:sldSz cx="9144000" cy="6858000" type="screen4x3"/>
  <p:notesSz cx="6735763" cy="9866313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4737" autoAdjust="0"/>
  </p:normalViewPr>
  <p:slideViewPr>
    <p:cSldViewPr snapToGrid="0">
      <p:cViewPr varScale="1">
        <p:scale>
          <a:sx n="99" d="100"/>
          <a:sy n="99" d="100"/>
        </p:scale>
        <p:origin x="750" y="7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627" cy="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137" y="0"/>
            <a:ext cx="2918627" cy="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3672"/>
            <a:ext cx="2918627" cy="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137" y="9373672"/>
            <a:ext cx="2918627" cy="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627" cy="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7137" y="0"/>
            <a:ext cx="2918627" cy="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82" y="4686837"/>
            <a:ext cx="4941801" cy="443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3672"/>
            <a:ext cx="2918627" cy="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37" y="9373672"/>
            <a:ext cx="2918627" cy="49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34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7173"/>
            <a:ext cx="4939560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9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93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72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19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6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619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4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21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03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102" y="4687173"/>
            <a:ext cx="4939560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144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08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766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5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45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69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1700" y="738188"/>
            <a:ext cx="4932363" cy="3700462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49" y="4687173"/>
            <a:ext cx="4942666" cy="44395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2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7:  Normal Forms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Second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 smtClean="0"/>
              <a:t>2NF </a:t>
            </a:r>
            <a:r>
              <a:rPr lang="en-US" altLang="en-US" b="1" u="sng" dirty="0"/>
              <a:t>Decomposition Rule</a:t>
            </a:r>
            <a:r>
              <a:rPr lang="en-US" altLang="en-US" dirty="0"/>
              <a:t>: Remove those attributes from the relational schema R which violate the </a:t>
            </a:r>
            <a:r>
              <a:rPr lang="en-US" altLang="en-US" dirty="0" smtClean="0"/>
              <a:t>2NF </a:t>
            </a:r>
            <a:r>
              <a:rPr lang="en-US" altLang="en-US" dirty="0"/>
              <a:t>criteria, and place them in a separate relational schema along with their determining attributes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pPr marL="0" indent="0">
              <a:buNone/>
            </a:pPr>
            <a:r>
              <a:rPr lang="en-IN" dirty="0"/>
              <a:t>	Project 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, </a:t>
            </a:r>
            <a:r>
              <a:rPr lang="en-IN" dirty="0" err="1"/>
              <a:t>whour</a:t>
            </a:r>
            <a:r>
              <a:rPr lang="en-IN" dirty="0"/>
              <a:t>, </a:t>
            </a:r>
            <a:r>
              <a:rPr lang="en-IN" dirty="0" err="1"/>
              <a:t>ename</a:t>
            </a:r>
            <a:r>
              <a:rPr lang="en-IN" dirty="0"/>
              <a:t>, </a:t>
            </a:r>
            <a:r>
              <a:rPr lang="en-IN" dirty="0" err="1"/>
              <a:t>pname</a:t>
            </a:r>
            <a:r>
              <a:rPr lang="en-IN" dirty="0"/>
              <a:t> )</a:t>
            </a:r>
          </a:p>
          <a:p>
            <a:pPr marL="0" indent="0">
              <a:buNone/>
            </a:pPr>
            <a:r>
              <a:rPr lang="en-IN" dirty="0"/>
              <a:t>	F = { 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/>
              <a:t>whour</a:t>
            </a:r>
            <a:r>
              <a:rPr lang="en-IN" dirty="0"/>
              <a:t>, </a:t>
            </a:r>
            <a:r>
              <a:rPr lang="en-IN" dirty="0" err="1"/>
              <a:t>eno</a:t>
            </a:r>
            <a:r>
              <a:rPr lang="en-IN" dirty="0"/>
              <a:t>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 err="1">
                <a:sym typeface="Symbol" panose="05050102010706020507" pitchFamily="18" charset="2"/>
              </a:rPr>
              <a:t>ename</a:t>
            </a:r>
            <a:r>
              <a:rPr lang="en-US" altLang="ja-JP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pno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 err="1">
                <a:sym typeface="Symbol" panose="05050102010706020507" pitchFamily="18" charset="2"/>
              </a:rPr>
              <a:t>pname</a:t>
            </a:r>
            <a:r>
              <a:rPr lang="en-US" altLang="ja-JP" dirty="0">
                <a:sym typeface="Symbol" panose="05050102010706020507" pitchFamily="18" charset="2"/>
              </a:rPr>
              <a:t> }</a:t>
            </a:r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decomposed into:- </a:t>
            </a:r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R1 ( </a:t>
            </a:r>
            <a:r>
              <a:rPr lang="en-IN" dirty="0" err="1" smtClean="0"/>
              <a:t>eno</a:t>
            </a:r>
            <a:r>
              <a:rPr lang="en-IN" dirty="0" smtClean="0"/>
              <a:t>, </a:t>
            </a:r>
            <a:r>
              <a:rPr lang="en-IN" dirty="0" err="1" smtClean="0"/>
              <a:t>ename</a:t>
            </a:r>
            <a:r>
              <a:rPr lang="en-IN" dirty="0" smtClean="0"/>
              <a:t> )  with F1 = { </a:t>
            </a:r>
            <a:r>
              <a:rPr lang="en-IN" dirty="0" err="1" smtClean="0"/>
              <a:t>eno</a:t>
            </a:r>
            <a:r>
              <a:rPr lang="en-IN" dirty="0" smtClean="0"/>
              <a:t>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 err="1">
                <a:sym typeface="Symbol" panose="05050102010706020507" pitchFamily="18" charset="2"/>
              </a:rPr>
              <a:t>ename</a:t>
            </a:r>
            <a:r>
              <a:rPr lang="en-IN" dirty="0" smtClean="0"/>
              <a:t> }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R2 ( </a:t>
            </a:r>
            <a:r>
              <a:rPr lang="en-IN" dirty="0" err="1" smtClean="0"/>
              <a:t>pno</a:t>
            </a:r>
            <a:r>
              <a:rPr lang="en-IN" dirty="0" smtClean="0"/>
              <a:t>, </a:t>
            </a:r>
            <a:r>
              <a:rPr lang="en-IN" dirty="0" err="1" smtClean="0"/>
              <a:t>pname</a:t>
            </a:r>
            <a:r>
              <a:rPr lang="en-IN" dirty="0" smtClean="0"/>
              <a:t> ) with F2 = { </a:t>
            </a:r>
            <a:r>
              <a:rPr lang="en-US" dirty="0" err="1" smtClean="0">
                <a:sym typeface="Symbol" panose="05050102010706020507" pitchFamily="18" charset="2"/>
              </a:rPr>
              <a:t>pno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US" altLang="ja-JP" dirty="0" err="1">
                <a:sym typeface="Symbol" panose="05050102010706020507" pitchFamily="18" charset="2"/>
              </a:rPr>
              <a:t>pname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dirty="0" smtClean="0">
                <a:sym typeface="Symbol" panose="05050102010706020507" pitchFamily="18" charset="2"/>
              </a:rPr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R3 ( </a:t>
            </a:r>
            <a:r>
              <a:rPr lang="en-IN" dirty="0" err="1" smtClean="0"/>
              <a:t>eno</a:t>
            </a:r>
            <a:r>
              <a:rPr lang="en-IN" dirty="0" smtClean="0"/>
              <a:t>, </a:t>
            </a:r>
            <a:r>
              <a:rPr lang="en-IN" dirty="0" err="1" smtClean="0"/>
              <a:t>pno</a:t>
            </a:r>
            <a:r>
              <a:rPr lang="en-IN" dirty="0" smtClean="0"/>
              <a:t>, </a:t>
            </a:r>
            <a:r>
              <a:rPr lang="en-IN" dirty="0" err="1" smtClean="0"/>
              <a:t>whour</a:t>
            </a:r>
            <a:r>
              <a:rPr lang="en-IN" dirty="0" smtClean="0"/>
              <a:t> ) with F3 = { 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 smtClean="0"/>
              <a:t>whour</a:t>
            </a:r>
            <a:r>
              <a:rPr lang="en-IN" dirty="0" smtClean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54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</a:t>
            </a:r>
            <a:r>
              <a:rPr lang="en-US" altLang="en-US" sz="1700" dirty="0" smtClean="0">
                <a:sym typeface="Monotype Sorts" pitchFamily="-84" charset="2"/>
              </a:rPr>
              <a:t>we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</a:t>
            </a:r>
            <a:r>
              <a:rPr lang="en-US" altLang="en-US" dirty="0" err="1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Codd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 smtClean="0"/>
              <a:t>	Teach ( course, teacher, </a:t>
            </a:r>
            <a:r>
              <a:rPr lang="en-IN" dirty="0" err="1" smtClean="0"/>
              <a:t>sroll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( </a:t>
            </a:r>
            <a:r>
              <a:rPr lang="en-IN" dirty="0" err="1" smtClean="0"/>
              <a:t>sroll</a:t>
            </a:r>
            <a:r>
              <a:rPr lang="en-IN" dirty="0" smtClean="0"/>
              <a:t>, course ) </a:t>
            </a:r>
            <a:r>
              <a:rPr lang="en-US" altLang="en-US" dirty="0" smtClean="0">
                <a:sym typeface="Symbol" panose="05050102010706020507" pitchFamily="18" charset="2"/>
              </a:rPr>
              <a:t> teacher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r>
              <a:rPr lang="en-US" dirty="0" smtClean="0">
                <a:sym typeface="Symbol" panose="05050102010706020507" pitchFamily="18" charset="2"/>
              </a:rPr>
              <a:t>teacher </a:t>
            </a:r>
            <a:r>
              <a:rPr lang="en-US" altLang="en-US" dirty="0" smtClean="0">
                <a:sym typeface="Symbol" panose="05050102010706020507" pitchFamily="18" charset="2"/>
              </a:rPr>
              <a:t> course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Therefore, (</a:t>
            </a:r>
            <a:r>
              <a:rPr lang="en-US" u="sng" dirty="0" err="1" smtClean="0">
                <a:sym typeface="Symbol" panose="05050102010706020507" pitchFamily="18" charset="2"/>
              </a:rPr>
              <a:t>sroll</a:t>
            </a:r>
            <a:r>
              <a:rPr lang="en-US" u="sng" dirty="0" smtClean="0">
                <a:sym typeface="Symbol" panose="05050102010706020507" pitchFamily="18" charset="2"/>
              </a:rPr>
              <a:t>, course</a:t>
            </a:r>
            <a:r>
              <a:rPr lang="en-US" dirty="0" smtClean="0">
                <a:sym typeface="Symbol" panose="05050102010706020507" pitchFamily="18" charset="2"/>
              </a:rPr>
              <a:t>) is the candidate key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teacher </a:t>
            </a:r>
            <a:r>
              <a:rPr lang="en-US" altLang="en-US" dirty="0" smtClean="0">
                <a:sym typeface="Symbol" panose="05050102010706020507" pitchFamily="18" charset="2"/>
              </a:rPr>
              <a:t> course is not trivial, neither “teacher” is a </a:t>
            </a:r>
            <a:r>
              <a:rPr lang="en-US" altLang="en-US" dirty="0" err="1" smtClean="0">
                <a:sym typeface="Symbol" panose="05050102010706020507" pitchFamily="18" charset="2"/>
              </a:rPr>
              <a:t>superkey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Therefore, above relation Teach is </a:t>
            </a:r>
            <a:r>
              <a:rPr lang="en-US" b="1" dirty="0" smtClean="0">
                <a:sym typeface="Symbol" panose="05050102010706020507" pitchFamily="18" charset="2"/>
              </a:rPr>
              <a:t>not</a:t>
            </a:r>
            <a:r>
              <a:rPr lang="en-US" dirty="0" smtClean="0">
                <a:sym typeface="Symbol" panose="05050102010706020507" pitchFamily="18" charset="2"/>
              </a:rPr>
              <a:t> in BCNF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02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BCNF Decomposition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215" y="1018374"/>
            <a:ext cx="7661275" cy="5839626"/>
          </a:xfrm>
        </p:spPr>
        <p:txBody>
          <a:bodyPr/>
          <a:lstStyle/>
          <a:p>
            <a:r>
              <a:rPr lang="en-US" altLang="en-US" b="1" u="sng" dirty="0" smtClean="0"/>
              <a:t>BCNF </a:t>
            </a:r>
            <a:r>
              <a:rPr lang="en-US" altLang="en-US" b="1" u="sng" dirty="0"/>
              <a:t>Decomposition Rule</a:t>
            </a:r>
            <a:r>
              <a:rPr lang="en-US" altLang="en-US" dirty="0"/>
              <a:t>: Remove those attributes from the relational schema R which violate the </a:t>
            </a:r>
            <a:r>
              <a:rPr lang="en-US" altLang="en-US" dirty="0" smtClean="0"/>
              <a:t>BCNF </a:t>
            </a:r>
            <a:r>
              <a:rPr lang="en-US" altLang="en-US" dirty="0"/>
              <a:t>criteria, and place them in a separate relational schema along with their determining attributes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Let  </a:t>
            </a:r>
            <a:r>
              <a:rPr lang="en-US" altLang="en-US" dirty="0"/>
              <a:t>R be a schema </a:t>
            </a:r>
            <a:r>
              <a:rPr lang="en-US" altLang="en-US" i="1" dirty="0"/>
              <a:t>R  </a:t>
            </a:r>
            <a:r>
              <a:rPr lang="en-US" altLang="en-US" dirty="0"/>
              <a:t>that is not in BCNF.  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 </a:t>
            </a:r>
            <a:r>
              <a:rPr lang="en-US" altLang="en-US" dirty="0">
                <a:sym typeface="Greek Symbols"/>
              </a:rPr>
              <a:t>be the FD that </a:t>
            </a:r>
            <a:r>
              <a:rPr lang="en-US" altLang="en-US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decompose </a:t>
            </a:r>
            <a:r>
              <a:rPr lang="en-US" altLang="en-US" i="1" dirty="0"/>
              <a:t>R</a:t>
            </a:r>
            <a:r>
              <a:rPr lang="en-US" altLang="en-US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dirty="0"/>
              <a:t>(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U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dirty="0"/>
              <a:t>( </a:t>
            </a:r>
            <a:r>
              <a:rPr lang="en-US" altLang="en-US" i="1" dirty="0"/>
              <a:t>R</a:t>
            </a:r>
            <a:r>
              <a:rPr lang="en-US" altLang="en-US" dirty="0"/>
              <a:t> - ( </a:t>
            </a:r>
            <a:r>
              <a:rPr lang="en-US" altLang="en-US" i="1" dirty="0" smtClean="0">
                <a:sym typeface="Symbol" panose="05050102010706020507" pitchFamily="18" charset="2"/>
              </a:rPr>
              <a:t> - </a:t>
            </a:r>
            <a:r>
              <a:rPr lang="en-US" altLang="en-US" dirty="0">
                <a:sym typeface="Symbol" panose="05050102010706020507" pitchFamily="18" charset="2"/>
              </a:rPr>
              <a:t> ) 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In our example of </a:t>
            </a:r>
            <a:r>
              <a:rPr lang="en-US" altLang="en-US" i="1" dirty="0" err="1"/>
              <a:t>in_dep</a:t>
            </a:r>
            <a:r>
              <a:rPr lang="en-US" altLang="en-US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 = </a:t>
            </a:r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and </a:t>
            </a:r>
            <a:r>
              <a:rPr lang="en-US" altLang="en-US" i="1" dirty="0" err="1"/>
              <a:t>in_dep</a:t>
            </a:r>
            <a:r>
              <a:rPr lang="en-US" altLang="en-US" i="1" dirty="0"/>
              <a:t> </a:t>
            </a:r>
            <a:r>
              <a:rPr lang="en-US" altLang="en-US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(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U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 = ( </a:t>
            </a:r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, building, budget</a:t>
            </a:r>
            <a:r>
              <a:rPr lang="en-US" altLang="en-US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( </a:t>
            </a:r>
            <a:r>
              <a:rPr lang="en-US" altLang="en-US" i="1" dirty="0"/>
              <a:t>R</a:t>
            </a:r>
            <a:r>
              <a:rPr lang="en-US" altLang="en-US" dirty="0"/>
              <a:t> - ( </a:t>
            </a:r>
            <a:r>
              <a:rPr lang="en-US" altLang="en-US" i="1" dirty="0" smtClean="0">
                <a:sym typeface="Symbol" panose="05050102010706020507" pitchFamily="18" charset="2"/>
              </a:rPr>
              <a:t> - </a:t>
            </a:r>
            <a:r>
              <a:rPr lang="en-US" altLang="en-US" dirty="0">
                <a:sym typeface="Symbol" panose="05050102010706020507" pitchFamily="18" charset="2"/>
              </a:rPr>
              <a:t> ) ) = ( </a:t>
            </a:r>
            <a:r>
              <a:rPr lang="en-US" altLang="en-US" i="1" dirty="0">
                <a:sym typeface="Symbol" panose="05050102010706020507" pitchFamily="18" charset="2"/>
              </a:rPr>
              <a:t>ID, name, </a:t>
            </a:r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, salary</a:t>
            </a:r>
            <a:r>
              <a:rPr lang="en-US" altLang="en-US" dirty="0">
                <a:sym typeface="Symbol" panose="05050102010706020507" pitchFamily="18" charset="2"/>
              </a:rPr>
              <a:t> )</a:t>
            </a:r>
          </a:p>
          <a:p>
            <a:r>
              <a:rPr lang="en-IN" dirty="0" smtClean="0"/>
              <a:t>Teach ( course, teacher, </a:t>
            </a:r>
            <a:r>
              <a:rPr lang="en-IN" dirty="0" err="1" smtClean="0"/>
              <a:t>sroll</a:t>
            </a:r>
            <a:r>
              <a:rPr lang="en-IN" dirty="0" smtClean="0"/>
              <a:t> ) decomposed into:</a:t>
            </a:r>
          </a:p>
          <a:p>
            <a:pPr lvl="1"/>
            <a:r>
              <a:rPr lang="en-IN" dirty="0" smtClean="0"/>
              <a:t>R1 ( course, teacher ) with F1 = { </a:t>
            </a:r>
            <a:r>
              <a:rPr lang="en-US" dirty="0" smtClean="0">
                <a:sym typeface="Symbol" panose="05050102010706020507" pitchFamily="18" charset="2"/>
              </a:rPr>
              <a:t>teacher </a:t>
            </a:r>
            <a:r>
              <a:rPr lang="en-US" altLang="en-US" dirty="0" smtClean="0">
                <a:sym typeface="Symbol" panose="05050102010706020507" pitchFamily="18" charset="2"/>
              </a:rPr>
              <a:t> course</a:t>
            </a:r>
            <a:r>
              <a:rPr lang="en-IN" dirty="0" smtClean="0"/>
              <a:t> }</a:t>
            </a:r>
          </a:p>
          <a:p>
            <a:pPr lvl="1"/>
            <a:r>
              <a:rPr lang="en-IN" dirty="0" smtClean="0"/>
              <a:t>R2 ( </a:t>
            </a:r>
            <a:r>
              <a:rPr lang="en-IN" dirty="0" err="1" smtClean="0"/>
              <a:t>sroll</a:t>
            </a:r>
            <a:r>
              <a:rPr lang="en-IN" dirty="0" smtClean="0"/>
              <a:t>, teacher ) </a:t>
            </a:r>
          </a:p>
          <a:p>
            <a:pPr lvl="2"/>
            <a:r>
              <a:rPr lang="en-IN" dirty="0" smtClean="0">
                <a:solidFill>
                  <a:srgbClr val="FF0000"/>
                </a:solidFill>
              </a:rPr>
              <a:t>If R2 </a:t>
            </a:r>
            <a:r>
              <a:rPr lang="en-IN" dirty="0">
                <a:solidFill>
                  <a:srgbClr val="FF0000"/>
                </a:solidFill>
              </a:rPr>
              <a:t>( </a:t>
            </a:r>
            <a:r>
              <a:rPr lang="en-IN" dirty="0" err="1">
                <a:solidFill>
                  <a:srgbClr val="FF0000"/>
                </a:solidFill>
              </a:rPr>
              <a:t>sroll</a:t>
            </a:r>
            <a:r>
              <a:rPr lang="en-IN" dirty="0">
                <a:solidFill>
                  <a:srgbClr val="FF0000"/>
                </a:solidFill>
              </a:rPr>
              <a:t>, course ) </a:t>
            </a:r>
            <a:r>
              <a:rPr lang="en-IN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IN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what is the problem?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295" y="409706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Algorithm </a:t>
            </a:r>
            <a:b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(Same as the rule in previous slide)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is not a </a:t>
            </a:r>
            <a:r>
              <a:rPr lang="en-US" altLang="en-US" dirty="0" err="1" smtClean="0">
                <a:sym typeface="Symbol" panose="05050102010706020507" pitchFamily="18" charset="2"/>
              </a:rPr>
              <a:t>superkey</a:t>
            </a:r>
            <a:r>
              <a:rPr lang="en-US" altLang="en-US" dirty="0" smtClean="0">
                <a:sym typeface="Symbol" panose="05050102010706020507" pitchFamily="18" charset="2"/>
              </a:rPr>
              <a:t> of </a:t>
            </a:r>
            <a:r>
              <a:rPr lang="en-US" altLang="en-US" i="1" dirty="0" err="1" smtClean="0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en-US" i="1" baseline="-25000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;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  <p:extLst>
      <p:ext uri="{BB962C8B-B14F-4D97-AF65-F5344CB8AC3E}">
        <p14:creationId xmlns:p14="http://schemas.microsoft.com/office/powerpoint/2010/main" val="399022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50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839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Miscellaneous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Claim</a:t>
            </a:r>
            <a:r>
              <a:rPr lang="en-IN" dirty="0" smtClean="0"/>
              <a:t>: Every relational schema with </a:t>
            </a:r>
            <a:r>
              <a:rPr lang="en-IN" dirty="0" smtClean="0"/>
              <a:t>exactly TWO attributes </a:t>
            </a:r>
            <a:r>
              <a:rPr lang="en-IN" dirty="0" smtClean="0"/>
              <a:t>is always in BCNF</a:t>
            </a:r>
          </a:p>
          <a:p>
            <a:endParaRPr lang="en-IN" dirty="0"/>
          </a:p>
          <a:p>
            <a:r>
              <a:rPr lang="en-IN" dirty="0" smtClean="0"/>
              <a:t>Say R(A,B)</a:t>
            </a:r>
          </a:p>
          <a:p>
            <a:r>
              <a:rPr lang="en-IN" dirty="0" smtClean="0"/>
              <a:t>All possible functional dependencies: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A  B </a:t>
            </a:r>
            <a:r>
              <a:rPr lang="en-US" altLang="en-US" dirty="0" smtClean="0">
                <a:sym typeface="Wingdings" panose="05000000000000000000" pitchFamily="2" charset="2"/>
              </a:rPr>
              <a:t> A is </a:t>
            </a:r>
            <a:r>
              <a:rPr lang="en-US" altLang="en-US" dirty="0" err="1" smtClean="0">
                <a:sym typeface="Wingdings" panose="05000000000000000000" pitchFamily="2" charset="2"/>
              </a:rPr>
              <a:t>superkey</a:t>
            </a:r>
            <a:endParaRPr lang="en-IN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IN" dirty="0" smtClean="0">
                <a:sym typeface="Symbol" panose="05050102010706020507" pitchFamily="18" charset="2"/>
              </a:rPr>
              <a:t>B </a:t>
            </a:r>
            <a:r>
              <a:rPr lang="en-US" altLang="en-US" dirty="0" smtClean="0">
                <a:sym typeface="Symbol" panose="05050102010706020507" pitchFamily="18" charset="2"/>
              </a:rPr>
              <a:t> A </a:t>
            </a:r>
            <a:r>
              <a:rPr lang="en-US" altLang="en-US" dirty="0" smtClean="0">
                <a:sym typeface="Wingdings" panose="05000000000000000000" pitchFamily="2" charset="2"/>
              </a:rPr>
              <a:t></a:t>
            </a:r>
            <a:r>
              <a:rPr lang="en-US" altLang="en-US" dirty="0" smtClean="0">
                <a:sym typeface="Symbol" panose="05050102010706020507" pitchFamily="18" charset="2"/>
              </a:rPr>
              <a:t> B is </a:t>
            </a:r>
            <a:r>
              <a:rPr lang="en-US" altLang="en-US" dirty="0" err="1" smtClean="0">
                <a:sym typeface="Symbol" panose="05050102010706020507" pitchFamily="18" charset="2"/>
              </a:rPr>
              <a:t>superkey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AB </a:t>
            </a:r>
            <a:r>
              <a:rPr lang="en-US" altLang="en-US" dirty="0" smtClean="0">
                <a:sym typeface="Symbol" panose="05050102010706020507" pitchFamily="18" charset="2"/>
              </a:rPr>
              <a:t> A </a:t>
            </a:r>
            <a:r>
              <a:rPr lang="en-US" altLang="en-US" dirty="0" smtClean="0">
                <a:sym typeface="Wingdings" panose="05000000000000000000" pitchFamily="2" charset="2"/>
              </a:rPr>
              <a:t> trivial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AB </a:t>
            </a:r>
            <a:r>
              <a:rPr lang="en-US" altLang="en-US" dirty="0" smtClean="0">
                <a:sym typeface="Symbol" panose="05050102010706020507" pitchFamily="18" charset="2"/>
              </a:rPr>
              <a:t> B </a:t>
            </a:r>
            <a:r>
              <a:rPr lang="en-US" altLang="en-US" dirty="0" smtClean="0">
                <a:sym typeface="Wingdings" panose="05000000000000000000" pitchFamily="2" charset="2"/>
              </a:rPr>
              <a:t> trivial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61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</a:t>
            </a:r>
            <a:r>
              <a:rPr lang="en-US" altLang="en-US" sz="1700" dirty="0" smtClean="0"/>
              <a:t>“not </a:t>
            </a:r>
            <a:r>
              <a:rPr lang="en-US" altLang="en-US" sz="1700" dirty="0"/>
              <a:t>in </a:t>
            </a:r>
            <a:r>
              <a:rPr lang="en-US" altLang="ja-JP" sz="1700" dirty="0" smtClean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</a:t>
            </a:r>
            <a:r>
              <a:rPr lang="en-US" altLang="en-US" b="1" dirty="0"/>
              <a:t>only</a:t>
            </a:r>
            <a:r>
              <a:rPr lang="en-US" altLang="en-US" dirty="0"/>
              <a:t>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</a:t>
            </a:r>
            <a:r>
              <a:rPr lang="en-US" altLang="en-US" dirty="0" smtClean="0"/>
              <a:t>mislead </a:t>
            </a:r>
            <a:r>
              <a:rPr lang="en-US" altLang="en-US" dirty="0"/>
              <a:t>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  <a:r>
              <a:rPr lang="en-US" altLang="en-US" dirty="0" smtClean="0"/>
              <a:t>in </a:t>
            </a:r>
            <a:r>
              <a:rPr lang="en-US" altLang="en-US" i="1" dirty="0" smtClean="0"/>
              <a:t>F</a:t>
            </a:r>
            <a:r>
              <a:rPr lang="en-US" altLang="en-US" baseline="30000" dirty="0" smtClean="0"/>
              <a:t>+</a:t>
            </a:r>
            <a:r>
              <a:rPr lang="en-US" altLang="en-US" dirty="0" smtClean="0"/>
              <a:t> shows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is not in BCNF.</a:t>
            </a:r>
            <a:r>
              <a:rPr lang="en-US" altLang="en-US" sz="1600" dirty="0" smtClean="0"/>
              <a:t>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94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919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</a:t>
            </a:r>
            <a:r>
              <a:rPr lang="en-US" altLang="en-US" dirty="0" err="1"/>
              <a:t>R</a:t>
            </a:r>
            <a:r>
              <a:rPr lang="en-US" altLang="en-US" baseline="-25000" dirty="0" err="1"/>
              <a:t>i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-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/>
              <a:t>the condition is violated by some </a:t>
            </a:r>
            <a:r>
              <a:rPr lang="en-US" altLang="en-US" dirty="0" smtClean="0"/>
              <a:t>set of attributes </a:t>
            </a:r>
            <a:r>
              <a:rPr lang="en-US" altLang="en-US" dirty="0" smtClean="0">
                <a:sym typeface="Symbol" panose="05050102010706020507" pitchFamily="18" charset="2"/>
              </a:rPr>
              <a:t></a:t>
            </a:r>
            <a:r>
              <a:rPr lang="en-US" altLang="en-US" dirty="0" smtClean="0">
                <a:sym typeface="Greek Symbols"/>
              </a:rPr>
              <a:t> in </a:t>
            </a:r>
            <a:r>
              <a:rPr lang="en-US" altLang="en-US" i="1" dirty="0" err="1" smtClean="0">
                <a:sym typeface="Greek Symbols"/>
              </a:rPr>
              <a:t>R</a:t>
            </a:r>
            <a:r>
              <a:rPr lang="en-US" altLang="en-US" i="1" baseline="-25000" dirty="0" err="1" smtClean="0">
                <a:sym typeface="Greek Symbols"/>
              </a:rPr>
              <a:t>i</a:t>
            </a:r>
            <a:r>
              <a:rPr lang="en-US" altLang="en-US" dirty="0" smtClean="0">
                <a:sym typeface="Greek Symbols"/>
              </a:rPr>
              <a:t>, the following functional dependency can be shown to hold on </a:t>
            </a:r>
            <a:r>
              <a:rPr lang="en-US" altLang="en-US" dirty="0" err="1" smtClean="0">
                <a:sym typeface="Greek Symbols"/>
              </a:rPr>
              <a:t>R</a:t>
            </a:r>
            <a:r>
              <a:rPr lang="en-US" altLang="en-US" baseline="-25000" dirty="0" err="1" smtClean="0">
                <a:sym typeface="Greek Symbols"/>
              </a:rPr>
              <a:t>i</a:t>
            </a:r>
            <a:r>
              <a:rPr lang="en-US" altLang="en-US" dirty="0" smtClean="0">
                <a:sym typeface="Greek Symbols"/>
              </a:rPr>
              <a:t>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baseline="30000" dirty="0"/>
              <a:t/>
            </a:r>
            <a:br>
              <a:rPr lang="en-US" altLang="en-US" baseline="30000" dirty="0"/>
            </a:br>
            <a:r>
              <a:rPr lang="en-US" altLang="en-US" dirty="0" smtClean="0"/>
              <a:t>This above dependency shows that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i</a:t>
            </a:r>
            <a:r>
              <a:rPr lang="en-US" altLang="en-US" dirty="0" smtClean="0"/>
              <a:t> </a:t>
            </a:r>
            <a:r>
              <a:rPr lang="en-US" altLang="en-US" dirty="0"/>
              <a:t>violates </a:t>
            </a:r>
            <a:r>
              <a:rPr lang="en-US" altLang="en-US" dirty="0" smtClean="0"/>
              <a:t>BCNF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We </a:t>
            </a:r>
            <a:r>
              <a:rPr lang="en-US" altLang="en-US" dirty="0"/>
              <a:t>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1437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 smtClean="0"/>
              <a:t>dept_name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</a:t>
            </a:r>
            <a:r>
              <a:rPr lang="en-US" altLang="en-US" sz="1700" dirty="0" smtClean="0">
                <a:sym typeface="Symbol" pitchFamily="18" charset="2"/>
              </a:rPr>
              <a:t>decomposition </a:t>
            </a:r>
            <a:r>
              <a:rPr lang="en-US" altLang="en-US" sz="1700" dirty="0">
                <a:sym typeface="Symbol" pitchFamily="18" charset="2"/>
              </a:rPr>
              <a:t>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</a:t>
            </a:r>
            <a:r>
              <a:rPr lang="en-US" altLang="en-US" sz="1700" dirty="0" smtClean="0">
                <a:sym typeface="Symbol" pitchFamily="18" charset="2"/>
              </a:rPr>
              <a:t>decomposition can NOT be dependency </a:t>
            </a:r>
            <a:r>
              <a:rPr lang="en-US" altLang="en-US" sz="1700" dirty="0">
                <a:sym typeface="Symbol" pitchFamily="18" charset="2"/>
              </a:rPr>
              <a:t>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/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291513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</a:t>
            </a:r>
            <a:r>
              <a:rPr lang="en-US" altLang="en-US" sz="1700" dirty="0" smtClean="0">
                <a:sym typeface="Greek Symbols"/>
              </a:rPr>
              <a:t>is </a:t>
            </a:r>
            <a:r>
              <a:rPr lang="en-US" altLang="en-US" sz="1700" dirty="0">
                <a:sym typeface="Greek Symbols"/>
              </a:rPr>
              <a:t>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649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</a:t>
            </a:r>
            <a:r>
              <a:rPr lang="en-US" altLang="en-US" dirty="0" smtClean="0"/>
              <a:t>dependency </a:t>
            </a:r>
            <a:r>
              <a:rPr lang="en-US" altLang="en-US" dirty="0">
                <a:sym typeface="Symbol" panose="05050102010706020507" pitchFamily="18" charset="2"/>
              </a:rPr>
              <a:t>  , </a:t>
            </a:r>
            <a:r>
              <a:rPr lang="en-US" altLang="en-US" dirty="0" smtClean="0">
                <a:sym typeface="Symbol" panose="05050102010706020507" pitchFamily="18" charset="2"/>
              </a:rPr>
              <a:t>if it is </a:t>
            </a:r>
            <a:r>
              <a:rPr lang="en-US" altLang="en-US" dirty="0" smtClean="0"/>
              <a:t>trivial, </a:t>
            </a:r>
          </a:p>
          <a:p>
            <a:r>
              <a:rPr lang="en-US" altLang="en-US" dirty="0" smtClean="0"/>
              <a:t>Else </a:t>
            </a: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 smtClean="0"/>
              <a:t>Else we </a:t>
            </a:r>
            <a:r>
              <a:rPr lang="en-US" altLang="en-US" dirty="0"/>
              <a:t>have to verify if each attribute in </a:t>
            </a:r>
            <a:r>
              <a:rPr lang="en-US" altLang="en-US" dirty="0" smtClean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 smtClean="0"/>
              <a:t> </a:t>
            </a:r>
            <a:r>
              <a:rPr lang="en-US" altLang="en-US" dirty="0"/>
              <a:t>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b="1" dirty="0"/>
              <a:t>Testing for 3NF has been shown to be NP-hard</a:t>
            </a:r>
          </a:p>
          <a:p>
            <a:pPr lvl="1"/>
            <a:r>
              <a:rPr lang="en-US" altLang="en-US" b="1" dirty="0"/>
              <a:t>Interestingly, decomposition into third normal form (described shortly) can be done in polynomial time </a:t>
            </a:r>
          </a:p>
        </p:txBody>
      </p:sp>
    </p:spTree>
    <p:extLst>
      <p:ext uri="{BB962C8B-B14F-4D97-AF65-F5344CB8AC3E}">
        <p14:creationId xmlns:p14="http://schemas.microsoft.com/office/powerpoint/2010/main" val="858614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7076"/>
            <a:ext cx="7681791" cy="5360904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-84" charset="2"/>
              <a:buNone/>
              <a:tabLst>
                <a:tab pos="1027113" algn="l"/>
                <a:tab pos="1309688" algn="l"/>
                <a:tab pos="1711325" algn="l"/>
              </a:tabLst>
            </a:pPr>
            <a:r>
              <a:rPr lang="en-US" altLang="en-US" b="1" u="sng" dirty="0" smtClean="0"/>
              <a:t>3NF Decomposition Rule: </a:t>
            </a:r>
            <a:r>
              <a:rPr lang="en-US" altLang="en-US" dirty="0" smtClean="0"/>
              <a:t>Remove </a:t>
            </a:r>
            <a:r>
              <a:rPr lang="en-US" altLang="en-US" dirty="0"/>
              <a:t>those attributes from the relational schema R which violate the </a:t>
            </a:r>
            <a:r>
              <a:rPr lang="en-US" altLang="en-US" dirty="0" smtClean="0"/>
              <a:t>3NF criteria</a:t>
            </a:r>
            <a:r>
              <a:rPr lang="en-US" altLang="en-US" dirty="0"/>
              <a:t>, and place them in a separate relational schema along with their determining attributes</a:t>
            </a: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Let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en-US" sz="2000" i="1" baseline="-250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be a canonical cover for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F;</a:t>
            </a:r>
            <a:b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:= 0;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each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functional dependency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Monotype Sorts" pitchFamily="-84" charset="2"/>
              </a:rPr>
              <a:t>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in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F</a:t>
            </a:r>
            <a:r>
              <a:rPr lang="en-US" altLang="en-US" sz="2000" i="1" baseline="-25000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c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do</a:t>
            </a:r>
            <a:b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</a:b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	if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none of the schemas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Greek Symbols"/>
              </a:rPr>
              <a:t>R</a:t>
            </a:r>
            <a:r>
              <a:rPr lang="en-US" altLang="en-US" i="1" baseline="-25000" dirty="0" err="1">
                <a:solidFill>
                  <a:schemeClr val="bg1">
                    <a:lumMod val="50000"/>
                  </a:schemeClr>
                </a:solidFill>
                <a:sym typeface="Greek Symbols"/>
              </a:rPr>
              <a:t>j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,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1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j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/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		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then begin</a:t>
            </a:r>
            <a:b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</a:b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				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Greek Symbols"/>
              </a:rPr>
              <a:t>i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:=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Greek Symbols"/>
              </a:rPr>
              <a:t>i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 +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1;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				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R</a:t>
            </a:r>
            <a:r>
              <a:rPr lang="en-US" altLang="en-US" i="1" baseline="-25000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i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:=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b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</a:b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			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end</a:t>
            </a:r>
            <a:b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</a:b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if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none of the schemas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Greek Symbols"/>
              </a:rPr>
              <a:t>R</a:t>
            </a:r>
            <a:r>
              <a:rPr lang="en-US" altLang="en-US" sz="2400" i="1" baseline="-25000" dirty="0" err="1">
                <a:solidFill>
                  <a:schemeClr val="bg1">
                    <a:lumMod val="50000"/>
                  </a:schemeClr>
                </a:solidFill>
                <a:sym typeface="Greek Symbols"/>
              </a:rPr>
              <a:t>j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,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1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j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b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	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:=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+ 1;</a:t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		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if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k</a:t>
            </a:r>
            <a: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/>
            </a:r>
            <a:b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then /*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delete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*/</a:t>
            </a:r>
            <a:b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</a:b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>          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= </a:t>
            </a:r>
            <a:r>
              <a:rPr lang="en-US" altLang="en-US" i="1" dirty="0" err="1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i="1" baseline="-25000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;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/>
            </a:r>
            <a:b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</a:b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=i-1;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  <a:t/>
            </a:r>
            <a:br>
              <a:rPr lang="en-US" altLang="en-US" dirty="0">
                <a:solidFill>
                  <a:schemeClr val="bg1">
                    <a:lumMod val="50000"/>
                  </a:schemeClr>
                </a:solidFill>
                <a:sym typeface="Greek Symbols"/>
              </a:rPr>
            </a:b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4195743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  <a:extLst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a typeface="+mn-ea"/>
                <a:sym typeface="Monotype Sorts" charset="0"/>
              </a:rPr>
              <a:t>Proof of correctness is at end of this </a:t>
            </a:r>
            <a:r>
              <a:rPr lang="en-US" dirty="0" smtClean="0">
                <a:solidFill>
                  <a:srgbClr val="FF0000"/>
                </a:solidFill>
                <a:ea typeface="+mn-ea"/>
                <a:sym typeface="Monotype Sorts" charset="0"/>
              </a:rPr>
              <a:t>presentation</a:t>
            </a:r>
            <a:endParaRPr lang="en-US" dirty="0">
              <a:solidFill>
                <a:srgbClr val="FF0000"/>
              </a:solidFill>
              <a:ea typeface="+mn-ea"/>
              <a:sym typeface="Monotype Sort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89685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smtClean="0">
                <a:sym typeface="Wingdings" panose="05000000000000000000" pitchFamily="2" charset="2"/>
              </a:rPr>
              <a:t>RHS </a:t>
            </a:r>
            <a:r>
              <a:rPr lang="en-US" altLang="en-US" dirty="0">
                <a:sym typeface="Wingdings" panose="05000000000000000000" pitchFamily="2" charset="2"/>
              </a:rPr>
              <a:t>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/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7446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007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dirty="0" smtClean="0"/>
              <a:t>There </a:t>
            </a:r>
            <a:r>
              <a:rPr lang="en-US" altLang="en-US" dirty="0"/>
              <a:t>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But </a:t>
            </a:r>
            <a:r>
              <a:rPr lang="en-US" altLang="en-US" dirty="0"/>
              <a:t>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</a:t>
            </a:r>
            <a:r>
              <a:rPr lang="en-US" altLang="en-US" dirty="0" smtClean="0"/>
              <a:t>.</a:t>
            </a:r>
          </a:p>
          <a:p>
            <a:r>
              <a:rPr lang="en-US" altLang="en-US" dirty="0"/>
              <a:t>Advantages to 3NF over BCNF.  It is always possible to obtain a 3NF design without sacrificing </a:t>
            </a:r>
            <a:r>
              <a:rPr lang="en-US" altLang="en-US" dirty="0" err="1"/>
              <a:t>losslessness</a:t>
            </a:r>
            <a:r>
              <a:rPr lang="en-US" altLang="en-US" dirty="0"/>
              <a:t> or dependency preservation. </a:t>
            </a:r>
          </a:p>
          <a:p>
            <a:r>
              <a:rPr lang="en-US" altLang="en-US" dirty="0"/>
              <a:t>Disadvantages to 3NF. </a:t>
            </a:r>
          </a:p>
          <a:p>
            <a:pPr lvl="1"/>
            <a:r>
              <a:rPr lang="en-US" altLang="en-US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dirty="0"/>
              <a:t> There is the problem of repetition of information.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Summary: Comparison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79666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 smtClean="0"/>
              <a:t>3NF </a:t>
            </a:r>
            <a:r>
              <a:rPr lang="en-US" altLang="en-US" dirty="0"/>
              <a:t>with associated Redundancy </a:t>
            </a:r>
          </a:p>
        </p:txBody>
      </p:sp>
    </p:spTree>
    <p:extLst>
      <p:ext uri="{BB962C8B-B14F-4D97-AF65-F5344CB8AC3E}">
        <p14:creationId xmlns:p14="http://schemas.microsoft.com/office/powerpoint/2010/main" val="2786497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8" y="1020763"/>
            <a:ext cx="7990641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</a:t>
            </a:r>
            <a:r>
              <a:rPr lang="en-US" altLang="en-US" sz="1700" dirty="0" smtClean="0"/>
              <a:t>later </a:t>
            </a:r>
            <a:r>
              <a:rPr lang="en-US" altLang="en-US" sz="1700" dirty="0" smtClean="0">
                <a:sym typeface="Wingdings" panose="05000000000000000000" pitchFamily="2" charset="2"/>
              </a:rPr>
              <a:t> deals with </a:t>
            </a:r>
            <a:r>
              <a:rPr lang="en-US" altLang="en-US" sz="1700" u="sng" dirty="0" smtClean="0">
                <a:sym typeface="Wingdings" panose="05000000000000000000" pitchFamily="2" charset="2"/>
              </a:rPr>
              <a:t>MULTIVALUED DEPENDENCY</a:t>
            </a:r>
            <a:endParaRPr lang="en-US" altLang="en-US" sz="1700" u="sng" dirty="0"/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8350" y="4185781"/>
            <a:ext cx="670326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kern="0" smtClean="0"/>
              <a:t>Tabular representation of </a:t>
            </a:r>
            <a:r>
              <a:rPr lang="en-US" altLang="en-US" kern="0" smtClean="0">
                <a:sym typeface="Symbol" panose="05050102010706020507" pitchFamily="18" charset="2"/>
              </a:rPr>
              <a:t></a:t>
            </a:r>
            <a:r>
              <a:rPr lang="en-US" altLang="en-US" kern="0" smtClean="0">
                <a:sym typeface="Greek Symbols"/>
              </a:rPr>
              <a:t> </a:t>
            </a:r>
            <a:r>
              <a:rPr lang="en-US" altLang="en-US" b="1" kern="0" smtClean="0">
                <a:sym typeface="Symbol" panose="05050102010706020507" pitchFamily="18" charset="2"/>
              </a:rPr>
              <a:t></a:t>
            </a:r>
            <a:r>
              <a:rPr lang="en-US" altLang="en-US" i="1" kern="0" smtClean="0">
                <a:sym typeface="Monotype Sorts" pitchFamily="-84" charset="2"/>
              </a:rPr>
              <a:t> </a:t>
            </a:r>
            <a:r>
              <a:rPr lang="en-US" altLang="en-US" kern="0" smtClean="0">
                <a:sym typeface="Symbol" panose="05050102010706020507" pitchFamily="18" charset="2"/>
              </a:rPr>
              <a:t></a:t>
            </a:r>
            <a:endParaRPr lang="en-US" altLang="en-US" kern="0" dirty="0">
              <a:sym typeface="Symbol" panose="05050102010706020507" pitchFamily="18" charset="2"/>
            </a:endParaRPr>
          </a:p>
        </p:txBody>
      </p:sp>
      <p:pic>
        <p:nvPicPr>
          <p:cNvPr id="5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54" y="4599833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43859" y="5237136"/>
            <a:ext cx="2300141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  <a:r>
              <a:rPr lang="en-US" altLang="en-US" dirty="0" smtClean="0">
                <a:sym typeface="Monotype Sorts" pitchFamily="-84" charset="2"/>
              </a:rPr>
              <a:t>If </a:t>
            </a:r>
            <a:r>
              <a:rPr lang="en-US" altLang="en-US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Z then 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[ R – Y – Z ]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</a:t>
            </a:r>
            <a:r>
              <a:rPr lang="en-US" altLang="en-US" sz="1700" dirty="0" smtClean="0"/>
              <a:t>relational schema </a:t>
            </a:r>
            <a:r>
              <a:rPr lang="en-US" altLang="en-US" sz="1700" dirty="0"/>
              <a:t>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</a:t>
            </a:r>
            <a:r>
              <a:rPr lang="en-US" altLang="ja-JP" sz="1700" dirty="0" smtClean="0"/>
              <a:t>schema </a:t>
            </a:r>
            <a:r>
              <a:rPr lang="en-US" altLang="ja-JP" sz="1700" dirty="0"/>
              <a:t>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</a:t>
            </a:r>
            <a:r>
              <a:rPr lang="en-US" altLang="en-US" sz="1700" dirty="0" smtClean="0"/>
              <a:t>relational schema </a:t>
            </a:r>
            <a:r>
              <a:rPr lang="en-US" altLang="en-US" sz="1700" dirty="0"/>
              <a:t>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</a:t>
            </a:r>
            <a:r>
              <a:rPr lang="en-US" altLang="en-US" dirty="0" smtClean="0">
                <a:sym typeface="Monotype Sorts" pitchFamily="-84" charset="2"/>
              </a:rPr>
              <a:t>.</a:t>
            </a:r>
            <a:endParaRPr lang="en-US" altLang="en-US" dirty="0">
              <a:sym typeface="Monotype Sorts" pitchFamily="-84" charset="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8348" y="3687540"/>
            <a:ext cx="7594415" cy="13219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342900" lvl="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</a:rPr>
              <a:t>From the definition of multivalued dependency, we can derive the following rule:</a:t>
            </a:r>
          </a:p>
          <a:p>
            <a:pPr marL="742950" lvl="1" indent="-28575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b="1" kern="0" dirty="0">
                <a:solidFill>
                  <a:srgbClr val="000000"/>
                </a:solidFill>
                <a:latin typeface="Helvetica"/>
              </a:rPr>
              <a:t>If </a:t>
            </a:r>
            <a:r>
              <a:rPr kumimoji="1" lang="en-US" altLang="en-US" sz="1700" b="1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  </a:t>
            </a:r>
            <a:r>
              <a:rPr kumimoji="1" lang="en-US" altLang="en-US" sz="1700" b="1" kern="0" dirty="0">
                <a:solidFill>
                  <a:srgbClr val="000000"/>
                </a:solidFill>
                <a:latin typeface="Helvetica"/>
              </a:rPr>
              <a:t>, then </a:t>
            </a:r>
            <a:r>
              <a:rPr kumimoji="1" lang="en-US" altLang="en-US" sz="1700" b="1" kern="0" dirty="0">
                <a:solidFill>
                  <a:srgbClr val="000000"/>
                </a:solidFill>
                <a:latin typeface="Helvetica"/>
                <a:sym typeface="Symbol" panose="05050102010706020507" pitchFamily="18" charset="2"/>
              </a:rPr>
              <a:t>  </a:t>
            </a:r>
            <a:endParaRPr kumimoji="1" lang="en-US" altLang="en-US" sz="1700" b="1" kern="0" dirty="0">
              <a:solidFill>
                <a:srgbClr val="000000"/>
              </a:solidFill>
              <a:latin typeface="Helvetica"/>
            </a:endParaRPr>
          </a:p>
          <a:p>
            <a:pPr marL="342900" lvl="0" indent="-342900">
              <a:spcBef>
                <a:spcPct val="35000"/>
              </a:spcBef>
              <a:buClr>
                <a:srgbClr val="002060"/>
              </a:buClr>
              <a:buSzPct val="110000"/>
            </a:pPr>
            <a:r>
              <a:rPr kumimoji="1" lang="en-US" altLang="en-US" sz="1700" kern="0" dirty="0">
                <a:solidFill>
                  <a:srgbClr val="000000"/>
                </a:solidFill>
                <a:latin typeface="Helvetica"/>
              </a:rPr>
              <a:t>	That is, every functional dependency is also a multivalued dependency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 smtClean="0"/>
              <a:t>From the definition of multivalued dependency, we can derive the following rule:</a:t>
            </a: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 smtClean="0">
                <a:sym typeface="Symbol" panose="05050102010706020507" pitchFamily="18" charset="2"/>
              </a:rPr>
              <a:t>  </a:t>
            </a:r>
            <a:r>
              <a:rPr lang="en-US" altLang="en-US" dirty="0" smtClean="0"/>
              <a:t>, then </a:t>
            </a:r>
            <a:r>
              <a:rPr lang="en-US" altLang="en-US" dirty="0" smtClean="0">
                <a:sym typeface="Symbol" panose="05050102010706020507" pitchFamily="18" charset="2"/>
              </a:rPr>
              <a:t> </a:t>
            </a:r>
            <a:r>
              <a:rPr lang="en-US" altLang="en-US" b="1" dirty="0" smtClean="0">
                <a:sym typeface="Symbol" panose="05050102010706020507" pitchFamily="18" charset="2"/>
              </a:rPr>
              <a:t></a:t>
            </a:r>
            <a:r>
              <a:rPr lang="en-US" altLang="en-US" dirty="0" smtClean="0">
                <a:sym typeface="Symbol" panose="05050102010706020507" pitchFamily="18" charset="2"/>
              </a:rPr>
              <a:t> </a:t>
            </a:r>
            <a:endParaRPr lang="en-US" altLang="en-US" dirty="0" smtClean="0"/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	That is, every functional dependency is also a multivalued dependency</a:t>
            </a:r>
          </a:p>
          <a:p>
            <a:r>
              <a:rPr lang="en-US" altLang="en-US" dirty="0" smtClean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7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3813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b="1" dirty="0" smtClean="0"/>
              <a:t>A </a:t>
            </a:r>
            <a:r>
              <a:rPr lang="en-US" altLang="en-US" b="1" dirty="0"/>
              <a:t>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</a:t>
            </a:r>
            <a:r>
              <a:rPr lang="en-US" altLang="en-US" b="1" dirty="0" smtClean="0">
                <a:solidFill>
                  <a:srgbClr val="002060"/>
                </a:solidFill>
              </a:rPr>
              <a:t>irst Normal Form </a:t>
            </a:r>
            <a:r>
              <a:rPr lang="en-US" altLang="en-US" b="1" dirty="0"/>
              <a:t>if the domains of all attributes of R are atomic</a:t>
            </a:r>
          </a:p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IN" altLang="en-US" dirty="0" smtClean="0"/>
              <a:t>Attribute </a:t>
            </a:r>
            <a:r>
              <a:rPr lang="en-US" altLang="en-US" i="1" dirty="0" smtClean="0"/>
              <a:t>Name </a:t>
            </a:r>
            <a:r>
              <a:rPr lang="en-US" altLang="en-US" dirty="0" smtClean="0"/>
              <a:t>with first, middle and surname parts</a:t>
            </a:r>
          </a:p>
          <a:p>
            <a:pPr lvl="2"/>
            <a:r>
              <a:rPr lang="en-US" altLang="en-US" dirty="0" smtClean="0"/>
              <a:t>Composite attributes like </a:t>
            </a:r>
            <a:r>
              <a:rPr lang="en-US" altLang="en-US" i="1" dirty="0" smtClean="0"/>
              <a:t>Location</a:t>
            </a:r>
            <a:r>
              <a:rPr lang="en-US" altLang="en-US" dirty="0" smtClean="0"/>
              <a:t> </a:t>
            </a:r>
            <a:r>
              <a:rPr lang="en-IN" altLang="en-US" dirty="0" smtClean="0"/>
              <a:t>(</a:t>
            </a:r>
            <a:r>
              <a:rPr lang="en-US" altLang="en-US" dirty="0" smtClean="0"/>
              <a:t>for a particular project)</a:t>
            </a:r>
            <a:endParaRPr lang="en-US" altLang="en-US" dirty="0"/>
          </a:p>
          <a:p>
            <a:r>
              <a:rPr lang="en-US" altLang="en-US" dirty="0" smtClean="0"/>
              <a:t>Non-atomic </a:t>
            </a:r>
            <a:r>
              <a:rPr lang="en-US" altLang="en-US" dirty="0"/>
              <a:t>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</a:t>
            </a:r>
            <a:r>
              <a:rPr lang="en-US" altLang="en-US" dirty="0" smtClean="0"/>
              <a:t>account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0529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 smtClean="0"/>
              <a:t>Designers may </a:t>
            </a:r>
            <a:r>
              <a:rPr lang="en-US" altLang="en-US" dirty="0"/>
              <a:t>want to use non-normalized schema for </a:t>
            </a:r>
            <a:r>
              <a:rPr lang="en-US" altLang="en-US" dirty="0" smtClean="0"/>
              <a:t>tuning performance to support time-critical operations</a:t>
            </a:r>
            <a:endParaRPr lang="en-US" altLang="en-US" dirty="0"/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27745" y="438208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</a:t>
            </a:r>
            <a:r>
              <a:rPr lang="en-US" altLang="en-US" dirty="0" smtClean="0"/>
              <a:t>which is in BCNF, use </a:t>
            </a:r>
            <a:endParaRPr lang="en-US" altLang="en-US" dirty="0"/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</a:t>
            </a:r>
            <a:r>
              <a:rPr lang="en-US" altLang="en-US" dirty="0" smtClean="0"/>
              <a:t>also in </a:t>
            </a:r>
            <a:r>
              <a:rPr lang="en-US" altLang="en-US" dirty="0"/>
              <a:t>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Form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</a:t>
            </a:r>
            <a:r>
              <a:rPr lang="en-US" altLang="en-US" dirty="0" smtClean="0"/>
              <a:t>.</a:t>
            </a:r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We assume all </a:t>
            </a:r>
            <a:r>
              <a:rPr lang="en-US" altLang="en-US" dirty="0" smtClean="0"/>
              <a:t>such relations </a:t>
            </a:r>
            <a:r>
              <a:rPr lang="en-US" altLang="en-US" dirty="0"/>
              <a:t>are in first normal </a:t>
            </a:r>
            <a:r>
              <a:rPr lang="en-US" altLang="en-US" dirty="0" smtClean="0"/>
              <a:t>form (1NF)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1972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 </a:t>
            </a: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 smtClean="0"/>
              <a:t>1NF Decomposition Rule</a:t>
            </a:r>
            <a:r>
              <a:rPr lang="en-US" altLang="en-US" dirty="0"/>
              <a:t>: Remove those attributes from the relational schema R which violate the 1NF criteria, and place them in a separate relational schema along with their determining </a:t>
            </a:r>
            <a:r>
              <a:rPr lang="en-US" altLang="en-US" dirty="0" smtClean="0"/>
              <a:t>attributes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Example:</a:t>
            </a:r>
            <a:endParaRPr lang="en-US" altLang="en-US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Dept</a:t>
            </a:r>
            <a:r>
              <a:rPr lang="en-IN" dirty="0" smtClean="0"/>
              <a:t> ( </a:t>
            </a:r>
            <a:r>
              <a:rPr lang="en-IN" u="sng" dirty="0" err="1" smtClean="0"/>
              <a:t>dno</a:t>
            </a:r>
            <a:r>
              <a:rPr lang="en-IN" dirty="0" smtClean="0"/>
              <a:t>, </a:t>
            </a:r>
            <a:r>
              <a:rPr lang="en-IN" dirty="0" err="1" smtClean="0"/>
              <a:t>dmgr</a:t>
            </a:r>
            <a:r>
              <a:rPr lang="en-IN" dirty="0" smtClean="0"/>
              <a:t>, </a:t>
            </a:r>
            <a:r>
              <a:rPr lang="en-IN" dirty="0" err="1" smtClean="0"/>
              <a:t>dname</a:t>
            </a:r>
            <a:r>
              <a:rPr lang="en-IN" dirty="0" smtClean="0"/>
              <a:t>, </a:t>
            </a:r>
            <a:r>
              <a:rPr lang="en-IN" dirty="0" err="1" smtClean="0"/>
              <a:t>dloc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dloc</a:t>
            </a:r>
            <a:r>
              <a:rPr lang="en-IN" dirty="0" smtClean="0"/>
              <a:t> is NOT atomic since it can have multiple 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Dept</a:t>
            </a:r>
            <a:r>
              <a:rPr lang="en-IN" dirty="0" smtClean="0"/>
              <a:t> decomposed into </a:t>
            </a:r>
            <a:r>
              <a:rPr lang="en-IN" dirty="0" err="1" smtClean="0"/>
              <a:t>Dept_details</a:t>
            </a:r>
            <a:r>
              <a:rPr lang="en-IN" dirty="0" smtClean="0"/>
              <a:t> and </a:t>
            </a:r>
            <a:r>
              <a:rPr lang="en-IN" dirty="0" err="1" smtClean="0"/>
              <a:t>Dept_loc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Dept_details</a:t>
            </a:r>
            <a:r>
              <a:rPr lang="en-IN" dirty="0" smtClean="0"/>
              <a:t> ( </a:t>
            </a:r>
            <a:r>
              <a:rPr lang="en-IN" u="sng" dirty="0" err="1" smtClean="0"/>
              <a:t>dno</a:t>
            </a:r>
            <a:r>
              <a:rPr lang="en-IN" dirty="0"/>
              <a:t>, </a:t>
            </a:r>
            <a:r>
              <a:rPr lang="en-IN" dirty="0" err="1"/>
              <a:t>dmgr</a:t>
            </a:r>
            <a:r>
              <a:rPr lang="en-IN" dirty="0"/>
              <a:t>, </a:t>
            </a:r>
            <a:r>
              <a:rPr lang="en-IN" dirty="0" err="1" smtClean="0"/>
              <a:t>dname</a:t>
            </a:r>
            <a:r>
              <a:rPr lang="en-IN" dirty="0"/>
              <a:t> </a:t>
            </a:r>
            <a:r>
              <a:rPr lang="en-IN" dirty="0" smtClean="0"/>
              <a:t>)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Dept_loc</a:t>
            </a:r>
            <a:r>
              <a:rPr lang="en-IN" dirty="0" smtClean="0"/>
              <a:t> ( </a:t>
            </a:r>
            <a:r>
              <a:rPr lang="en-IN" u="sng" dirty="0" err="1" smtClean="0"/>
              <a:t>dno</a:t>
            </a:r>
            <a:r>
              <a:rPr lang="en-IN" dirty="0"/>
              <a:t>, </a:t>
            </a:r>
            <a:r>
              <a:rPr lang="en-IN" dirty="0" err="1" smtClean="0"/>
              <a:t>dloc</a:t>
            </a:r>
            <a:r>
              <a:rPr lang="en-IN" dirty="0" smtClean="0"/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03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54" y="1631116"/>
            <a:ext cx="7484882" cy="3751589"/>
          </a:xfrm>
        </p:spPr>
        <p:txBody>
          <a:bodyPr/>
          <a:lstStyle/>
          <a:p>
            <a:r>
              <a:rPr lang="en-IN" b="1" dirty="0" smtClean="0"/>
              <a:t>Partial Dependency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dirty="0" smtClean="0"/>
              <a:t>A dependency 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 smtClean="0">
                <a:sym typeface="Symbol" panose="05050102010706020507" pitchFamily="18" charset="2"/>
              </a:rPr>
              <a:t> is partial if ( - A)</a:t>
            </a:r>
            <a:r>
              <a:rPr lang="en-US" altLang="ja-JP" dirty="0" smtClean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IN" dirty="0" smtClean="0"/>
              <a:t> holds where A </a:t>
            </a:r>
            <a:r>
              <a:rPr lang="en-US" altLang="en-US" dirty="0" smtClean="0">
                <a:sym typeface="Symbol" panose="05050102010706020507" pitchFamily="18" charset="2"/>
              </a:rPr>
              <a:t> </a:t>
            </a:r>
            <a:r>
              <a:rPr lang="en-US" altLang="ja-JP" dirty="0" smtClean="0">
                <a:sym typeface="Symbol" panose="05050102010706020507" pitchFamily="18" charset="2"/>
              </a:rPr>
              <a:t>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</a:t>
            </a:r>
            <a:endParaRPr lang="en-US" dirty="0" smtClean="0">
              <a:sym typeface="Symbol" panose="05050102010706020507" pitchFamily="18" charset="2"/>
            </a:endParaRPr>
          </a:p>
          <a:p>
            <a:r>
              <a:rPr lang="en-IN" dirty="0" smtClean="0"/>
              <a:t>A relational schema is in 2NF if</a:t>
            </a:r>
          </a:p>
          <a:p>
            <a:pPr lvl="1"/>
            <a:r>
              <a:rPr lang="en-IN" dirty="0" smtClean="0"/>
              <a:t>It is in 1NF</a:t>
            </a:r>
          </a:p>
          <a:p>
            <a:pPr lvl="1"/>
            <a:r>
              <a:rPr lang="en-IN" dirty="0" smtClean="0"/>
              <a:t>Every </a:t>
            </a:r>
            <a:r>
              <a:rPr lang="en-IN" i="1" dirty="0" smtClean="0"/>
              <a:t>non-prime attribute </a:t>
            </a:r>
            <a:r>
              <a:rPr lang="en-IN" dirty="0" smtClean="0"/>
              <a:t>(attributes which are not a apart of any candidate key) is fully functionally dependent on candidate keys</a:t>
            </a:r>
          </a:p>
        </p:txBody>
      </p:sp>
    </p:spTree>
    <p:extLst>
      <p:ext uri="{BB962C8B-B14F-4D97-AF65-F5344CB8AC3E}">
        <p14:creationId xmlns:p14="http://schemas.microsoft.com/office/powerpoint/2010/main" val="238498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Second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72" y="886399"/>
            <a:ext cx="8735438" cy="5382427"/>
          </a:xfrm>
        </p:spPr>
        <p:txBody>
          <a:bodyPr/>
          <a:lstStyle/>
          <a:p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Project ( </a:t>
            </a:r>
            <a:r>
              <a:rPr lang="en-IN" dirty="0" err="1" smtClean="0"/>
              <a:t>eno</a:t>
            </a:r>
            <a:r>
              <a:rPr lang="en-IN" dirty="0" smtClean="0"/>
              <a:t>, </a:t>
            </a:r>
            <a:r>
              <a:rPr lang="en-IN" dirty="0" err="1" smtClean="0"/>
              <a:t>pno</a:t>
            </a:r>
            <a:r>
              <a:rPr lang="en-IN" dirty="0" smtClean="0"/>
              <a:t>, </a:t>
            </a:r>
            <a:r>
              <a:rPr lang="en-IN" dirty="0" err="1" smtClean="0"/>
              <a:t>whour</a:t>
            </a:r>
            <a:r>
              <a:rPr lang="en-IN" dirty="0" smtClean="0"/>
              <a:t>, </a:t>
            </a:r>
            <a:r>
              <a:rPr lang="en-IN" dirty="0" err="1" smtClean="0"/>
              <a:t>ename</a:t>
            </a:r>
            <a:r>
              <a:rPr lang="en-IN" dirty="0" smtClean="0"/>
              <a:t>, </a:t>
            </a:r>
            <a:r>
              <a:rPr lang="en-IN" dirty="0" err="1" smtClean="0"/>
              <a:t>pname</a:t>
            </a:r>
            <a:r>
              <a:rPr lang="en-IN" dirty="0" smtClean="0"/>
              <a:t> 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F = { ( </a:t>
            </a:r>
            <a:r>
              <a:rPr lang="en-IN" dirty="0" err="1" smtClean="0"/>
              <a:t>eno</a:t>
            </a:r>
            <a:r>
              <a:rPr lang="en-IN" dirty="0" smtClean="0"/>
              <a:t>, </a:t>
            </a:r>
            <a:r>
              <a:rPr lang="en-IN" dirty="0" err="1" smtClean="0"/>
              <a:t>pno</a:t>
            </a:r>
            <a:r>
              <a:rPr lang="en-IN" dirty="0" smtClean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 smtClean="0"/>
              <a:t>whour</a:t>
            </a:r>
            <a:r>
              <a:rPr lang="en-IN" dirty="0" smtClean="0"/>
              <a:t>, </a:t>
            </a:r>
            <a:r>
              <a:rPr lang="en-IN" dirty="0" err="1" smtClean="0"/>
              <a:t>eno</a:t>
            </a:r>
            <a:r>
              <a:rPr lang="en-IN" dirty="0" smtClean="0"/>
              <a:t> </a:t>
            </a:r>
            <a:r>
              <a:rPr lang="en-US" altLang="ja-JP" dirty="0" smtClean="0">
                <a:sym typeface="Symbol" panose="05050102010706020507" pitchFamily="18" charset="2"/>
              </a:rPr>
              <a:t> </a:t>
            </a:r>
            <a:r>
              <a:rPr lang="en-US" altLang="ja-JP" dirty="0" err="1" smtClean="0">
                <a:sym typeface="Symbol" panose="05050102010706020507" pitchFamily="18" charset="2"/>
              </a:rPr>
              <a:t>ename</a:t>
            </a:r>
            <a:r>
              <a:rPr lang="en-US" altLang="ja-JP" dirty="0" smtClean="0">
                <a:sym typeface="Symbol" panose="05050102010706020507" pitchFamily="18" charset="2"/>
              </a:rPr>
              <a:t>, </a:t>
            </a:r>
            <a:r>
              <a:rPr lang="en-US" dirty="0" err="1" smtClean="0">
                <a:sym typeface="Symbol" panose="05050102010706020507" pitchFamily="18" charset="2"/>
              </a:rPr>
              <a:t>pno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altLang="ja-JP" dirty="0" smtClean="0">
                <a:sym typeface="Symbol" panose="05050102010706020507" pitchFamily="18" charset="2"/>
              </a:rPr>
              <a:t> </a:t>
            </a:r>
            <a:r>
              <a:rPr lang="en-US" altLang="ja-JP" dirty="0" err="1" smtClean="0">
                <a:sym typeface="Symbol" panose="05050102010706020507" pitchFamily="18" charset="2"/>
              </a:rPr>
              <a:t>pname</a:t>
            </a:r>
            <a:r>
              <a:rPr lang="en-US" altLang="ja-JP" dirty="0" smtClean="0">
                <a:sym typeface="Symbol" panose="05050102010706020507" pitchFamily="18" charset="2"/>
              </a:rPr>
              <a:t> }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From the above F, we can see </a:t>
            </a:r>
            <a:r>
              <a:rPr lang="en-US" b="1" dirty="0">
                <a:sym typeface="Symbol" panose="05050102010706020507" pitchFamily="18" charset="2"/>
              </a:rPr>
              <a:t>( </a:t>
            </a:r>
            <a:r>
              <a:rPr lang="en-US" b="1" dirty="0" err="1">
                <a:sym typeface="Symbol" panose="05050102010706020507" pitchFamily="18" charset="2"/>
              </a:rPr>
              <a:t>eno</a:t>
            </a:r>
            <a:r>
              <a:rPr lang="en-US" b="1" dirty="0">
                <a:sym typeface="Symbol" panose="05050102010706020507" pitchFamily="18" charset="2"/>
              </a:rPr>
              <a:t>, </a:t>
            </a:r>
            <a:r>
              <a:rPr lang="en-US" b="1" dirty="0" err="1">
                <a:sym typeface="Symbol" panose="05050102010706020507" pitchFamily="18" charset="2"/>
              </a:rPr>
              <a:t>pno</a:t>
            </a:r>
            <a:r>
              <a:rPr lang="en-US" b="1" dirty="0">
                <a:sym typeface="Symbol" panose="05050102010706020507" pitchFamily="18" charset="2"/>
              </a:rPr>
              <a:t> ) </a:t>
            </a:r>
            <a:r>
              <a:rPr lang="en-US" dirty="0" smtClean="0">
                <a:sym typeface="Symbol" panose="05050102010706020507" pitchFamily="18" charset="2"/>
              </a:rPr>
              <a:t>is a candidate key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and </a:t>
            </a:r>
            <a:r>
              <a:rPr lang="en-US" b="1" dirty="0" err="1" smtClean="0">
                <a:sym typeface="Symbol" panose="05050102010706020507" pitchFamily="18" charset="2"/>
              </a:rPr>
              <a:t>whour</a:t>
            </a:r>
            <a:r>
              <a:rPr lang="en-US" b="1" dirty="0" smtClean="0"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ym typeface="Symbol" panose="05050102010706020507" pitchFamily="18" charset="2"/>
              </a:rPr>
              <a:t>ename</a:t>
            </a:r>
            <a:r>
              <a:rPr lang="en-US" b="1" dirty="0" smtClean="0">
                <a:sym typeface="Symbol" panose="05050102010706020507" pitchFamily="18" charset="2"/>
              </a:rPr>
              <a:t>, </a:t>
            </a:r>
            <a:r>
              <a:rPr lang="en-US" b="1" dirty="0" err="1" smtClean="0">
                <a:sym typeface="Symbol" panose="05050102010706020507" pitchFamily="18" charset="2"/>
              </a:rPr>
              <a:t>pname</a:t>
            </a:r>
            <a:r>
              <a:rPr lang="en-US" b="1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are non-prime attributes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But, </a:t>
            </a:r>
            <a:r>
              <a:rPr lang="en-US" dirty="0" err="1" smtClean="0">
                <a:sym typeface="Symbol" panose="05050102010706020507" pitchFamily="18" charset="2"/>
              </a:rPr>
              <a:t>ename</a:t>
            </a:r>
            <a:r>
              <a:rPr lang="en-US" dirty="0" smtClean="0">
                <a:sym typeface="Symbol" panose="05050102010706020507" pitchFamily="18" charset="2"/>
              </a:rPr>
              <a:t> is dependent on </a:t>
            </a:r>
            <a:r>
              <a:rPr lang="en-US" dirty="0" err="1" smtClean="0">
                <a:sym typeface="Symbol" panose="05050102010706020507" pitchFamily="18" charset="2"/>
              </a:rPr>
              <a:t>eno</a:t>
            </a:r>
            <a:r>
              <a:rPr lang="en-US" dirty="0" smtClean="0">
                <a:sym typeface="Symbol" panose="05050102010706020507" pitchFamily="18" charset="2"/>
              </a:rPr>
              <a:t> and </a:t>
            </a:r>
            <a:r>
              <a:rPr lang="en-US" dirty="0" err="1" smtClean="0">
                <a:sym typeface="Symbol" panose="05050102010706020507" pitchFamily="18" charset="2"/>
              </a:rPr>
              <a:t>pname</a:t>
            </a:r>
            <a:r>
              <a:rPr lang="en-US" dirty="0" smtClean="0">
                <a:sym typeface="Symbol" panose="05050102010706020507" pitchFamily="18" charset="2"/>
              </a:rPr>
              <a:t> is dependent on </a:t>
            </a:r>
            <a:r>
              <a:rPr lang="en-US" dirty="0" err="1" smtClean="0">
                <a:sym typeface="Symbol" panose="05050102010706020507" pitchFamily="18" charset="2"/>
              </a:rPr>
              <a:t>pno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So, </a:t>
            </a:r>
            <a:r>
              <a:rPr lang="en-IN" dirty="0" smtClean="0"/>
              <a:t>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 smtClean="0"/>
              <a:t>ename</a:t>
            </a:r>
            <a:r>
              <a:rPr lang="en-IN" dirty="0" smtClean="0"/>
              <a:t> and </a:t>
            </a:r>
            <a:r>
              <a:rPr lang="en-IN" dirty="0"/>
              <a:t>( </a:t>
            </a:r>
            <a:r>
              <a:rPr lang="en-IN" dirty="0" err="1"/>
              <a:t>eno</a:t>
            </a:r>
            <a:r>
              <a:rPr lang="en-IN" dirty="0"/>
              <a:t>, </a:t>
            </a:r>
            <a:r>
              <a:rPr lang="en-IN" dirty="0" err="1"/>
              <a:t>pno</a:t>
            </a:r>
            <a:r>
              <a:rPr lang="en-IN" dirty="0"/>
              <a:t> ) </a:t>
            </a:r>
            <a:r>
              <a:rPr lang="en-US" altLang="ja-JP" dirty="0">
                <a:sym typeface="Symbol" panose="05050102010706020507" pitchFamily="18" charset="2"/>
              </a:rPr>
              <a:t> </a:t>
            </a:r>
            <a:r>
              <a:rPr lang="en-IN" dirty="0" err="1" smtClean="0"/>
              <a:t>pname</a:t>
            </a:r>
            <a:r>
              <a:rPr lang="en-IN" dirty="0" smtClean="0"/>
              <a:t> are partial dependencies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Therefore, the relation Project is NOT in 2NF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Partial dependencies are considered bad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18310583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97889</TotalTime>
  <Words>3414</Words>
  <Application>Microsoft Office PowerPoint</Application>
  <PresentationFormat>On-screen Show (4:3)</PresentationFormat>
  <Paragraphs>533</Paragraphs>
  <Slides>60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  <vt:variant>
        <vt:lpstr>Custom Shows</vt:lpstr>
      </vt:variant>
      <vt:variant>
        <vt:i4>1</vt:i4>
      </vt:variant>
    </vt:vector>
  </HeadingPairs>
  <TitlesOfParts>
    <vt:vector size="73" baseType="lpstr">
      <vt:lpstr>ＭＳ Ｐゴシック</vt:lpstr>
      <vt:lpstr>ＭＳ Ｐゴシック</vt:lpstr>
      <vt:lpstr>Arial</vt:lpstr>
      <vt:lpstr>Greek Symbols</vt:lpstr>
      <vt:lpstr>Helvetica</vt:lpstr>
      <vt:lpstr>Monotype Sorts</vt:lpstr>
      <vt:lpstr>Symbol</vt:lpstr>
      <vt:lpstr>Times</vt:lpstr>
      <vt:lpstr>Times New Roman</vt:lpstr>
      <vt:lpstr>Webdings</vt:lpstr>
      <vt:lpstr>Wingdings</vt:lpstr>
      <vt:lpstr>2_db-5-grey</vt:lpstr>
      <vt:lpstr>Chapter 7:  Normal Forms</vt:lpstr>
      <vt:lpstr>Normalization Theory</vt:lpstr>
      <vt:lpstr>PowerPoint Presentation</vt:lpstr>
      <vt:lpstr>Goals of Normalization</vt:lpstr>
      <vt:lpstr>First Normal Form</vt:lpstr>
      <vt:lpstr>First Normal Form</vt:lpstr>
      <vt:lpstr>First Normal Form</vt:lpstr>
      <vt:lpstr>Second Normal Form</vt:lpstr>
      <vt:lpstr>Second Normal Form</vt:lpstr>
      <vt:lpstr>Second Normal Form</vt:lpstr>
      <vt:lpstr>Boyce-Codd Normal Form</vt:lpstr>
      <vt:lpstr>Boyce-Codd Normal Form (Cont.)</vt:lpstr>
      <vt:lpstr>Boyce-Codd Normal Form</vt:lpstr>
      <vt:lpstr>BCNF Decomposition Rule</vt:lpstr>
      <vt:lpstr>BCNF Decomposition Algorithm  (Same as the rule in previous slide)</vt:lpstr>
      <vt:lpstr>Example of BCNF Decomposition</vt:lpstr>
      <vt:lpstr>BCNF Decomposition (Cont.)</vt:lpstr>
      <vt:lpstr>Miscellaneous</vt:lpstr>
      <vt:lpstr>Example</vt:lpstr>
      <vt:lpstr>Testing for BCNF</vt:lpstr>
      <vt:lpstr>Testing Decomposition for BCNF</vt:lpstr>
      <vt:lpstr>BCNF and Dependency Preservation</vt:lpstr>
      <vt:lpstr>Third Normal Form</vt:lpstr>
      <vt:lpstr>3NF Example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Redundancy in 3NF</vt:lpstr>
      <vt:lpstr>Comparison of BCNF and 3NF</vt:lpstr>
      <vt:lpstr>Summary: Comparison of BCNF and 3NF</vt:lpstr>
      <vt:lpstr>Design Goals</vt:lpstr>
      <vt:lpstr>How good is BCNF?</vt:lpstr>
      <vt:lpstr>How good is BCNF? (Cont.)</vt:lpstr>
      <vt:lpstr>Higher Normal Forms </vt:lpstr>
      <vt:lpstr>PowerPoint Presentation</vt:lpstr>
      <vt:lpstr>Multivalued Dependencies (MVDs)</vt:lpstr>
      <vt:lpstr>Multivalued Dependencies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End of Chapter 7</vt:lpstr>
      <vt:lpstr>PowerPoint Presentation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PowerPoint Presentation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Ruchira Naskar</cp:lastModifiedBy>
  <cp:revision>729</cp:revision>
  <cp:lastPrinted>2022-10-18T11:28:02Z</cp:lastPrinted>
  <dcterms:created xsi:type="dcterms:W3CDTF">2009-12-21T15:40:22Z</dcterms:created>
  <dcterms:modified xsi:type="dcterms:W3CDTF">2022-10-18T11:28:03Z</dcterms:modified>
</cp:coreProperties>
</file>