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39" r:id="rId1"/>
  </p:sldMasterIdLst>
  <p:notesMasterIdLst>
    <p:notesMasterId r:id="rId35"/>
  </p:notesMasterIdLst>
  <p:handoutMasterIdLst>
    <p:handoutMasterId r:id="rId36"/>
  </p:handoutMasterIdLst>
  <p:sldIdLst>
    <p:sldId id="332" r:id="rId2"/>
    <p:sldId id="256" r:id="rId3"/>
    <p:sldId id="453" r:id="rId4"/>
    <p:sldId id="257" r:id="rId5"/>
    <p:sldId id="258" r:id="rId6"/>
    <p:sldId id="259" r:id="rId7"/>
    <p:sldId id="425" r:id="rId8"/>
    <p:sldId id="454" r:id="rId9"/>
    <p:sldId id="455" r:id="rId10"/>
    <p:sldId id="262" r:id="rId11"/>
    <p:sldId id="265" r:id="rId12"/>
    <p:sldId id="263" r:id="rId13"/>
    <p:sldId id="450" r:id="rId14"/>
    <p:sldId id="451" r:id="rId15"/>
    <p:sldId id="381" r:id="rId16"/>
    <p:sldId id="382" r:id="rId17"/>
    <p:sldId id="384" r:id="rId18"/>
    <p:sldId id="383" r:id="rId19"/>
    <p:sldId id="416" r:id="rId20"/>
    <p:sldId id="387" r:id="rId21"/>
    <p:sldId id="426" r:id="rId22"/>
    <p:sldId id="452" r:id="rId23"/>
    <p:sldId id="401" r:id="rId24"/>
    <p:sldId id="427" r:id="rId25"/>
    <p:sldId id="271" r:id="rId26"/>
    <p:sldId id="435" r:id="rId27"/>
    <p:sldId id="272" r:id="rId28"/>
    <p:sldId id="273" r:id="rId29"/>
    <p:sldId id="428" r:id="rId30"/>
    <p:sldId id="380" r:id="rId31"/>
    <p:sldId id="277" r:id="rId32"/>
    <p:sldId id="449" r:id="rId33"/>
    <p:sldId id="419" r:id="rId34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0">
          <p15:clr>
            <a:srgbClr val="A4A3A4"/>
          </p15:clr>
        </p15:guide>
        <p15:guide id="2" pos="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00" y="72"/>
      </p:cViewPr>
      <p:guideLst>
        <p:guide orient="horz" pos="680"/>
        <p:guide pos="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-23670"/>
    </p:cViewPr>
  </p:sorterViewPr>
  <p:notesViewPr>
    <p:cSldViewPr snapToGrid="0">
      <p:cViewPr varScale="1">
        <p:scale>
          <a:sx n="51" d="100"/>
          <a:sy n="51" d="100"/>
        </p:scale>
        <p:origin x="219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anose="02020603050405020304" pitchFamily="18" charset="0"/>
              </a:defRPr>
            </a:lvl1pPr>
          </a:lstStyle>
          <a:p>
            <a:fld id="{9F21AF21-E34B-4BD5-AC40-448A5921D9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>
            <a:lvl1pPr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>
            <a:lvl1pPr algn="r"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b" anchorCtr="0" compatLnSpc="1">
            <a:prstTxWarp prst="textNoShape">
              <a:avLst/>
            </a:prstTxWarp>
          </a:bodyPr>
          <a:lstStyle>
            <a:lvl1pPr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b" anchorCtr="0" compatLnSpc="1">
            <a:prstTxWarp prst="textNoShape">
              <a:avLst/>
            </a:prstTxWarp>
          </a:bodyPr>
          <a:lstStyle>
            <a:lvl1pPr algn="r" defTabSz="879475">
              <a:defRPr sz="1200">
                <a:latin typeface="Times New Roman" panose="02020603050405020304" pitchFamily="18" charset="0"/>
              </a:defRPr>
            </a:lvl1pPr>
          </a:lstStyle>
          <a:p>
            <a:fld id="{4ECE00E5-1464-4ADA-9CEB-920722EE8C4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51C3CC-85E9-4EB0-AE84-86EE2CEAA304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457AB9-3BFC-4073-B22E-4956C57EECC1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B6ACC3-5598-4868-AA42-D5B6F7BEB9B9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377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A260BE-933F-43F0-A67B-1CD2DF8C0DDF}" type="slidenum">
              <a:rPr lang="en-US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441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F98A016-F54F-4898-8554-458A48F2F13C}" type="slidenum">
              <a:rPr lang="en-US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F482EFC-DA03-4276-85F4-EF7CA60623D5}" type="slidenum">
              <a:rPr lang="en-US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571464-BC2A-4607-9109-DE5DFF5600A1}" type="slidenum">
              <a:rPr lang="en-US" altLang="en-US" sz="1200"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197FB18-F33B-4585-AE4B-7195EC71C23B}" type="slidenum">
              <a:rPr lang="en-US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7BF320E-3154-48B9-AFD3-84664BED8565}" type="slidenum">
              <a:rPr lang="en-US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9270D3-72BB-4558-B8B9-976293801957}" type="slidenum">
              <a:rPr lang="en-US" altLang="en-US" sz="1200">
                <a:latin typeface="Times New Roman" panose="02020603050405020304" pitchFamily="18" charset="0"/>
              </a:rPr>
              <a:pPr/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7F2DA00-A442-41E6-A3F1-A4F68535CD7F}" type="slidenum">
              <a:rPr lang="en-US" altLang="en-US" sz="1200">
                <a:latin typeface="Times New Roman" panose="02020603050405020304" pitchFamily="18" charset="0"/>
              </a:rPr>
              <a:pPr/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496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19A8B4-FE31-4F70-9BCC-8CB6AE40496C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7F2DA00-A442-41E6-A3F1-A4F68535CD7F}" type="slidenum">
              <a:rPr lang="en-US" altLang="en-US" sz="1200">
                <a:latin typeface="Times New Roman" panose="02020603050405020304" pitchFamily="18" charset="0"/>
              </a:rPr>
              <a:pPr/>
              <a:t>22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0802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8732069-807E-47D7-95A3-D1DF1191DD5C}" type="slidenum">
              <a:rPr lang="en-US" altLang="en-US" sz="1200">
                <a:latin typeface="Times New Roman" panose="02020603050405020304" pitchFamily="18" charset="0"/>
              </a:rPr>
              <a:pPr/>
              <a:t>23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996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1523D01-CB60-4D8E-BBC1-C6D315F1CAEA}" type="slidenum">
              <a:rPr lang="en-US" altLang="en-US" sz="1200">
                <a:latin typeface="Times New Roman" panose="02020603050405020304" pitchFamily="18" charset="0"/>
              </a:rPr>
              <a:pPr/>
              <a:t>25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1523D01-CB60-4D8E-BBC1-C6D315F1CAEA}" type="slidenum">
              <a:rPr lang="en-US" altLang="en-US" sz="1200">
                <a:latin typeface="Times New Roman" panose="02020603050405020304" pitchFamily="18" charset="0"/>
              </a:rPr>
              <a:pPr/>
              <a:t>26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6017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D5D61E-FE1D-46C0-8D95-40E755B6230E}" type="slidenum">
              <a:rPr lang="en-US" altLang="en-US" sz="1200">
                <a:latin typeface="Times New Roman" panose="02020603050405020304" pitchFamily="18" charset="0"/>
              </a:rPr>
              <a:pPr/>
              <a:t>27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684354-EFAC-41FF-B516-AE0C5E555C9F}" type="slidenum">
              <a:rPr lang="en-US" altLang="en-US" sz="1200">
                <a:latin typeface="Times New Roman" panose="02020603050405020304" pitchFamily="18" charset="0"/>
              </a:rPr>
              <a:pPr/>
              <a:t>28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E8C4E9D-4935-44CB-8AC4-6B9713B93F17}" type="slidenum">
              <a:rPr lang="en-US" altLang="en-US" sz="1200">
                <a:latin typeface="Times New Roman" panose="02020603050405020304" pitchFamily="18" charset="0"/>
              </a:rPr>
              <a:pPr/>
              <a:t>30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A5EFC4-AD3B-4937-8F4D-EDC709F382AF}" type="slidenum">
              <a:rPr lang="en-US" altLang="en-US" sz="1200">
                <a:latin typeface="Times New Roman" panose="02020603050405020304" pitchFamily="18" charset="0"/>
              </a:rPr>
              <a:pPr/>
              <a:t>31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8A27F80-6753-4C3D-9BDA-7CF02B83A0A8}" type="slidenum">
              <a:rPr lang="en-US" altLang="en-US" sz="1200">
                <a:latin typeface="Times New Roman" panose="02020603050405020304" pitchFamily="18" charset="0"/>
              </a:rPr>
              <a:pPr/>
              <a:t>33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6F1A6D1-0721-4D26-A1A3-1AB4D70577E7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9702E69-A796-456C-8856-48AD9C8C9A41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If a lock cannot be granted, the requesting transaction is made to wait till all incompatible locks held by other transactions have been released.  The lock is then granted.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8A582B-3CD1-4357-870E-F2BE1FD49E70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58FF41-950F-4F96-8279-E010A1BE69B8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50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3A6097-897E-46D6-809E-2E2D3FD64F82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653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82EC89-B20C-4094-938B-231411E2148A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3DE15F-304C-4F8B-973C-37594E88A915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fld id="{CFDC9EC4-5C98-44E9-9772-DADA868FE97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77026798-0827-482F-848C-054321BD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over-6Ed">
            <a:extLst>
              <a:ext uri="{FF2B5EF4-FFF2-40B4-BE49-F238E27FC236}">
                <a16:creationId xmlns:a16="http://schemas.microsoft.com/office/drawing/2014/main" id="{5F8709C0-BCA3-4293-869D-7D16F67CF9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18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145AF-6EF6-4D3F-9F5A-D9A01965DFC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82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73E3-C97D-4F1E-BBB4-46F84DAEF79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664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53C40E-D8FC-4564-9F45-CF1A708734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18533F7-750B-4DBA-96FC-65DC7E364D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422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Database System Concepts, 7</a:t>
            </a:r>
            <a:r>
              <a:rPr lang="en-US" b="1" baseline="30000" dirty="0">
                <a:solidFill>
                  <a:srgbClr val="002060"/>
                </a:solidFill>
                <a:latin typeface="Helvetica" charset="0"/>
              </a:rPr>
              <a:t>th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 Ed</a:t>
            </a:r>
            <a:r>
              <a:rPr lang="en-US" dirty="0">
                <a:solidFill>
                  <a:srgbClr val="002060"/>
                </a:solidFill>
                <a:latin typeface="Helvetica" charset="0"/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002060"/>
                </a:solidFill>
                <a:latin typeface="Helvetica" charset="0"/>
              </a:rPr>
              <a:t>©Silberschatz, Korth and Sudarshan</a:t>
            </a:r>
            <a:br>
              <a:rPr lang="en-US" sz="1200" b="1" dirty="0">
                <a:solidFill>
                  <a:srgbClr val="002060"/>
                </a:solidFill>
                <a:latin typeface="Helvetica" charset="0"/>
              </a:rPr>
            </a:br>
            <a:r>
              <a:rPr lang="en-US" sz="1200" b="1" dirty="0">
                <a:solidFill>
                  <a:srgbClr val="002060"/>
                </a:solidFill>
                <a:latin typeface="Helvetica" charset="0"/>
              </a:rPr>
              <a:t>See </a:t>
            </a:r>
            <a:r>
              <a:rPr lang="en-US" sz="1200" b="1" dirty="0">
                <a:solidFill>
                  <a:srgbClr val="002060"/>
                </a:solidFill>
                <a:latin typeface="Helvetica" charset="0"/>
                <a:hlinkClick r:id="rId2"/>
              </a:rPr>
              <a:t>www.db-book.com</a:t>
            </a:r>
            <a:r>
              <a:rPr lang="en-US" sz="1200" b="1" dirty="0">
                <a:solidFill>
                  <a:srgbClr val="002060"/>
                </a:solidFill>
                <a:latin typeface="Helvetica" charset="0"/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6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96063" y="6218238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anose="02020603050405020304" pitchFamily="18" charset="0"/>
              </a:defRPr>
            </a:lvl1pPr>
          </a:lstStyle>
          <a:p>
            <a:fld id="{CFDC9EC4-5C98-44E9-9772-DADA868FE9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879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840812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0FF13-A7A4-47FE-9669-E2EFAD58AB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58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29D90-88FA-402A-BEA8-1EF51CAB675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30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592F4-3A7D-46E7-98AB-5C544D380A1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428750" indent="-228600">
              <a:buFont typeface="Arial" panose="020B0604020202020204" pitchFamily="34" charset="0"/>
              <a:buChar char="•"/>
              <a:defRPr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298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C0E4B-79D4-46C0-883C-5BC043062C3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170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DF77F-67A1-48F6-8358-97C70542CB2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24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6F0F5-1220-4B86-AECD-B7BEE6E1BE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520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5D68A-6EDF-45EE-BBA8-637BD793E61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05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35670-FB96-4DB8-BA64-B31D7C042BD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53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3251494-9320-46DB-9561-B10814EE66F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B0C920A-6775-4600-AD1D-310553D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18.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00361987-037F-4498-968A-B3CB9D3A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8415B884-A6BF-4E61-8F45-53870045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B1280626-73DF-45AA-8D8E-C04647F395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86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2" r:id="rId12"/>
    <p:sldLayoutId id="2147483838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18 : Concurrency Control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The Two-Phase Locking Protocol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78845" y="1102497"/>
            <a:ext cx="4797264" cy="5367972"/>
          </a:xfrm>
        </p:spPr>
        <p:txBody>
          <a:bodyPr/>
          <a:lstStyle/>
          <a:p>
            <a:r>
              <a:rPr lang="en-US" altLang="en-US" dirty="0"/>
              <a:t>A protocol which ensures conflict-serializable schedules.</a:t>
            </a:r>
          </a:p>
          <a:p>
            <a:r>
              <a:rPr lang="en-US" altLang="en-US" dirty="0"/>
              <a:t>Phase 1: </a:t>
            </a:r>
            <a:r>
              <a:rPr lang="en-US" altLang="en-US" b="1" dirty="0">
                <a:solidFill>
                  <a:srgbClr val="002060"/>
                </a:solidFill>
              </a:rPr>
              <a:t>Growing Phase</a:t>
            </a:r>
          </a:p>
          <a:p>
            <a:pPr lvl="1"/>
            <a:r>
              <a:rPr lang="en-US" altLang="en-US" dirty="0"/>
              <a:t>Transaction may obtain locks </a:t>
            </a:r>
          </a:p>
          <a:p>
            <a:pPr lvl="1"/>
            <a:r>
              <a:rPr lang="en-US" altLang="en-US" dirty="0"/>
              <a:t>Transaction may not release locks</a:t>
            </a:r>
          </a:p>
          <a:p>
            <a:r>
              <a:rPr lang="en-US" altLang="en-US" dirty="0"/>
              <a:t>Phase 2: </a:t>
            </a:r>
            <a:r>
              <a:rPr lang="en-US" altLang="en-US" b="1" dirty="0">
                <a:solidFill>
                  <a:srgbClr val="002060"/>
                </a:solidFill>
              </a:rPr>
              <a:t>Shrinking Phase</a:t>
            </a:r>
          </a:p>
          <a:p>
            <a:pPr lvl="1"/>
            <a:r>
              <a:rPr lang="en-US" altLang="en-US" dirty="0"/>
              <a:t>Transaction may release locks</a:t>
            </a:r>
          </a:p>
          <a:p>
            <a:pPr lvl="1"/>
            <a:r>
              <a:rPr lang="en-US" altLang="en-US" dirty="0"/>
              <a:t>Transaction may not obtain locks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The protocol assures serializability. It can be proved that the transactions can be serialized in the order of their </a:t>
            </a:r>
            <a:r>
              <a:rPr lang="en-US" altLang="en-US" b="1" dirty="0">
                <a:solidFill>
                  <a:srgbClr val="002060"/>
                </a:solidFill>
              </a:rPr>
              <a:t>lock points</a:t>
            </a:r>
            <a:r>
              <a:rPr lang="en-US" altLang="en-US" i="1" dirty="0">
                <a:solidFill>
                  <a:srgbClr val="002060"/>
                </a:solidFill>
              </a:rPr>
              <a:t> 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(i.e., the point where a transaction acquired its final lock).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6EAA91-4667-40F7-8DA5-75028B5E0C2D}"/>
              </a:ext>
            </a:extLst>
          </p:cNvPr>
          <p:cNvGrpSpPr/>
          <p:nvPr/>
        </p:nvGrpSpPr>
        <p:grpSpPr>
          <a:xfrm>
            <a:off x="5583990" y="1941816"/>
            <a:ext cx="3261560" cy="1761771"/>
            <a:chOff x="5728328" y="1541124"/>
            <a:chExt cx="3261560" cy="176177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FB54162-306B-4489-8B81-698E913A8D5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298054" y="1931542"/>
              <a:ext cx="637498" cy="89385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E3CB620-AC29-4FAC-95E2-262B8772164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35552" y="1931542"/>
              <a:ext cx="65679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5C9845F-53B5-42CF-9DED-577E128BCBD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92351" y="1931541"/>
              <a:ext cx="1017142" cy="89385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D83627-5621-4B13-9C3D-3A3022EAABA8}"/>
                </a:ext>
              </a:extLst>
            </p:cNvPr>
            <p:cNvCxnSpPr/>
            <p:nvPr/>
          </p:nvCxnSpPr>
          <p:spPr bwMode="auto">
            <a:xfrm>
              <a:off x="6174763" y="1541124"/>
              <a:ext cx="0" cy="128426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77ADCCD-4ADA-470C-8D85-8D1F7DB228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85037" y="2825393"/>
              <a:ext cx="28048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A1DDE4-522C-445C-B280-368903635744}"/>
                </a:ext>
              </a:extLst>
            </p:cNvPr>
            <p:cNvSpPr txBox="1"/>
            <p:nvPr/>
          </p:nvSpPr>
          <p:spPr>
            <a:xfrm>
              <a:off x="6935552" y="2964341"/>
              <a:ext cx="801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Time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CE1A40-51CB-4ABA-9E17-4CFF2435A163}"/>
                </a:ext>
              </a:extLst>
            </p:cNvPr>
            <p:cNvSpPr txBox="1"/>
            <p:nvPr/>
          </p:nvSpPr>
          <p:spPr>
            <a:xfrm rot="16200000">
              <a:off x="5496912" y="1900888"/>
              <a:ext cx="801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Locks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E4B3A32-79FE-4DB8-A614-AF9F0FFCEB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2309" y="2964343"/>
              <a:ext cx="86328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CED7774-56BB-4BC7-AD39-7011E54C9342}"/>
                </a:ext>
              </a:extLst>
            </p:cNvPr>
            <p:cNvCxnSpPr/>
            <p:nvPr/>
          </p:nvCxnSpPr>
          <p:spPr bwMode="auto">
            <a:xfrm flipV="1">
              <a:off x="6066882" y="1715668"/>
              <a:ext cx="0" cy="7089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CEAF51-B2DF-4A38-8239-209AFA7E8E75}"/>
              </a:ext>
            </a:extLst>
          </p:cNvPr>
          <p:cNvCxnSpPr>
            <a:cxnSpLocks/>
          </p:cNvCxnSpPr>
          <p:nvPr/>
        </p:nvCxnSpPr>
        <p:spPr bwMode="auto">
          <a:xfrm>
            <a:off x="3666478" y="1861257"/>
            <a:ext cx="3021493" cy="609600"/>
          </a:xfrm>
          <a:prstGeom prst="straightConnector1">
            <a:avLst/>
          </a:prstGeom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A9857D5-A3B4-4348-AD13-80AB0BFB7FD3}"/>
              </a:ext>
            </a:extLst>
          </p:cNvPr>
          <p:cNvCxnSpPr>
            <a:cxnSpLocks/>
          </p:cNvCxnSpPr>
          <p:nvPr/>
        </p:nvCxnSpPr>
        <p:spPr bwMode="auto">
          <a:xfrm flipV="1">
            <a:off x="3870664" y="2583951"/>
            <a:ext cx="3804867" cy="372313"/>
          </a:xfrm>
          <a:prstGeom prst="straightConnector1">
            <a:avLst/>
          </a:prstGeom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F32B76-916B-43B1-BB7A-6C852A73927C}"/>
              </a:ext>
            </a:extLst>
          </p:cNvPr>
          <p:cNvCxnSpPr>
            <a:cxnSpLocks/>
          </p:cNvCxnSpPr>
          <p:nvPr/>
        </p:nvCxnSpPr>
        <p:spPr bwMode="auto">
          <a:xfrm flipV="1">
            <a:off x="5255581" y="2956264"/>
            <a:ext cx="1535633" cy="1606860"/>
          </a:xfrm>
          <a:prstGeom prst="straightConnector1">
            <a:avLst/>
          </a:prstGeom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13" idx="1"/>
          </p:cNvCxnSpPr>
          <p:nvPr/>
        </p:nvCxnSpPr>
        <p:spPr bwMode="auto">
          <a:xfrm>
            <a:off x="6791214" y="1941816"/>
            <a:ext cx="0" cy="159249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 Conversions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8153092" cy="5367972"/>
          </a:xfrm>
          <a:noFill/>
        </p:spPr>
        <p:txBody>
          <a:bodyPr/>
          <a:lstStyle/>
          <a:p>
            <a:r>
              <a:rPr lang="en-US" altLang="en-US" dirty="0"/>
              <a:t>Two-phase locking protocol with lock conversions: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–   Growing Phase:        </a:t>
            </a:r>
          </a:p>
          <a:p>
            <a:pPr lvl="1"/>
            <a:r>
              <a:rPr lang="en-US" altLang="en-US" dirty="0"/>
              <a:t>can acquire a lock-S on item</a:t>
            </a:r>
          </a:p>
          <a:p>
            <a:pPr lvl="1"/>
            <a:r>
              <a:rPr lang="en-US" altLang="en-US" dirty="0"/>
              <a:t>can acquire a lock-X on item</a:t>
            </a:r>
          </a:p>
          <a:p>
            <a:pPr lvl="1"/>
            <a:r>
              <a:rPr lang="en-US" altLang="en-US" dirty="0"/>
              <a:t>can </a:t>
            </a:r>
            <a:r>
              <a:rPr lang="en-US" altLang="en-US" b="1" dirty="0">
                <a:solidFill>
                  <a:srgbClr val="002060"/>
                </a:solidFill>
              </a:rPr>
              <a:t>convert</a:t>
            </a:r>
            <a:r>
              <a:rPr lang="en-US" altLang="en-US" dirty="0"/>
              <a:t> a lock-S to a lock-X (</a:t>
            </a:r>
            <a:r>
              <a:rPr lang="en-US" altLang="en-US" b="1" dirty="0">
                <a:solidFill>
                  <a:srgbClr val="002060"/>
                </a:solidFill>
              </a:rPr>
              <a:t>upgrade</a:t>
            </a:r>
            <a:r>
              <a:rPr lang="en-US" altLang="en-US" dirty="0"/>
              <a:t>)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–   Shrinking Phase:</a:t>
            </a:r>
          </a:p>
          <a:p>
            <a:pPr lvl="1"/>
            <a:r>
              <a:rPr lang="en-US" altLang="en-US" dirty="0"/>
              <a:t>can release a lock-S</a:t>
            </a:r>
          </a:p>
          <a:p>
            <a:pPr lvl="1"/>
            <a:r>
              <a:rPr lang="en-US" altLang="en-US" dirty="0"/>
              <a:t>can release a lock-X</a:t>
            </a:r>
          </a:p>
          <a:p>
            <a:pPr lvl="1"/>
            <a:r>
              <a:rPr lang="en-US" altLang="en-US" dirty="0"/>
              <a:t>can convert a lock-X to a lock-S  (</a:t>
            </a:r>
            <a:r>
              <a:rPr lang="en-US" altLang="en-US" b="1" dirty="0">
                <a:solidFill>
                  <a:srgbClr val="002060"/>
                </a:solidFill>
              </a:rPr>
              <a:t>downgrade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This protocol ensures serializability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Two-Phase Locking Protocol (Cont.)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34796" cy="5367972"/>
          </a:xfrm>
        </p:spPr>
        <p:txBody>
          <a:bodyPr/>
          <a:lstStyle/>
          <a:p>
            <a:r>
              <a:rPr lang="en-US" altLang="en-US" b="1" dirty="0"/>
              <a:t>Two-phase locking </a:t>
            </a:r>
            <a:r>
              <a:rPr lang="en-US" altLang="en-US" b="1" i="1" dirty="0"/>
              <a:t>does not</a:t>
            </a:r>
            <a:r>
              <a:rPr lang="en-US" altLang="en-US" b="1" dirty="0"/>
              <a:t> ensure freedom from deadlocks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Extensions to basic two-phase locking needed to ensure </a:t>
            </a:r>
            <a:r>
              <a:rPr lang="en-US" altLang="en-US" dirty="0" smtClean="0"/>
              <a:t>freedom </a:t>
            </a:r>
            <a:r>
              <a:rPr lang="en-US" altLang="en-US" dirty="0"/>
              <a:t>from cascading roll-back</a:t>
            </a:r>
          </a:p>
          <a:p>
            <a:pPr lvl="1">
              <a:lnSpc>
                <a:spcPct val="11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Strict two-phase locking: </a:t>
            </a:r>
            <a:r>
              <a:rPr lang="en-US" altLang="en-US" dirty="0"/>
              <a:t>a transaction must hold all its exclusive locks till it commits/aborts.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Ensures recoverability and avoids cascading roll-backs</a:t>
            </a:r>
          </a:p>
          <a:p>
            <a:pPr lvl="1">
              <a:lnSpc>
                <a:spcPct val="11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Rigorous two-phase locking</a:t>
            </a:r>
            <a:r>
              <a:rPr lang="en-US" altLang="en-US" dirty="0"/>
              <a:t>: a transaction must hold </a:t>
            </a:r>
            <a:r>
              <a:rPr lang="en-US" altLang="en-US" i="1" dirty="0"/>
              <a:t>all </a:t>
            </a:r>
            <a:r>
              <a:rPr lang="en-US" altLang="en-US" dirty="0"/>
              <a:t>locks till commit/abort. 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Transactions can be serialized in the order in which they commit.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Most databases implement rigorous two-phase locking, </a:t>
            </a:r>
            <a:r>
              <a:rPr lang="en-US" altLang="en-US" i="1" dirty="0"/>
              <a:t>but refer to it as simply two-phase </a:t>
            </a:r>
            <a:r>
              <a:rPr lang="en-US" altLang="en-US" i="1" dirty="0" smtClean="0"/>
              <a:t>locking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Two-phase locking is not a necessary condition for </a:t>
            </a:r>
            <a:r>
              <a:rPr lang="en-US" altLang="en-US" dirty="0" err="1"/>
              <a:t>serializability</a:t>
            </a:r>
            <a:endParaRPr lang="en-US" altLang="en-US" dirty="0"/>
          </a:p>
          <a:p>
            <a:pPr>
              <a:lnSpc>
                <a:spcPct val="110000"/>
              </a:lnSpc>
            </a:pPr>
            <a:endParaRPr lang="en-US" altLang="en-US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Multiple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Granularity of Locking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05818" cy="5367972"/>
          </a:xfrm>
        </p:spPr>
        <p:txBody>
          <a:bodyPr/>
          <a:lstStyle/>
          <a:p>
            <a:r>
              <a:rPr lang="en-US" altLang="en-US" dirty="0"/>
              <a:t>Allow data items to be of various sizes and define a hierarchy of data granularities, where the small granularities are nested within larger ones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Can be represented graphically as a tree (see next slide)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When </a:t>
            </a:r>
            <a:r>
              <a:rPr lang="en-US" altLang="en-US" dirty="0"/>
              <a:t>a transaction locks a node in the tree </a:t>
            </a:r>
            <a:r>
              <a:rPr lang="en-US" altLang="en-US" i="1" dirty="0"/>
              <a:t>explicitly</a:t>
            </a:r>
            <a:r>
              <a:rPr lang="en-US" altLang="en-US" dirty="0"/>
              <a:t>, it </a:t>
            </a:r>
            <a:r>
              <a:rPr lang="en-US" altLang="en-US" i="1" dirty="0"/>
              <a:t>implicitly</a:t>
            </a:r>
            <a:r>
              <a:rPr lang="en-US" altLang="en-US" dirty="0"/>
              <a:t> locks all the node's descendants in the same mode</a:t>
            </a:r>
            <a:r>
              <a:rPr lang="en-US" altLang="en-US" dirty="0" smtClean="0"/>
              <a:t>.</a:t>
            </a:r>
          </a:p>
          <a:p>
            <a:endParaRPr lang="en-US" altLang="en-US" dirty="0"/>
          </a:p>
          <a:p>
            <a:r>
              <a:rPr lang="en-US" altLang="en-US" dirty="0" smtClean="0">
                <a:solidFill>
                  <a:srgbClr val="002060"/>
                </a:solidFill>
              </a:rPr>
              <a:t>Granularity </a:t>
            </a:r>
            <a:r>
              <a:rPr lang="en-US" altLang="en-US" dirty="0">
                <a:solidFill>
                  <a:srgbClr val="002060"/>
                </a:solidFill>
              </a:rPr>
              <a:t>of locking </a:t>
            </a:r>
            <a:endParaRPr lang="en-US" altLang="en-US" dirty="0" smtClean="0">
              <a:solidFill>
                <a:srgbClr val="002060"/>
              </a:solidFill>
            </a:endParaRPr>
          </a:p>
          <a:p>
            <a:pPr lvl="1"/>
            <a:r>
              <a:rPr lang="en-US" altLang="en-US" b="1" dirty="0" smtClean="0">
                <a:solidFill>
                  <a:srgbClr val="002060"/>
                </a:solidFill>
              </a:rPr>
              <a:t>Fine </a:t>
            </a:r>
            <a:r>
              <a:rPr lang="en-US" altLang="en-US" b="1" dirty="0">
                <a:solidFill>
                  <a:srgbClr val="002060"/>
                </a:solidFill>
              </a:rPr>
              <a:t>granularity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(lower in tree): high concurrency, high locking overhead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Coarse granularity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(higher in tree): low locking overhead, low concurrency</a:t>
            </a:r>
          </a:p>
        </p:txBody>
      </p:sp>
    </p:spTree>
    <p:extLst>
      <p:ext uri="{BB962C8B-B14F-4D97-AF65-F5344CB8AC3E}">
        <p14:creationId xmlns:p14="http://schemas.microsoft.com/office/powerpoint/2010/main" val="3089865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Granularity Hierarchy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92474" y="1157889"/>
            <a:ext cx="8153092" cy="1756761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The levels, starting from the coarsest (top) level are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database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 smtClean="0"/>
              <a:t>area (each area consists of files, no file in more than one area)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i="1" dirty="0" smtClean="0"/>
              <a:t>file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i="1" dirty="0"/>
              <a:t>record</a:t>
            </a:r>
            <a:r>
              <a:rPr lang="en-US" altLang="en-US" dirty="0"/>
              <a:t> </a:t>
            </a:r>
          </a:p>
        </p:txBody>
      </p:sp>
      <p:pic>
        <p:nvPicPr>
          <p:cNvPr id="3072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148" y="2275015"/>
            <a:ext cx="5745163" cy="2635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92474" y="5341148"/>
            <a:ext cx="807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Lock granularity </a:t>
            </a:r>
            <a:r>
              <a:rPr lang="en-US" altLang="en-US" b="1" dirty="0" smtClean="0">
                <a:solidFill>
                  <a:srgbClr val="002060"/>
                </a:solidFill>
              </a:rPr>
              <a:t>escalation</a:t>
            </a:r>
            <a:r>
              <a:rPr lang="en-US" altLang="en-US" dirty="0" smtClean="0"/>
              <a:t>: in case there are too many locks at a particular level, switch to </a:t>
            </a:r>
            <a:r>
              <a:rPr lang="en-US" altLang="en-US" dirty="0"/>
              <a:t>higher </a:t>
            </a:r>
            <a:r>
              <a:rPr lang="en-US" altLang="en-US" dirty="0" smtClean="0"/>
              <a:t>granularity lock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93636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Handling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8144214" cy="5367972"/>
          </a:xfrm>
        </p:spPr>
        <p:txBody>
          <a:bodyPr/>
          <a:lstStyle/>
          <a:p>
            <a:r>
              <a:rPr lang="en-US" altLang="en-US" dirty="0"/>
              <a:t>System is </a:t>
            </a:r>
            <a:r>
              <a:rPr lang="en-US" altLang="en-US" b="1" dirty="0">
                <a:solidFill>
                  <a:srgbClr val="002060"/>
                </a:solidFill>
              </a:rPr>
              <a:t>deadlocked</a:t>
            </a:r>
            <a:r>
              <a:rPr lang="en-US" altLang="en-US" dirty="0"/>
              <a:t> if there is a set of transactions such that every transaction in the set is waiting for another transaction in the set.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AA52137-467D-461F-81B4-27A741A8C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630308" y="1914510"/>
            <a:ext cx="2753349" cy="273908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Handling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567782" cy="5367972"/>
          </a:xfrm>
        </p:spPr>
        <p:txBody>
          <a:bodyPr/>
          <a:lstStyle/>
          <a:p>
            <a:r>
              <a:rPr lang="en-US" altLang="en-US" b="1" i="1" dirty="0">
                <a:solidFill>
                  <a:srgbClr val="002060"/>
                </a:solidFill>
              </a:rPr>
              <a:t>Deadlock prevention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protocols ensure that the system will </a:t>
            </a:r>
            <a:r>
              <a:rPr lang="en-US" altLang="en-US" i="1" dirty="0"/>
              <a:t>never</a:t>
            </a:r>
            <a:r>
              <a:rPr lang="en-US" altLang="en-US" dirty="0"/>
              <a:t> enter into a deadlock state. </a:t>
            </a:r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dirty="0" smtClean="0"/>
              <a:t>Some </a:t>
            </a:r>
            <a:r>
              <a:rPr lang="en-US" altLang="en-US" dirty="0"/>
              <a:t>prevention strategies:</a:t>
            </a:r>
          </a:p>
          <a:p>
            <a:pPr lvl="1"/>
            <a:r>
              <a:rPr lang="en-US" altLang="en-US" dirty="0"/>
              <a:t>Require that each transaction locks all its data items before it begins execution (pre-declaration).</a:t>
            </a:r>
          </a:p>
          <a:p>
            <a:pPr lvl="1"/>
            <a:r>
              <a:rPr lang="en-US" altLang="en-US" dirty="0"/>
              <a:t>Impose partial ordering of all data items and require that a transaction can lock data items only in the order specified by the partial </a:t>
            </a:r>
            <a:r>
              <a:rPr lang="en-US" altLang="en-US" dirty="0" smtClean="0"/>
              <a:t>order</a:t>
            </a:r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Deadlock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Prevention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96940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Timeout-Based Schemes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A transaction waits for a lock only for a specified amount of time. After that, the wait times out and the transaction is rolled back.</a:t>
            </a:r>
          </a:p>
          <a:p>
            <a:pPr lvl="1"/>
            <a:r>
              <a:rPr lang="en-US" altLang="en-US" dirty="0"/>
              <a:t>Ensures that deadlocks get resolved by timeout if they occur</a:t>
            </a:r>
          </a:p>
          <a:p>
            <a:pPr lvl="1"/>
            <a:r>
              <a:rPr lang="en-US" altLang="en-US" dirty="0"/>
              <a:t>Simple to implement</a:t>
            </a:r>
          </a:p>
          <a:p>
            <a:pPr lvl="1"/>
            <a:r>
              <a:rPr lang="en-US" altLang="en-US" dirty="0"/>
              <a:t>But may roll back transaction unnecessarily in absence of deadlock</a:t>
            </a:r>
          </a:p>
          <a:p>
            <a:pPr lvl="2"/>
            <a:r>
              <a:rPr lang="en-US" altLang="en-US" dirty="0"/>
              <a:t>Difficult to determine good value of the timeout interval.</a:t>
            </a:r>
          </a:p>
          <a:p>
            <a:pPr lvl="1"/>
            <a:r>
              <a:rPr lang="en-US" altLang="en-US" dirty="0"/>
              <a:t>Starvation is also possible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More Deadlock Prevention Strategies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34796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wait-die</a:t>
            </a:r>
            <a:r>
              <a:rPr lang="en-US" altLang="en-US" dirty="0"/>
              <a:t> scheme — non-preemptive</a:t>
            </a:r>
          </a:p>
          <a:p>
            <a:pPr lvl="1"/>
            <a:r>
              <a:rPr lang="en-US" altLang="en-US" dirty="0"/>
              <a:t>Older transaction may wait for younger one to release data item.</a:t>
            </a:r>
          </a:p>
          <a:p>
            <a:pPr lvl="1"/>
            <a:r>
              <a:rPr lang="en-US" altLang="en-US" dirty="0"/>
              <a:t>Younger transactions never wait for older ones; they are rolled back instead.</a:t>
            </a:r>
          </a:p>
          <a:p>
            <a:pPr lvl="1"/>
            <a:r>
              <a:rPr lang="en-US" altLang="en-US" dirty="0"/>
              <a:t>A transaction may die several times before acquiring a lock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wound-wait</a:t>
            </a:r>
            <a:r>
              <a:rPr lang="en-US" altLang="en-US" dirty="0"/>
              <a:t> scheme — preemptive</a:t>
            </a:r>
          </a:p>
          <a:p>
            <a:pPr lvl="1"/>
            <a:r>
              <a:rPr lang="en-US" altLang="en-US" dirty="0"/>
              <a:t>Older transaction </a:t>
            </a:r>
            <a:r>
              <a:rPr lang="en-US" altLang="en-US" i="1" dirty="0"/>
              <a:t>wounds</a:t>
            </a:r>
            <a:r>
              <a:rPr lang="en-US" altLang="en-US" dirty="0"/>
              <a:t> (forces rollback) of younger transaction instead of waiting for it. </a:t>
            </a:r>
          </a:p>
          <a:p>
            <a:pPr lvl="1"/>
            <a:r>
              <a:rPr lang="en-US" altLang="en-US" dirty="0"/>
              <a:t>Younger transactions may wait for older ones.</a:t>
            </a:r>
          </a:p>
          <a:p>
            <a:pPr lvl="1"/>
            <a:r>
              <a:rPr lang="en-US" altLang="en-US" dirty="0"/>
              <a:t>Fewer rollbacks than </a:t>
            </a:r>
            <a:r>
              <a:rPr lang="en-US" altLang="en-US" i="1" dirty="0"/>
              <a:t>wait-die</a:t>
            </a:r>
            <a:r>
              <a:rPr lang="en-US" altLang="en-US" dirty="0"/>
              <a:t> scheme.</a:t>
            </a:r>
          </a:p>
          <a:p>
            <a:r>
              <a:rPr lang="en-US" altLang="en-US" dirty="0"/>
              <a:t>In both schemes, a rolled back transactions is restarted with its original timestamp. </a:t>
            </a:r>
          </a:p>
          <a:p>
            <a:pPr lvl="1"/>
            <a:r>
              <a:rPr lang="en-US" altLang="en-US" dirty="0"/>
              <a:t>Ensures that older transactions have precedence over newer ones, and starvation is thus avoided.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Detection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50206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Wait-for graph</a:t>
            </a:r>
            <a:endParaRPr lang="en-US" altLang="en-US" dirty="0">
              <a:solidFill>
                <a:srgbClr val="002060"/>
              </a:solidFill>
            </a:endParaRPr>
          </a:p>
          <a:p>
            <a:pPr lvl="1"/>
            <a:r>
              <a:rPr lang="en-US" altLang="en-US" i="1" dirty="0"/>
              <a:t>Vertices: </a:t>
            </a:r>
            <a:r>
              <a:rPr lang="en-US" altLang="en-US" dirty="0"/>
              <a:t>transactions</a:t>
            </a:r>
          </a:p>
          <a:p>
            <a:pPr lvl="1"/>
            <a:r>
              <a:rPr lang="en-US" altLang="en-US" i="1" dirty="0"/>
              <a:t>Edge from</a:t>
            </a:r>
            <a:r>
              <a:rPr lang="en-US" altLang="en-US" dirty="0"/>
              <a:t>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. : if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is waiting for a lock held in conflicting mode </a:t>
            </a:r>
            <a:r>
              <a:rPr lang="en-US" altLang="en-US" dirty="0" smtClean="0">
                <a:sym typeface="Symbol" panose="05050102010706020507" pitchFamily="18" charset="2"/>
              </a:rPr>
              <a:t>by </a:t>
            </a:r>
            <a:r>
              <a:rPr lang="en-US" altLang="en-US" i="1" dirty="0" err="1" smtClean="0"/>
              <a:t>T</a:t>
            </a:r>
            <a:r>
              <a:rPr lang="en-US" altLang="en-US" i="1" baseline="-25000" dirty="0" err="1" smtClean="0"/>
              <a:t>j</a:t>
            </a:r>
            <a:r>
              <a:rPr lang="en-US" altLang="en-US" i="1" baseline="-25000" dirty="0" smtClean="0"/>
              <a:t> </a:t>
            </a:r>
            <a:endParaRPr lang="en-US" altLang="en-US" dirty="0"/>
          </a:p>
          <a:p>
            <a:r>
              <a:rPr lang="en-US" altLang="en-US" dirty="0"/>
              <a:t>The system is in a deadlock state if and only if the wait-for graph has a </a:t>
            </a:r>
            <a:r>
              <a:rPr lang="en-US" altLang="en-US" b="1" dirty="0"/>
              <a:t>cycle</a:t>
            </a:r>
            <a:r>
              <a:rPr lang="en-US" altLang="en-US" dirty="0"/>
              <a:t>.  </a:t>
            </a:r>
          </a:p>
          <a:p>
            <a:r>
              <a:rPr lang="en-US" altLang="en-US" dirty="0"/>
              <a:t>Invoke a deadlock-detection algorithm periodically to look for cycles.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7E65FA3-290F-45D6-96B1-EA520E859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3" y="5528535"/>
            <a:ext cx="305397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dirty="0"/>
              <a:t>Wait-for graph without a cycle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AFB0325-7D70-455E-B59A-5068769F0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883" y="5571400"/>
            <a:ext cx="2810321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dirty="0"/>
              <a:t>Wait-for graph  with a cycle</a:t>
            </a: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9E6DE4A4-4D87-4010-AA01-AE17AA1E1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3542301"/>
            <a:ext cx="2239962" cy="165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7883DCB0-CC17-40E2-9C93-AB7251DB7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699" y="3602608"/>
            <a:ext cx="2153443" cy="1574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65824" y="1102497"/>
            <a:ext cx="7581531" cy="5367972"/>
          </a:xfrm>
        </p:spPr>
        <p:txBody>
          <a:bodyPr/>
          <a:lstStyle/>
          <a:p>
            <a:r>
              <a:rPr lang="en-US" altLang="en-US" dirty="0"/>
              <a:t>Lock-Based Protocols</a:t>
            </a:r>
          </a:p>
          <a:p>
            <a:r>
              <a:rPr lang="en-US" altLang="en-US" dirty="0"/>
              <a:t>Multiple </a:t>
            </a:r>
            <a:r>
              <a:rPr lang="en-US" altLang="en-US" dirty="0" smtClean="0"/>
              <a:t>Granularity</a:t>
            </a:r>
          </a:p>
          <a:p>
            <a:r>
              <a:rPr lang="en-US" altLang="en-US" dirty="0" smtClean="0"/>
              <a:t>Handling Deadlocks</a:t>
            </a:r>
          </a:p>
          <a:p>
            <a:r>
              <a:rPr lang="en-US" altLang="en-US" dirty="0" smtClean="0"/>
              <a:t>Phantom Handling</a:t>
            </a:r>
            <a:endParaRPr lang="en-US" altLang="en-US" dirty="0"/>
          </a:p>
          <a:p>
            <a:r>
              <a:rPr lang="en-US" altLang="en-US" dirty="0" smtClean="0"/>
              <a:t>Timestamp-Based Protocols</a:t>
            </a: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Recovery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679185" cy="5367972"/>
          </a:xfrm>
        </p:spPr>
        <p:txBody>
          <a:bodyPr/>
          <a:lstStyle/>
          <a:p>
            <a:r>
              <a:rPr lang="en-US" altLang="en-US" dirty="0"/>
              <a:t>When deadlock is  detected :</a:t>
            </a:r>
          </a:p>
          <a:p>
            <a:pPr lvl="1"/>
            <a:r>
              <a:rPr lang="en-US" altLang="en-US" dirty="0"/>
              <a:t>Some transaction will have to </a:t>
            </a:r>
            <a:r>
              <a:rPr lang="en-US" altLang="en-US" dirty="0" smtClean="0"/>
              <a:t>be rolled </a:t>
            </a:r>
            <a:r>
              <a:rPr lang="en-US" altLang="en-US" dirty="0"/>
              <a:t>back (made a </a:t>
            </a:r>
            <a:r>
              <a:rPr lang="en-US" altLang="en-US" b="1" dirty="0">
                <a:solidFill>
                  <a:srgbClr val="002060"/>
                </a:solidFill>
              </a:rPr>
              <a:t>victim</a:t>
            </a:r>
            <a:r>
              <a:rPr lang="en-US" altLang="en-US" dirty="0"/>
              <a:t>) to break deadlock cycle.  </a:t>
            </a:r>
          </a:p>
          <a:p>
            <a:pPr lvl="2"/>
            <a:r>
              <a:rPr lang="en-US" altLang="en-US" dirty="0"/>
              <a:t>Select that transaction as victim that will incur minimum cost</a:t>
            </a:r>
          </a:p>
          <a:p>
            <a:pPr lvl="1"/>
            <a:r>
              <a:rPr lang="en-US" altLang="en-US" dirty="0"/>
              <a:t>Rollback -- determine how far to roll back transaction</a:t>
            </a:r>
          </a:p>
          <a:p>
            <a:pPr lvl="2"/>
            <a:r>
              <a:rPr lang="en-US" altLang="en-US" b="1" dirty="0">
                <a:solidFill>
                  <a:srgbClr val="002060"/>
                </a:solidFill>
              </a:rPr>
              <a:t>Total rollback</a:t>
            </a:r>
            <a:r>
              <a:rPr lang="en-US" altLang="en-US" dirty="0"/>
              <a:t>: Abort the transaction and then restart it.</a:t>
            </a:r>
          </a:p>
          <a:p>
            <a:pPr lvl="2"/>
            <a:r>
              <a:rPr lang="en-US" altLang="en-US" b="1" dirty="0">
                <a:solidFill>
                  <a:srgbClr val="002060"/>
                </a:solidFill>
              </a:rPr>
              <a:t>Partial rollback</a:t>
            </a:r>
            <a:r>
              <a:rPr lang="en-US" altLang="en-US" dirty="0"/>
              <a:t>: Roll back victim transaction only as far as necessary to release locks that another transaction in cycle is waiting for</a:t>
            </a:r>
          </a:p>
          <a:p>
            <a:r>
              <a:rPr lang="en-US" altLang="en-US" dirty="0"/>
              <a:t>Starvation can happen (why?)</a:t>
            </a:r>
          </a:p>
          <a:p>
            <a:pPr lvl="1"/>
            <a:r>
              <a:rPr lang="en-US" altLang="en-US" dirty="0"/>
              <a:t>One solution: oldest transaction in the deadlock set is never chosen as victim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Phantom Phenomenon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88062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Example of </a:t>
            </a:r>
            <a:r>
              <a:rPr lang="en-US" altLang="en-US" b="1" dirty="0">
                <a:solidFill>
                  <a:srgbClr val="002060"/>
                </a:solidFill>
              </a:rPr>
              <a:t>phantom phenomenon</a:t>
            </a:r>
            <a:r>
              <a:rPr lang="en-US" alt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transaction T1 that performs </a:t>
            </a:r>
            <a:r>
              <a:rPr lang="en-US" altLang="en-US" b="1" dirty="0">
                <a:solidFill>
                  <a:srgbClr val="002060"/>
                </a:solidFill>
              </a:rPr>
              <a:t>predicate read </a:t>
            </a:r>
            <a:r>
              <a:rPr lang="en-US" altLang="en-US" dirty="0"/>
              <a:t> (or scan) of a relation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 </a:t>
            </a:r>
            <a:r>
              <a:rPr lang="en-US" altLang="en-US" b="1" dirty="0"/>
              <a:t>select</a:t>
            </a:r>
            <a:r>
              <a:rPr lang="en-US" altLang="en-US" dirty="0"/>
              <a:t> </a:t>
            </a:r>
            <a:r>
              <a:rPr lang="en-US" altLang="en-US" b="1" dirty="0"/>
              <a:t>count</a:t>
            </a:r>
            <a:r>
              <a:rPr lang="en-US" altLang="en-US" dirty="0"/>
              <a:t>(*)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instructor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b="1" dirty="0"/>
              <a:t>where</a:t>
            </a:r>
            <a:r>
              <a:rPr lang="en-US" altLang="en-US" dirty="0"/>
              <a:t> </a:t>
            </a:r>
            <a:r>
              <a:rPr lang="en-US" altLang="en-US" i="1" dirty="0"/>
              <a:t>dept_name </a:t>
            </a:r>
            <a:r>
              <a:rPr lang="en-US" altLang="en-US" dirty="0"/>
              <a:t>= 'Physics'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and a transaction T2 that inserts a tuple while T1 is active but after predicate read 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/>
              <a:t>insert into</a:t>
            </a:r>
            <a:r>
              <a:rPr lang="en-US" altLang="en-US" dirty="0"/>
              <a:t> </a:t>
            </a:r>
            <a:r>
              <a:rPr lang="en-US" altLang="en-US" i="1" dirty="0"/>
              <a:t>instructor</a:t>
            </a:r>
            <a:r>
              <a:rPr lang="en-US" altLang="en-US" dirty="0"/>
              <a:t> </a:t>
            </a:r>
            <a:r>
              <a:rPr lang="en-US" altLang="en-US" b="1" dirty="0"/>
              <a:t>values</a:t>
            </a:r>
            <a:r>
              <a:rPr lang="en-US" altLang="en-US" dirty="0"/>
              <a:t> ('11111', 'Feynman', 'Physics', 94000)</a:t>
            </a:r>
          </a:p>
          <a:p>
            <a:pPr lvl="2"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 dirty="0"/>
              <a:t>(conceptually) conflict in spite of not accessing any tuple in common.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Can </a:t>
            </a:r>
            <a:r>
              <a:rPr lang="en-US" altLang="en-US" dirty="0"/>
              <a:t>also occur with updates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E.g. update Wu’s department from Finance to </a:t>
            </a:r>
            <a:r>
              <a:rPr lang="en-US" altLang="en-US" dirty="0" smtClean="0"/>
              <a:t>Physics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b="1" dirty="0"/>
              <a:t>Another Example</a:t>
            </a:r>
            <a:r>
              <a:rPr lang="en-US" altLang="en-US" dirty="0"/>
              <a:t>:  T1 and T2 both find maximum instructor ID in </a:t>
            </a:r>
            <a:br>
              <a:rPr lang="en-US" altLang="en-US" dirty="0"/>
            </a:br>
            <a:r>
              <a:rPr lang="en-US" altLang="en-US" dirty="0"/>
              <a:t>parallel, and create new instructors with ID = maximum ID + 1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Both instructors get same ID, not possible in serializable schedule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2725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42996"/>
            <a:ext cx="7608164" cy="509886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Locking rules for insert/delete operations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An </a:t>
            </a:r>
            <a:r>
              <a:rPr lang="en-US" altLang="en-US" dirty="0" smtClean="0"/>
              <a:t>X-lock </a:t>
            </a:r>
            <a:r>
              <a:rPr lang="en-US" altLang="en-US" dirty="0"/>
              <a:t>must be obtained on an item before it is deleted</a:t>
            </a:r>
          </a:p>
          <a:p>
            <a:pPr lvl="1">
              <a:lnSpc>
                <a:spcPct val="90000"/>
              </a:lnSpc>
            </a:pPr>
            <a:endParaRPr lang="en-US" altLang="en-US" sz="400" dirty="0"/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en-US" dirty="0"/>
              <a:t>A transaction that inserts a new tuple into the database </a:t>
            </a:r>
            <a:r>
              <a:rPr lang="en-US" altLang="en-US" dirty="0" smtClean="0"/>
              <a:t>is automatically </a:t>
            </a:r>
            <a:r>
              <a:rPr lang="en-US" altLang="en-US" dirty="0"/>
              <a:t>given an </a:t>
            </a:r>
            <a:r>
              <a:rPr lang="en-US" altLang="en-US" dirty="0" smtClean="0"/>
              <a:t>X-lock </a:t>
            </a:r>
            <a:r>
              <a:rPr lang="en-US" altLang="en-US" dirty="0"/>
              <a:t>on the tuple</a:t>
            </a:r>
          </a:p>
          <a:p>
            <a:pPr marL="400050">
              <a:lnSpc>
                <a:spcPct val="90000"/>
              </a:lnSpc>
            </a:pPr>
            <a:r>
              <a:rPr lang="en-US" altLang="en-US" dirty="0"/>
              <a:t>Ensures that </a:t>
            </a:r>
          </a:p>
          <a:p>
            <a:pPr marL="800100" lvl="1">
              <a:lnSpc>
                <a:spcPct val="90000"/>
              </a:lnSpc>
            </a:pPr>
            <a:r>
              <a:rPr lang="en-US" altLang="en-US" dirty="0"/>
              <a:t>reads/writes conflict with deletes</a:t>
            </a:r>
          </a:p>
          <a:p>
            <a:pPr marL="800100" lvl="1">
              <a:lnSpc>
                <a:spcPct val="90000"/>
              </a:lnSpc>
            </a:pPr>
            <a:r>
              <a:rPr lang="en-US" altLang="en-US" dirty="0"/>
              <a:t>Inserted tuple is not accessible by other transactions until the transaction that inserts the tuple commits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Handling Phantoms</a:t>
            </a:r>
          </a:p>
        </p:txBody>
      </p:sp>
    </p:spTree>
    <p:extLst>
      <p:ext uri="{BB962C8B-B14F-4D97-AF65-F5344CB8AC3E}">
        <p14:creationId xmlns:p14="http://schemas.microsoft.com/office/powerpoint/2010/main" val="945702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Locking To Prevent Phantoms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665825" y="1102497"/>
            <a:ext cx="7830106" cy="5503786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Index locking protocol </a:t>
            </a:r>
            <a:r>
              <a:rPr lang="en-US" altLang="en-US" dirty="0"/>
              <a:t>to prevent phantoms</a:t>
            </a:r>
          </a:p>
          <a:p>
            <a:pPr lvl="1"/>
            <a:r>
              <a:rPr lang="en-US" altLang="en-US" dirty="0"/>
              <a:t>Every relation must have at least one index.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A </a:t>
            </a:r>
            <a:r>
              <a:rPr lang="en-US" altLang="en-US" dirty="0"/>
              <a:t>transaction can access tuples only after finding them through one or more indices on the </a:t>
            </a:r>
            <a:r>
              <a:rPr lang="en-US" altLang="en-US" dirty="0" smtClean="0"/>
              <a:t>relation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A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that performs a lookup must lock all the index leaf nodes that it accesses, in S-mode</a:t>
            </a:r>
          </a:p>
          <a:p>
            <a:pPr lvl="1"/>
            <a:r>
              <a:rPr lang="en-US" altLang="en-US" dirty="0" smtClean="0"/>
              <a:t>A </a:t>
            </a:r>
            <a:r>
              <a:rPr lang="en-US" altLang="en-US" dirty="0"/>
              <a:t>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that inserts, updates or deletes a tuple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in a relation </a:t>
            </a:r>
            <a:r>
              <a:rPr lang="en-US" altLang="en-US" i="1" dirty="0" smtClean="0"/>
              <a:t>r </a:t>
            </a:r>
            <a:r>
              <a:rPr lang="en-US" altLang="en-US" dirty="0" smtClean="0"/>
              <a:t>must </a:t>
            </a:r>
            <a:r>
              <a:rPr lang="en-US" altLang="en-US" dirty="0"/>
              <a:t>obtain </a:t>
            </a:r>
            <a:r>
              <a:rPr lang="en-US" altLang="en-US" dirty="0" smtClean="0"/>
              <a:t>X-locks </a:t>
            </a:r>
            <a:r>
              <a:rPr lang="en-US" altLang="en-US" dirty="0"/>
              <a:t>on all index leaf nodes affected by the </a:t>
            </a:r>
            <a:r>
              <a:rPr lang="en-US" altLang="en-US" dirty="0" smtClean="0"/>
              <a:t>insert/update/delete</a:t>
            </a:r>
          </a:p>
          <a:p>
            <a:pPr lvl="2"/>
            <a:endParaRPr lang="en-US" altLang="en-US" dirty="0"/>
          </a:p>
          <a:p>
            <a:pPr lvl="1"/>
            <a:r>
              <a:rPr lang="en-US" altLang="en-US" dirty="0"/>
              <a:t>The rules of the two-phase locking protocol must be observed</a:t>
            </a:r>
          </a:p>
          <a:p>
            <a:r>
              <a:rPr lang="en-US" altLang="en-US" dirty="0"/>
              <a:t>Guarantees that phantom phenomenon won</a:t>
            </a:r>
            <a:r>
              <a:rPr lang="en-IN" altLang="en-US" dirty="0"/>
              <a:t>’</a:t>
            </a:r>
            <a:r>
              <a:rPr lang="en-US" altLang="ja-JP" dirty="0"/>
              <a:t>t occur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9172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799" y="2719148"/>
            <a:ext cx="7928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25000"/>
                  </a:schemeClr>
                </a:solidFill>
              </a:rPr>
              <a:t>Timestamp Based Concurrency Control</a:t>
            </a:r>
          </a:p>
        </p:txBody>
      </p:sp>
    </p:spTree>
    <p:extLst>
      <p:ext uri="{BB962C8B-B14F-4D97-AF65-F5344CB8AC3E}">
        <p14:creationId xmlns:p14="http://schemas.microsoft.com/office/powerpoint/2010/main" val="172014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Timestamp-Based Protocols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96940" cy="536797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Each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 </a:t>
            </a:r>
            <a:r>
              <a:rPr lang="en-US" altLang="en-US" dirty="0"/>
              <a:t>is issued a timestamp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when it enters the system.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Each transaction has a </a:t>
            </a:r>
            <a:r>
              <a:rPr lang="en-US" altLang="en-US" i="1" dirty="0"/>
              <a:t>unique</a:t>
            </a:r>
            <a:r>
              <a:rPr lang="en-US" altLang="en-US" dirty="0"/>
              <a:t> timestamp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Newer transactions have timestamps strictly greater than earlier ones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Timestamp could be based on a logical counter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Real time may not be unique</a:t>
            </a:r>
          </a:p>
          <a:p>
            <a:pPr lvl="2">
              <a:lnSpc>
                <a:spcPct val="110000"/>
              </a:lnSpc>
            </a:pPr>
            <a:r>
              <a:rPr lang="en-US" altLang="en-US" dirty="0" smtClean="0"/>
              <a:t> </a:t>
            </a:r>
            <a:endParaRPr lang="en-US" altLang="en-US" dirty="0"/>
          </a:p>
          <a:p>
            <a:pPr>
              <a:lnSpc>
                <a:spcPct val="110000"/>
              </a:lnSpc>
            </a:pPr>
            <a:r>
              <a:rPr lang="en-US" altLang="en-US" dirty="0"/>
              <a:t>Timestamp-based protocols manage concurrent execution such that </a:t>
            </a:r>
            <a:br>
              <a:rPr lang="en-US" altLang="en-US" dirty="0"/>
            </a:br>
            <a:r>
              <a:rPr lang="en-US" altLang="en-US" dirty="0"/>
              <a:t>      </a:t>
            </a:r>
            <a:r>
              <a:rPr lang="en-US" altLang="en-US" b="1" dirty="0"/>
              <a:t>time-stamp order = serializability order</a:t>
            </a:r>
          </a:p>
          <a:p>
            <a:pPr>
              <a:lnSpc>
                <a:spcPct val="110000"/>
              </a:lnSpc>
            </a:pPr>
            <a:endParaRPr lang="en-US" altLang="en-US" dirty="0" smtClean="0"/>
          </a:p>
          <a:p>
            <a:pPr>
              <a:lnSpc>
                <a:spcPct val="110000"/>
              </a:lnSpc>
            </a:pPr>
            <a:r>
              <a:rPr lang="en-US" altLang="en-US" dirty="0" smtClean="0"/>
              <a:t>Several </a:t>
            </a:r>
            <a:r>
              <a:rPr lang="en-US" altLang="en-US" dirty="0"/>
              <a:t>alternative protocols based on timestamps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Timestamp-Ordering Protocol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39192" y="1102497"/>
            <a:ext cx="7688062" cy="5367972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2060"/>
                </a:solidFill>
              </a:rPr>
              <a:t>timestamp ordering (TSO) protocol</a:t>
            </a:r>
          </a:p>
          <a:p>
            <a:pPr>
              <a:lnSpc>
                <a:spcPct val="110000"/>
              </a:lnSpc>
            </a:pPr>
            <a:r>
              <a:rPr lang="en-US" altLang="en-US" dirty="0" smtClean="0"/>
              <a:t>For </a:t>
            </a:r>
            <a:r>
              <a:rPr lang="en-US" altLang="en-US" dirty="0"/>
              <a:t>each data </a:t>
            </a:r>
            <a:r>
              <a:rPr lang="en-US" altLang="en-US" i="1" dirty="0"/>
              <a:t>Q </a:t>
            </a:r>
            <a:r>
              <a:rPr lang="en-US" altLang="en-US" dirty="0" smtClean="0"/>
              <a:t>maintain two </a:t>
            </a:r>
            <a:r>
              <a:rPr lang="en-US" altLang="en-US" dirty="0"/>
              <a:t>timestamp values:</a:t>
            </a:r>
          </a:p>
          <a:p>
            <a:pPr lvl="1">
              <a:lnSpc>
                <a:spcPct val="110000"/>
              </a:lnSpc>
            </a:pPr>
            <a:r>
              <a:rPr lang="en-US" altLang="en-US" b="1" dirty="0"/>
              <a:t>W-timestamp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 is the largest time-stamp of any transaction that executed </a:t>
            </a:r>
            <a:r>
              <a:rPr lang="en-US" altLang="en-US" b="1" dirty="0"/>
              <a:t>write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 successfully.</a:t>
            </a:r>
          </a:p>
          <a:p>
            <a:pPr lvl="1">
              <a:lnSpc>
                <a:spcPct val="110000"/>
              </a:lnSpc>
            </a:pPr>
            <a:r>
              <a:rPr lang="en-US" altLang="en-US" b="1" dirty="0"/>
              <a:t>R-timestamp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 is the largest time-stamp of any transaction that executed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 successfully.</a:t>
            </a:r>
          </a:p>
          <a:p>
            <a:r>
              <a:rPr lang="en-US" altLang="en-US" dirty="0"/>
              <a:t>Imposes rules on read and write operations to ensure that </a:t>
            </a:r>
          </a:p>
          <a:p>
            <a:pPr lvl="1"/>
            <a:r>
              <a:rPr lang="en-US" altLang="en-US" dirty="0"/>
              <a:t>Any conflicting </a:t>
            </a:r>
            <a:r>
              <a:rPr lang="en-US" altLang="en-US" b="1" dirty="0"/>
              <a:t> </a:t>
            </a:r>
            <a:r>
              <a:rPr lang="en-US" altLang="en-US" dirty="0"/>
              <a:t>operations are executed in timestamp order</a:t>
            </a:r>
          </a:p>
          <a:p>
            <a:pPr lvl="1"/>
            <a:r>
              <a:rPr lang="en-US" altLang="en-US" dirty="0"/>
              <a:t>Out of order operations cause transaction rollback</a:t>
            </a:r>
          </a:p>
        </p:txBody>
      </p:sp>
    </p:spTree>
    <p:extLst>
      <p:ext uri="{BB962C8B-B14F-4D97-AF65-F5344CB8AC3E}">
        <p14:creationId xmlns:p14="http://schemas.microsoft.com/office/powerpoint/2010/main" val="1750817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Timestamp-Based Protocols (Cont.)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14695" cy="5367972"/>
          </a:xfrm>
        </p:spPr>
        <p:txBody>
          <a:bodyPr/>
          <a:lstStyle/>
          <a:p>
            <a:r>
              <a:rPr lang="en-US" altLang="en-US" dirty="0"/>
              <a:t>Suppose a transaction T</a:t>
            </a:r>
            <a:r>
              <a:rPr lang="en-US" altLang="en-US" baseline="-25000" dirty="0"/>
              <a:t>i</a:t>
            </a:r>
            <a:r>
              <a:rPr lang="en-US" altLang="en-US" dirty="0"/>
              <a:t> issues a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</a:t>
            </a:r>
          </a:p>
          <a:p>
            <a:pPr marL="0" indent="0">
              <a:buNone/>
            </a:pPr>
            <a:endParaRPr lang="en-US" altLang="en-US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1.</a:t>
            </a:r>
            <a:r>
              <a:rPr lang="en-US" altLang="en-US" dirty="0"/>
              <a:t>   If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&lt;</a:t>
            </a:r>
            <a:r>
              <a:rPr lang="en-US" altLang="en-US" dirty="0"/>
              <a:t> </a:t>
            </a:r>
            <a:r>
              <a:rPr lang="en-US" altLang="en-US" b="1" dirty="0"/>
              <a:t>W</a:t>
            </a:r>
            <a:r>
              <a:rPr lang="en-US" altLang="en-US" dirty="0"/>
              <a:t>-timestamp(</a:t>
            </a:r>
            <a:r>
              <a:rPr lang="en-US" altLang="en-US" i="1" dirty="0"/>
              <a:t>Q</a:t>
            </a:r>
            <a:r>
              <a:rPr lang="en-US" altLang="en-US" dirty="0"/>
              <a:t>), then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needs to read a value of </a:t>
            </a:r>
            <a:r>
              <a:rPr lang="en-US" altLang="en-US" i="1" dirty="0"/>
              <a:t>Q</a:t>
            </a:r>
            <a:r>
              <a:rPr lang="en-US" altLang="en-US" dirty="0"/>
              <a:t>  that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was already overwritten.</a:t>
            </a:r>
          </a:p>
          <a:p>
            <a:pPr lvl="2"/>
            <a:r>
              <a:rPr lang="en-US" altLang="en-US" dirty="0"/>
              <a:t>Hence, the </a:t>
            </a:r>
            <a:r>
              <a:rPr lang="en-US" altLang="en-US" b="1" dirty="0"/>
              <a:t>read</a:t>
            </a:r>
            <a:r>
              <a:rPr lang="en-US" altLang="en-US" dirty="0"/>
              <a:t> operation is rejected,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 is rolled back.</a:t>
            </a:r>
          </a:p>
          <a:p>
            <a:pPr marL="857250" lvl="2" indent="0">
              <a:buNone/>
            </a:pPr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2.   </a:t>
            </a:r>
            <a:r>
              <a:rPr lang="en-US" altLang="en-US" dirty="0"/>
              <a:t>If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</a:t>
            </a:r>
            <a:r>
              <a:rPr lang="en-US" altLang="en-US" b="1" dirty="0">
                <a:sym typeface="Symbol" panose="05050102010706020507" pitchFamily="18" charset="2"/>
              </a:rPr>
              <a:t>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 </a:t>
            </a:r>
            <a:r>
              <a:rPr lang="en-US" altLang="en-US" b="1" dirty="0"/>
              <a:t>W</a:t>
            </a:r>
            <a:r>
              <a:rPr lang="en-US" altLang="en-US" dirty="0"/>
              <a:t>-timestamp(</a:t>
            </a:r>
            <a:r>
              <a:rPr lang="en-US" altLang="en-US" i="1" dirty="0"/>
              <a:t>Q</a:t>
            </a:r>
            <a:r>
              <a:rPr lang="en-US" altLang="en-US" dirty="0"/>
              <a:t>), then the </a:t>
            </a:r>
            <a:r>
              <a:rPr lang="en-US" altLang="en-US" b="1" dirty="0"/>
              <a:t>read</a:t>
            </a:r>
            <a:r>
              <a:rPr lang="en-US" altLang="en-US" dirty="0"/>
              <a:t> operation is executed, and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R-timestamp(</a:t>
            </a:r>
            <a:r>
              <a:rPr lang="en-US" altLang="en-US" i="1" dirty="0"/>
              <a:t>Q</a:t>
            </a:r>
            <a:r>
              <a:rPr lang="en-US" altLang="en-US" dirty="0"/>
              <a:t>) is set to </a:t>
            </a:r>
          </a:p>
          <a:p>
            <a:pPr marL="800100" lvl="1" indent="-342900">
              <a:buFont typeface="Monotype Sorts" charset="2"/>
              <a:buNone/>
            </a:pPr>
            <a:r>
              <a:rPr lang="en-US" altLang="en-US" b="1" dirty="0"/>
              <a:t>                 max</a:t>
            </a:r>
            <a:r>
              <a:rPr lang="en-US" altLang="en-US" dirty="0"/>
              <a:t>(R-timestamp(</a:t>
            </a:r>
            <a:r>
              <a:rPr lang="en-US" altLang="en-US" i="1" dirty="0"/>
              <a:t>Q</a:t>
            </a:r>
            <a:r>
              <a:rPr lang="en-US" altLang="en-US" dirty="0"/>
              <a:t>),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)).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Timestamp-Based Protocols (Cont.)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7688063" cy="5367972"/>
          </a:xfrm>
        </p:spPr>
        <p:txBody>
          <a:bodyPr/>
          <a:lstStyle/>
          <a:p>
            <a:r>
              <a:rPr lang="en-US" altLang="en-US" dirty="0"/>
              <a:t>Suppose that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issues </a:t>
            </a:r>
            <a:r>
              <a:rPr lang="en-US" altLang="en-US" b="1" dirty="0"/>
              <a:t>write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).</a:t>
            </a:r>
          </a:p>
          <a:p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1.</a:t>
            </a:r>
            <a:r>
              <a:rPr lang="en-US" altLang="en-US" dirty="0"/>
              <a:t>   If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&lt; R-timestamp(</a:t>
            </a:r>
            <a:r>
              <a:rPr lang="en-US" altLang="en-US" i="1" dirty="0"/>
              <a:t>Q</a:t>
            </a:r>
            <a:r>
              <a:rPr lang="en-US" altLang="en-US" dirty="0"/>
              <a:t>), then the value of </a:t>
            </a:r>
            <a:r>
              <a:rPr lang="en-US" altLang="en-US" i="1" dirty="0"/>
              <a:t>Q</a:t>
            </a:r>
            <a:r>
              <a:rPr lang="en-US" altLang="en-US" dirty="0"/>
              <a:t> that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producing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was needed previously, and the system assumed that that value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would never be produced.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dirty="0"/>
              <a:t>Hence, the </a:t>
            </a:r>
            <a:r>
              <a:rPr lang="en-US" altLang="en-US" b="1" dirty="0"/>
              <a:t>write</a:t>
            </a:r>
            <a:r>
              <a:rPr lang="en-US" altLang="en-US" dirty="0"/>
              <a:t> operation is rejected,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rolled back.</a:t>
            </a:r>
          </a:p>
          <a:p>
            <a:pPr marL="857250" lvl="2" indent="0">
              <a:buNone/>
            </a:pPr>
            <a:endParaRPr lang="en-US" altLang="en-US" sz="400" dirty="0"/>
          </a:p>
          <a:p>
            <a:pPr lvl="2">
              <a:buFont typeface="Wingdings" panose="05000000000000000000" pitchFamily="2" charset="2"/>
              <a:buChar char="Ø"/>
            </a:pPr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2.</a:t>
            </a:r>
            <a:r>
              <a:rPr lang="en-US" altLang="en-US" dirty="0"/>
              <a:t>   If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&lt; W-timestamp(</a:t>
            </a:r>
            <a:r>
              <a:rPr lang="en-US" altLang="en-US" i="1" dirty="0"/>
              <a:t>Q</a:t>
            </a:r>
            <a:r>
              <a:rPr lang="en-US" altLang="en-US" dirty="0"/>
              <a:t>), then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attempting to write an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obsolete value of </a:t>
            </a:r>
            <a:r>
              <a:rPr lang="en-US" altLang="en-US" i="1" dirty="0"/>
              <a:t>Q</a:t>
            </a:r>
            <a:r>
              <a:rPr lang="en-US" altLang="en-US" dirty="0"/>
              <a:t>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dirty="0"/>
              <a:t>Hence, this </a:t>
            </a:r>
            <a:r>
              <a:rPr lang="en-US" altLang="en-US" b="1" dirty="0"/>
              <a:t>write</a:t>
            </a:r>
            <a:r>
              <a:rPr lang="en-US" altLang="en-US" dirty="0"/>
              <a:t> operation is rejected,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rolled back.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3.   </a:t>
            </a:r>
            <a:r>
              <a:rPr lang="en-US" altLang="en-US" dirty="0"/>
              <a:t>Otherwise, the </a:t>
            </a:r>
            <a:r>
              <a:rPr lang="en-US" altLang="en-US" b="1" dirty="0"/>
              <a:t> write</a:t>
            </a:r>
            <a:r>
              <a:rPr lang="en-US" altLang="en-US" dirty="0"/>
              <a:t> operation is executed, and W-timestamp(</a:t>
            </a:r>
            <a:r>
              <a:rPr lang="en-US" altLang="en-US" i="1" dirty="0"/>
              <a:t>Q</a:t>
            </a:r>
            <a:r>
              <a:rPr lang="en-US" altLang="en-US" dirty="0"/>
              <a:t>) is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set to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DB4C-E11C-41D3-9255-EC3E92F3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Schedule Under TSO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5A45C-0C9F-4734-AF8F-80113999B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200" y="4526790"/>
            <a:ext cx="3213150" cy="1086681"/>
          </a:xfrm>
        </p:spPr>
        <p:txBody>
          <a:bodyPr/>
          <a:lstStyle/>
          <a:p>
            <a:r>
              <a:rPr lang="en-IN" dirty="0"/>
              <a:t>How about this one,</a:t>
            </a:r>
            <a:br>
              <a:rPr lang="en-IN" dirty="0"/>
            </a:br>
            <a:r>
              <a:rPr lang="en-IN" dirty="0"/>
              <a:t>where initially</a:t>
            </a:r>
            <a:br>
              <a:rPr lang="en-IN" dirty="0"/>
            </a:br>
            <a:r>
              <a:rPr lang="en-IN" dirty="0"/>
              <a:t>    R-TS(Q)=W-TS(Q)=0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5AD600-8A16-4092-A0DB-DD46A355E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114918" y="904570"/>
            <a:ext cx="3316287" cy="3446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BCE418-54EA-4B97-8980-C10ED5282181}"/>
              </a:ext>
            </a:extLst>
          </p:cNvPr>
          <p:cNvSpPr txBox="1"/>
          <p:nvPr/>
        </p:nvSpPr>
        <p:spPr>
          <a:xfrm>
            <a:off x="1082768" y="1530357"/>
            <a:ext cx="328289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dirty="0"/>
              <a:t>Assume that initially:</a:t>
            </a:r>
          </a:p>
          <a:p>
            <a:r>
              <a:rPr lang="en-IN" sz="1700" dirty="0"/>
              <a:t>    R-TS(A) = W-TS(A) = 0</a:t>
            </a:r>
          </a:p>
          <a:p>
            <a:r>
              <a:rPr lang="en-IN" sz="1700" dirty="0"/>
              <a:t>    R-TS(B) = W-TS(B) = 0</a:t>
            </a:r>
          </a:p>
          <a:p>
            <a:r>
              <a:rPr lang="en-IN" sz="1700" dirty="0"/>
              <a:t>Assume TS(T</a:t>
            </a:r>
            <a:r>
              <a:rPr lang="en-IN" sz="1700" baseline="-25000" dirty="0"/>
              <a:t>25</a:t>
            </a:r>
            <a:r>
              <a:rPr lang="en-IN" sz="1700" dirty="0"/>
              <a:t>) = 25 and         </a:t>
            </a:r>
            <a:br>
              <a:rPr lang="en-IN" sz="1700" dirty="0"/>
            </a:br>
            <a:r>
              <a:rPr lang="en-IN" sz="1700" dirty="0"/>
              <a:t>              TS(T</a:t>
            </a:r>
            <a:r>
              <a:rPr lang="en-IN" sz="1700" baseline="-25000" dirty="0"/>
              <a:t>26</a:t>
            </a:r>
            <a:r>
              <a:rPr lang="en-IN" sz="1700" dirty="0"/>
              <a:t>) = 26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3DFD7B6-0D9F-40E0-A0EB-4D4FA9A16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200649" y="4397188"/>
            <a:ext cx="2359837" cy="167094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A5BB27-34C5-45CE-B881-3E2130B29C0E}"/>
              </a:ext>
            </a:extLst>
          </p:cNvPr>
          <p:cNvSpPr txBox="1">
            <a:spLocks/>
          </p:cNvSpPr>
          <p:nvPr/>
        </p:nvSpPr>
        <p:spPr bwMode="auto">
          <a:xfrm>
            <a:off x="639192" y="1110116"/>
            <a:ext cx="4167758" cy="63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1pPr>
            <a:lvl2pPr marL="7429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2pPr>
            <a:lvl3pPr marL="1085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14287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17716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2228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IN" sz="1700" kern="0" dirty="0"/>
              <a:t>Is this schedule valid under TSO?</a:t>
            </a:r>
          </a:p>
        </p:txBody>
      </p:sp>
    </p:spTree>
    <p:extLst>
      <p:ext uri="{BB962C8B-B14F-4D97-AF65-F5344CB8AC3E}">
        <p14:creationId xmlns:p14="http://schemas.microsoft.com/office/powerpoint/2010/main" val="301059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Concurrency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database must provide a mechanism that will ensure that all possible schedules are </a:t>
            </a:r>
          </a:p>
          <a:p>
            <a:pPr lvl="1"/>
            <a:r>
              <a:rPr lang="en-US" altLang="en-US" dirty="0"/>
              <a:t>either conflict or view serializable, and </a:t>
            </a:r>
          </a:p>
          <a:p>
            <a:pPr lvl="1"/>
            <a:r>
              <a:rPr lang="en-US" altLang="en-US" dirty="0"/>
              <a:t>are recoverable and preferably </a:t>
            </a:r>
            <a:r>
              <a:rPr lang="en-US" altLang="en-US" dirty="0" err="1"/>
              <a:t>cascadeless</a:t>
            </a:r>
            <a:endParaRPr lang="en-US" altLang="en-US" dirty="0"/>
          </a:p>
          <a:p>
            <a:endParaRPr lang="en-US" altLang="en-US" b="1" dirty="0"/>
          </a:p>
          <a:p>
            <a:r>
              <a:rPr lang="en-US" altLang="en-US" b="1" dirty="0"/>
              <a:t>Concurrency-control protocols allow concurrent schedules, but ensure that the schedules are conflict/view serializable, and are recoverable and </a:t>
            </a:r>
            <a:r>
              <a:rPr lang="en-US" altLang="en-US" b="1" dirty="0" err="1"/>
              <a:t>cascadeless</a:t>
            </a:r>
            <a:endParaRPr lang="en-US" altLang="en-US" b="1" dirty="0"/>
          </a:p>
          <a:p>
            <a:endParaRPr lang="en-US" altLang="en-US" dirty="0"/>
          </a:p>
          <a:p>
            <a:r>
              <a:rPr lang="en-US" altLang="en-US" dirty="0"/>
              <a:t>Different concurrency control protocols provide different tradeoffs between the amount of concurrency they allow and the amount of overhead that they incur.</a:t>
            </a:r>
          </a:p>
          <a:p>
            <a:endParaRPr lang="en-US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8493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Correctness of Timestamp-Ordering Protocol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79184" cy="5367972"/>
          </a:xfrm>
        </p:spPr>
        <p:txBody>
          <a:bodyPr/>
          <a:lstStyle/>
          <a:p>
            <a:r>
              <a:rPr lang="en-US" altLang="en-US" dirty="0"/>
              <a:t>The timestamp-ordering protocol guarantees serializability since all the arcs in the precedence graph are of the form: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     Thus, there will be no cycles in the precedence graph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Timestamp protocol ensures freedom from deadlock as no transaction ever waits. 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But the schedule may not be cascade-free, and may  not even be recoverable.</a:t>
            </a:r>
          </a:p>
        </p:txBody>
      </p:sp>
      <p:pic>
        <p:nvPicPr>
          <p:cNvPr id="3891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2" y="1775502"/>
            <a:ext cx="4178101" cy="116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Thomas</a:t>
            </a:r>
            <a:r>
              <a:rPr lang="ja-JP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’</a:t>
            </a:r>
            <a:r>
              <a:rPr lang="en-US" altLang="ja-JP">
                <a:effectLst>
                  <a:outerShdw blurRad="38100" dist="38100" dir="2700000" algn="tl">
                    <a:srgbClr val="C0C0C0"/>
                  </a:outerShdw>
                </a:effectLst>
              </a:rPr>
              <a:t> Write Rule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41328" cy="5367972"/>
          </a:xfrm>
        </p:spPr>
        <p:txBody>
          <a:bodyPr/>
          <a:lstStyle/>
          <a:p>
            <a:r>
              <a:rPr lang="en-US" altLang="en-US" dirty="0"/>
              <a:t>Modified version of the timestamp-ordering protocol in which obsolete </a:t>
            </a:r>
            <a:r>
              <a:rPr lang="en-US" altLang="en-US" b="1" dirty="0"/>
              <a:t> write</a:t>
            </a:r>
            <a:r>
              <a:rPr lang="en-US" altLang="en-US" dirty="0"/>
              <a:t> operations may be ignored under certain circumstances.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When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attempts to write data item </a:t>
            </a:r>
            <a:r>
              <a:rPr lang="en-US" altLang="en-US" i="1" dirty="0"/>
              <a:t>Q</a:t>
            </a:r>
            <a:r>
              <a:rPr lang="en-US" altLang="en-US" dirty="0"/>
              <a:t>, if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</a:t>
            </a:r>
            <a:r>
              <a:rPr lang="en-US" altLang="en-US" i="1" dirty="0"/>
              <a:t>&lt;</a:t>
            </a:r>
            <a:r>
              <a:rPr lang="en-US" altLang="en-US" dirty="0"/>
              <a:t> W-timestamp(</a:t>
            </a:r>
            <a:r>
              <a:rPr lang="en-US" altLang="en-US" i="1" dirty="0"/>
              <a:t>Q</a:t>
            </a:r>
            <a:r>
              <a:rPr lang="en-US" altLang="en-US" dirty="0"/>
              <a:t>), then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attempting to write an obsolete value of {</a:t>
            </a:r>
            <a:r>
              <a:rPr lang="en-US" altLang="en-US" i="1" dirty="0"/>
              <a:t>Q</a:t>
            </a:r>
            <a:r>
              <a:rPr lang="en-US" altLang="en-US" dirty="0"/>
              <a:t>}. 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Rather than rolling back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as the timestamp ordering protocol would have done, this {</a:t>
            </a:r>
            <a:r>
              <a:rPr lang="en-US" altLang="en-US" b="1" dirty="0"/>
              <a:t>write</a:t>
            </a:r>
            <a:r>
              <a:rPr lang="en-US" altLang="en-US" dirty="0"/>
              <a:t>} operation </a:t>
            </a:r>
            <a:r>
              <a:rPr lang="en-US" altLang="en-US" b="1" u="sng" dirty="0"/>
              <a:t>can be ignored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Otherwise this protocol is the same as the timestamp ordering protocol.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Thomas' Write Rule allows greater potential concurrency. 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Allows some view-serializable schedules that are not conflict-serializable.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1783" y="2887596"/>
            <a:ext cx="4463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25000"/>
                  </a:schemeClr>
                </a:solidFill>
              </a:rPr>
              <a:t>End of Chapter 18</a:t>
            </a:r>
          </a:p>
        </p:txBody>
      </p:sp>
    </p:spTree>
    <p:extLst>
      <p:ext uri="{BB962C8B-B14F-4D97-AF65-F5344CB8AC3E}">
        <p14:creationId xmlns:p14="http://schemas.microsoft.com/office/powerpoint/2010/main" val="37144696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Recoverability and Cascade Freedom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50206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Solution 1: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transaction is structured such that its </a:t>
            </a:r>
            <a:r>
              <a:rPr lang="en-US" altLang="en-US" b="1" dirty="0"/>
              <a:t>writes are all performed at the end </a:t>
            </a:r>
            <a:r>
              <a:rPr lang="en-US" altLang="en-US" dirty="0"/>
              <a:t>of its processing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All </a:t>
            </a:r>
            <a:r>
              <a:rPr lang="en-US" altLang="en-US" b="1" dirty="0"/>
              <a:t>writes</a:t>
            </a:r>
            <a:r>
              <a:rPr lang="en-US" altLang="en-US" dirty="0"/>
              <a:t> of a transaction form an </a:t>
            </a:r>
            <a:r>
              <a:rPr lang="en-US" altLang="en-US" b="1" dirty="0"/>
              <a:t>atomic actio</a:t>
            </a:r>
            <a:r>
              <a:rPr lang="en-US" altLang="en-US" dirty="0"/>
              <a:t>n; no transaction may execute while a transaction is </a:t>
            </a:r>
            <a:r>
              <a:rPr lang="en-US" altLang="en-US" dirty="0" smtClean="0"/>
              <a:t>writing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A transaction that aborts is restarted with a </a:t>
            </a:r>
            <a:r>
              <a:rPr lang="en-US" altLang="en-US" b="1" dirty="0"/>
              <a:t>new timestamp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Solution 2: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Limited form of locking: wait for data to be committed before reading it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Solution 3: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Use commit dependencies to ensure recoverability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Lock-Based Protocols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43674" cy="5367972"/>
          </a:xfrm>
        </p:spPr>
        <p:txBody>
          <a:bodyPr/>
          <a:lstStyle/>
          <a:p>
            <a:r>
              <a:rPr lang="en-US" altLang="en-US" dirty="0"/>
              <a:t>A lock is a mechanism to control concurrent access to a data </a:t>
            </a:r>
            <a:r>
              <a:rPr lang="en-US" altLang="en-US" dirty="0" smtClean="0"/>
              <a:t>item</a:t>
            </a:r>
          </a:p>
          <a:p>
            <a:endParaRPr lang="en-US" altLang="en-US" dirty="0"/>
          </a:p>
          <a:p>
            <a:r>
              <a:rPr lang="en-US" altLang="en-US" dirty="0"/>
              <a:t>Data items can be locked in two modes :</a:t>
            </a:r>
          </a:p>
          <a:p>
            <a:pPr>
              <a:buFont typeface="Monotype Sorts" charset="2"/>
              <a:buNone/>
            </a:pPr>
            <a:r>
              <a:rPr lang="en-US" altLang="en-US" i="1" dirty="0"/>
              <a:t>    </a:t>
            </a:r>
            <a:r>
              <a:rPr lang="en-US" altLang="en-US" dirty="0"/>
              <a:t>1</a:t>
            </a:r>
            <a:r>
              <a:rPr lang="en-US" altLang="en-US" i="1" dirty="0"/>
              <a:t>.  </a:t>
            </a:r>
            <a:r>
              <a:rPr lang="en-US" altLang="en-US" b="1" dirty="0">
                <a:solidFill>
                  <a:srgbClr val="002060"/>
                </a:solidFill>
              </a:rPr>
              <a:t>exclusive</a:t>
            </a:r>
            <a:r>
              <a:rPr lang="en-US" altLang="en-US" i="1" dirty="0"/>
              <a:t> (X) mode</a:t>
            </a:r>
            <a:r>
              <a:rPr lang="en-US" altLang="en-US" dirty="0"/>
              <a:t>. Data item can be both read as </a:t>
            </a:r>
            <a:r>
              <a:rPr lang="en-US" altLang="en-US" dirty="0" smtClean="0"/>
              <a:t>well as written</a:t>
            </a:r>
            <a:r>
              <a:rPr lang="en-US" altLang="en-US" dirty="0"/>
              <a:t>. </a:t>
            </a:r>
            <a:r>
              <a:rPr lang="en-US" altLang="en-US" dirty="0" smtClean="0"/>
              <a:t>     X-lock </a:t>
            </a:r>
            <a:r>
              <a:rPr lang="en-US" altLang="en-US" dirty="0"/>
              <a:t>is requested using </a:t>
            </a:r>
            <a:r>
              <a:rPr lang="en-US" altLang="en-US" b="1" dirty="0"/>
              <a:t> lock-X</a:t>
            </a:r>
            <a:r>
              <a:rPr lang="en-US" altLang="en-US" dirty="0"/>
              <a:t> instruction.</a:t>
            </a:r>
          </a:p>
          <a:p>
            <a:pPr>
              <a:buFont typeface="Monotype Sorts" charset="2"/>
              <a:buNone/>
            </a:pPr>
            <a:r>
              <a:rPr lang="en-US" altLang="en-US" i="1" dirty="0"/>
              <a:t>    </a:t>
            </a:r>
            <a:r>
              <a:rPr lang="en-US" altLang="en-US" dirty="0"/>
              <a:t>2</a:t>
            </a:r>
            <a:r>
              <a:rPr lang="en-US" altLang="en-US" i="1" dirty="0"/>
              <a:t>.  </a:t>
            </a:r>
            <a:r>
              <a:rPr lang="en-US" altLang="en-US" b="1" dirty="0">
                <a:solidFill>
                  <a:srgbClr val="002060"/>
                </a:solidFill>
              </a:rPr>
              <a:t>shared</a:t>
            </a:r>
            <a:r>
              <a:rPr lang="en-US" altLang="en-US" i="1" dirty="0"/>
              <a:t> (S) mode</a:t>
            </a:r>
            <a:r>
              <a:rPr lang="en-US" altLang="en-US" dirty="0"/>
              <a:t>. Data item can only be read. S-lock </a:t>
            </a:r>
            <a:r>
              <a:rPr lang="en-US" altLang="en-US" dirty="0" smtClean="0"/>
              <a:t>is requested </a:t>
            </a:r>
            <a:r>
              <a:rPr lang="en-US" altLang="en-US" dirty="0"/>
              <a:t>using </a:t>
            </a:r>
            <a:r>
              <a:rPr lang="en-US" altLang="en-US" b="1" dirty="0"/>
              <a:t> lock-S</a:t>
            </a:r>
            <a:r>
              <a:rPr lang="en-US" altLang="en-US" dirty="0"/>
              <a:t> instruction</a:t>
            </a:r>
            <a:r>
              <a:rPr lang="en-US" altLang="en-US" dirty="0" smtClean="0"/>
              <a:t>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lnSpc>
                <a:spcPct val="110000"/>
              </a:lnSpc>
            </a:pPr>
            <a:r>
              <a:rPr lang="en-US" altLang="en-US" dirty="0"/>
              <a:t>Lock requests are made to concurrency-control manager. Transaction can proceed only after request is granted.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Lock-Based Protocols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696940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Lock-compatibility matrix</a:t>
            </a:r>
          </a:p>
          <a:p>
            <a:endParaRPr lang="en-US" altLang="en-US" dirty="0">
              <a:solidFill>
                <a:schemeClr val="tx2"/>
              </a:solidFill>
            </a:endParaRPr>
          </a:p>
          <a:p>
            <a:endParaRPr lang="en-US" altLang="en-US" dirty="0"/>
          </a:p>
          <a:p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r>
              <a:rPr lang="en-US" altLang="en-US" dirty="0"/>
              <a:t>A transaction may be granted a lock on an item if the requested lock is compatible with locks already held on the item by other transactions</a:t>
            </a:r>
          </a:p>
          <a:p>
            <a:r>
              <a:rPr lang="en-US" altLang="en-US" dirty="0"/>
              <a:t>Any number of transactions can hold shared locks on an item, </a:t>
            </a:r>
          </a:p>
          <a:p>
            <a:r>
              <a:rPr lang="en-US" altLang="en-US" dirty="0"/>
              <a:t>But if any transaction holds an </a:t>
            </a:r>
            <a:r>
              <a:rPr lang="en-US" altLang="en-US"/>
              <a:t>exclusive </a:t>
            </a:r>
            <a:r>
              <a:rPr lang="en-US" altLang="en-US" smtClean="0"/>
              <a:t>lock on </a:t>
            </a:r>
            <a:r>
              <a:rPr lang="en-US" altLang="en-US" dirty="0"/>
              <a:t>the item no other transaction may hold any lock on the item.</a:t>
            </a:r>
          </a:p>
        </p:txBody>
      </p:sp>
      <p:pic>
        <p:nvPicPr>
          <p:cNvPr id="7172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3" y="1684338"/>
            <a:ext cx="1912937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Lock-Based Protocols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8153092" cy="5367972"/>
          </a:xfrm>
        </p:spPr>
        <p:txBody>
          <a:bodyPr/>
          <a:lstStyle/>
          <a:p>
            <a:r>
              <a:rPr lang="en-US" altLang="en-US" dirty="0"/>
              <a:t>Example of a transaction performing locking: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     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2</a:t>
            </a:r>
            <a:r>
              <a:rPr lang="en-US" altLang="en-US" dirty="0"/>
              <a:t>:</a:t>
            </a:r>
            <a:r>
              <a:rPr lang="en-US" altLang="en-US" b="1" dirty="0"/>
              <a:t> lock-S</a:t>
            </a:r>
            <a:r>
              <a:rPr lang="en-US" altLang="en-US" i="1" dirty="0"/>
              <a:t>(A)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read </a:t>
            </a:r>
            <a:r>
              <a:rPr lang="en-US" altLang="en-US" i="1" dirty="0"/>
              <a:t>(A)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unlock</a:t>
            </a:r>
            <a:r>
              <a:rPr lang="en-US" altLang="en-US" i="1" dirty="0"/>
              <a:t>(A)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lock-S</a:t>
            </a:r>
            <a:r>
              <a:rPr lang="en-US" altLang="en-US" i="1" dirty="0"/>
              <a:t>(B)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read </a:t>
            </a:r>
            <a:r>
              <a:rPr lang="en-US" altLang="en-US" i="1" dirty="0"/>
              <a:t>(B)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unlock</a:t>
            </a:r>
            <a:r>
              <a:rPr lang="en-US" altLang="en-US" i="1" dirty="0"/>
              <a:t>(B)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display</a:t>
            </a:r>
            <a:r>
              <a:rPr lang="en-US" altLang="en-US" i="1" dirty="0"/>
              <a:t>(A+B)</a:t>
            </a:r>
          </a:p>
          <a:p>
            <a:r>
              <a:rPr lang="en-US" altLang="en-US" dirty="0"/>
              <a:t>Locking as above is </a:t>
            </a:r>
            <a:r>
              <a:rPr lang="en-US" altLang="en-US" i="1" u="sng" dirty="0"/>
              <a:t>not sufficient </a:t>
            </a:r>
            <a:r>
              <a:rPr lang="en-US" altLang="en-US" dirty="0"/>
              <a:t>to guarantee serializability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DB60-C461-4BD8-BE62-943FF7AA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Schedule With Lock Grants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18C1A-C907-4055-BE08-B00EB60C0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3" y="1017143"/>
            <a:ext cx="2959304" cy="5363110"/>
          </a:xfrm>
        </p:spPr>
        <p:txBody>
          <a:bodyPr/>
          <a:lstStyle/>
          <a:p>
            <a:r>
              <a:rPr lang="en-IN" dirty="0"/>
              <a:t>Grants omitted in rest of chapter</a:t>
            </a:r>
          </a:p>
          <a:p>
            <a:pPr lvl="1"/>
            <a:r>
              <a:rPr lang="en-IN" sz="1400" dirty="0"/>
              <a:t>Assume grant happens just before the next instruction following lock request</a:t>
            </a:r>
          </a:p>
          <a:p>
            <a:endParaRPr lang="en-IN" dirty="0" smtClean="0"/>
          </a:p>
          <a:p>
            <a:r>
              <a:rPr lang="en-IN" dirty="0"/>
              <a:t>T</a:t>
            </a:r>
            <a:r>
              <a:rPr lang="en-IN" dirty="0" smtClean="0"/>
              <a:t>his </a:t>
            </a:r>
            <a:r>
              <a:rPr lang="en-IN" dirty="0"/>
              <a:t>schedule is not serializable (why?)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  </a:t>
            </a:r>
            <a:r>
              <a:rPr lang="en-US" altLang="en-US" b="1" dirty="0">
                <a:solidFill>
                  <a:srgbClr val="002060"/>
                </a:solidFill>
              </a:rPr>
              <a:t>locking protocol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is a set of rules followed by all transactions while requesting and releasing locks, to enforce </a:t>
            </a:r>
            <a:r>
              <a:rPr lang="en-US" altLang="en-US" dirty="0" err="1"/>
              <a:t>serializability</a:t>
            </a:r>
            <a:r>
              <a:rPr lang="en-US" altLang="en-US" dirty="0"/>
              <a:t> 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AE3D180-B317-4C09-92A6-94ACE70F5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21585" y="971364"/>
            <a:ext cx="4573439" cy="479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4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Deadlock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599286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Consider the partial schedule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Neither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3</a:t>
            </a:r>
            <a:r>
              <a:rPr lang="en-US" altLang="en-US" dirty="0"/>
              <a:t> nor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4</a:t>
            </a:r>
            <a:r>
              <a:rPr lang="en-US" altLang="en-US" dirty="0"/>
              <a:t> can make progress — executing  </a:t>
            </a:r>
            <a:r>
              <a:rPr lang="en-US" altLang="en-US" b="1" dirty="0"/>
              <a:t>lock-S</a:t>
            </a:r>
            <a:r>
              <a:rPr lang="en-US" altLang="en-US" i="1" dirty="0"/>
              <a:t>(B)</a:t>
            </a:r>
            <a:r>
              <a:rPr lang="en-US" altLang="en-US" dirty="0"/>
              <a:t> causes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4</a:t>
            </a:r>
            <a:r>
              <a:rPr lang="en-US" altLang="en-US" dirty="0"/>
              <a:t> to wait for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3</a:t>
            </a:r>
            <a:r>
              <a:rPr lang="en-US" altLang="en-US" dirty="0"/>
              <a:t> to release its lock on </a:t>
            </a:r>
            <a:r>
              <a:rPr lang="en-US" altLang="en-US" i="1" dirty="0"/>
              <a:t>B</a:t>
            </a:r>
            <a:r>
              <a:rPr lang="en-US" altLang="en-US" dirty="0"/>
              <a:t>, while executing  </a:t>
            </a:r>
            <a:r>
              <a:rPr lang="en-US" altLang="en-US" b="1" dirty="0"/>
              <a:t>lock-X</a:t>
            </a:r>
            <a:r>
              <a:rPr lang="en-US" altLang="en-US" i="1" dirty="0"/>
              <a:t>(A)</a:t>
            </a:r>
            <a:r>
              <a:rPr lang="en-US" altLang="en-US" dirty="0"/>
              <a:t> causes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3</a:t>
            </a:r>
            <a:r>
              <a:rPr lang="en-US" altLang="en-US" i="1" dirty="0"/>
              <a:t> </a:t>
            </a:r>
            <a:r>
              <a:rPr lang="en-US" altLang="en-US" dirty="0"/>
              <a:t> to wait for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4</a:t>
            </a:r>
            <a:r>
              <a:rPr lang="en-US" altLang="en-US" dirty="0"/>
              <a:t> to release its lock on </a:t>
            </a:r>
            <a:r>
              <a:rPr lang="en-US" altLang="en-US" i="1" dirty="0"/>
              <a:t>A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Such a situation is called a </a:t>
            </a:r>
            <a:r>
              <a:rPr lang="en-US" altLang="en-US" b="1" dirty="0">
                <a:solidFill>
                  <a:srgbClr val="002060"/>
                </a:solidFill>
              </a:rPr>
              <a:t>deadlock</a:t>
            </a:r>
            <a:r>
              <a:rPr lang="en-US" altLang="en-US" dirty="0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To handle a deadlock one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3</a:t>
            </a:r>
            <a:r>
              <a:rPr lang="en-US" altLang="en-US" dirty="0"/>
              <a:t> 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4</a:t>
            </a:r>
            <a:r>
              <a:rPr lang="en-US" altLang="en-US" dirty="0"/>
              <a:t> must be rolled back </a:t>
            </a:r>
            <a:br>
              <a:rPr lang="en-US" altLang="en-US" dirty="0"/>
            </a:br>
            <a:r>
              <a:rPr lang="en-US" altLang="en-US" dirty="0"/>
              <a:t>and its locks released.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106EC28-4654-4E10-A473-7E719F7E7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171057" y="1376516"/>
            <a:ext cx="2646298" cy="263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8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Deadlock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88062" cy="5367972"/>
          </a:xfrm>
        </p:spPr>
        <p:txBody>
          <a:bodyPr/>
          <a:lstStyle/>
          <a:p>
            <a:r>
              <a:rPr lang="en-US" altLang="en-US" dirty="0"/>
              <a:t>The potential for deadlock exists in most locking protocols. Deadlocks are a necessary evil.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Starvation</a:t>
            </a:r>
            <a:r>
              <a:rPr lang="en-US" altLang="en-US" dirty="0"/>
              <a:t> is also possible if concurrency control manager is badly designed. For example:</a:t>
            </a:r>
          </a:p>
          <a:p>
            <a:pPr lvl="1"/>
            <a:r>
              <a:rPr lang="en-US" altLang="en-US" dirty="0"/>
              <a:t>A transaction may be waiting for an X-lock on an item, while a sequence of other transactions request and are granted an S-lock on the same item.  </a:t>
            </a:r>
          </a:p>
          <a:p>
            <a:pPr lvl="1"/>
            <a:r>
              <a:rPr lang="en-US" altLang="en-US" dirty="0"/>
              <a:t>The same transaction is repeatedly rolled back due to deadlocks.</a:t>
            </a:r>
          </a:p>
          <a:p>
            <a:r>
              <a:rPr lang="en-US" altLang="en-US" dirty="0"/>
              <a:t>Concurrency control manager can be designed to prevent starvation.</a:t>
            </a:r>
          </a:p>
        </p:txBody>
      </p:sp>
    </p:spTree>
    <p:extLst>
      <p:ext uri="{BB962C8B-B14F-4D97-AF65-F5344CB8AC3E}">
        <p14:creationId xmlns:p14="http://schemas.microsoft.com/office/powerpoint/2010/main" val="3506118849"/>
      </p:ext>
    </p:extLst>
  </p:cSld>
  <p:clrMapOvr>
    <a:masterClrMapping/>
  </p:clrMapOvr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98348</TotalTime>
  <Words>2115</Words>
  <Application>Microsoft Office PowerPoint</Application>
  <PresentationFormat>On-screen Show (4:3)</PresentationFormat>
  <Paragraphs>297</Paragraphs>
  <Slides>33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MS PGothic</vt:lpstr>
      <vt:lpstr>MS PGothic</vt:lpstr>
      <vt:lpstr>Arial</vt:lpstr>
      <vt:lpstr>Helvetica</vt:lpstr>
      <vt:lpstr>Monotype Sorts</vt:lpstr>
      <vt:lpstr>Symbol</vt:lpstr>
      <vt:lpstr>Times New Roman</vt:lpstr>
      <vt:lpstr>Webdings</vt:lpstr>
      <vt:lpstr>Wingdings</vt:lpstr>
      <vt:lpstr>db</vt:lpstr>
      <vt:lpstr>Chapter 18 : Concurrency Control </vt:lpstr>
      <vt:lpstr>Outline</vt:lpstr>
      <vt:lpstr>Concurrency Control</vt:lpstr>
      <vt:lpstr>Lock-Based Protocols</vt:lpstr>
      <vt:lpstr>Lock-Based Protocols (Cont.)</vt:lpstr>
      <vt:lpstr>Lock-Based Protocols (Cont.)</vt:lpstr>
      <vt:lpstr>Schedule With Lock Grants</vt:lpstr>
      <vt:lpstr>Deadlock</vt:lpstr>
      <vt:lpstr>Deadlock (Cont.)</vt:lpstr>
      <vt:lpstr>The Two-Phase Locking Protocol</vt:lpstr>
      <vt:lpstr>Lock Conversions</vt:lpstr>
      <vt:lpstr>The Two-Phase Locking Protocol (Cont.)</vt:lpstr>
      <vt:lpstr>Multiple Granularity of Locking</vt:lpstr>
      <vt:lpstr>Example of Granularity Hierarchy</vt:lpstr>
      <vt:lpstr>Deadlock Handling</vt:lpstr>
      <vt:lpstr>Deadlock Handling</vt:lpstr>
      <vt:lpstr>Deadlock Prevention (Cont.)</vt:lpstr>
      <vt:lpstr>More Deadlock Prevention Strategies</vt:lpstr>
      <vt:lpstr>Deadlock Detection</vt:lpstr>
      <vt:lpstr>Deadlock Recovery</vt:lpstr>
      <vt:lpstr>Phantom Phenomenon</vt:lpstr>
      <vt:lpstr>Handling Phantoms</vt:lpstr>
      <vt:lpstr>Index Locking To Prevent Phantoms</vt:lpstr>
      <vt:lpstr>PowerPoint Presentation</vt:lpstr>
      <vt:lpstr>Timestamp-Based Protocols</vt:lpstr>
      <vt:lpstr>Timestamp-Ordering Protocol</vt:lpstr>
      <vt:lpstr>Timestamp-Based Protocols (Cont.)</vt:lpstr>
      <vt:lpstr>Timestamp-Based Protocols (Cont.)</vt:lpstr>
      <vt:lpstr>Example of Schedule Under TSO</vt:lpstr>
      <vt:lpstr>Correctness of Timestamp-Ordering Protocol</vt:lpstr>
      <vt:lpstr>Thomas’ Write Rule</vt:lpstr>
      <vt:lpstr>PowerPoint Presentation</vt:lpstr>
      <vt:lpstr>Recoverability and Cascade Freedom</vt:lpstr>
    </vt:vector>
  </TitlesOfParts>
  <Company>IITB, Mumbai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14: Concurrency Control</dc:title>
  <dc:creator>nandu</dc:creator>
  <cp:lastModifiedBy>Ruchira Naskar</cp:lastModifiedBy>
  <cp:revision>498</cp:revision>
  <dcterms:created xsi:type="dcterms:W3CDTF">2009-12-21T15:40:24Z</dcterms:created>
  <dcterms:modified xsi:type="dcterms:W3CDTF">2022-11-09T08:00:12Z</dcterms:modified>
</cp:coreProperties>
</file>