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3" r:id="rId9"/>
    <p:sldId id="261" r:id="rId10"/>
    <p:sldId id="265" r:id="rId11"/>
    <p:sldId id="264"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29" autoAdjust="0"/>
    <p:restoredTop sz="94619" autoAdjust="0"/>
  </p:normalViewPr>
  <p:slideViewPr>
    <p:cSldViewPr snapToGrid="0">
      <p:cViewPr varScale="1">
        <p:scale>
          <a:sx n="106" d="100"/>
          <a:sy n="106" d="100"/>
        </p:scale>
        <p:origin x="-60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10/19/2023</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10/19/2023</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10/19/2023</a:t>
            </a:fld>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10/19/2023</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10/19/2023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10/19/2023</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10/19/2023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10/19/2023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arketingtutor.net/brick-and-mortar-business-meaning-challenges-examp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igitalleadership.com/blog/unfair-advantage/" TargetMode="External"/><Relationship Id="rId2" Type="http://schemas.openxmlformats.org/officeDocument/2006/relationships/hyperlink" Target="https://digitalleadership.com/blog/strategic-planning-proces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igitalleadership.com/blog/value-cre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marketingtutor.net/cost-leadershi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igitalleadership.com/blog/customer-segmen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Business </a:t>
            </a:r>
            <a:r>
              <a:rPr lang="en-US" dirty="0" smtClean="0"/>
              <a:t>&amp; Functional level </a:t>
            </a:r>
            <a:r>
              <a:rPr lang="en-US" dirty="0"/>
              <a:t>strategies</a:t>
            </a:r>
          </a:p>
        </p:txBody>
      </p:sp>
      <p:sp>
        <p:nvSpPr>
          <p:cNvPr id="3" name="Subtitle 2">
            <a:extLst>
              <a:ext uri="{FF2B5EF4-FFF2-40B4-BE49-F238E27FC236}">
                <a16:creationId xmlns="" xmlns:a16="http://schemas.microsoft.com/office/drawing/2014/main" id="{835D6E6B-3353-491C-A3C6-F278D6CED8B3}"/>
              </a:ext>
            </a:extLst>
          </p:cNvPr>
          <p:cNvSpPr>
            <a:spLocks noGrp="1"/>
          </p:cNvSpPr>
          <p:nvPr>
            <p:ph type="subTitle" idx="1"/>
          </p:nvPr>
        </p:nvSpPr>
        <p:spPr>
          <a:xfrm>
            <a:off x="581194" y="2495445"/>
            <a:ext cx="10993546" cy="468233"/>
          </a:xfrm>
        </p:spPr>
        <p:txBody>
          <a:bodyPr>
            <a:noAutofit/>
          </a:bodyPr>
          <a:lstStyle/>
          <a:p>
            <a:r>
              <a:rPr lang="en-US" sz="2800" dirty="0"/>
              <a:t>Dr. Koninika </a:t>
            </a:r>
            <a:r>
              <a:rPr lang="en-US" sz="2800" dirty="0" err="1"/>
              <a:t>mukherjee</a:t>
            </a:r>
            <a:endParaRPr lang="en-US" sz="2800" dirty="0"/>
          </a:p>
        </p:txBody>
      </p:sp>
      <p:sp>
        <p:nvSpPr>
          <p:cNvPr id="20" name="Rectangle 19">
            <a:extLst>
              <a:ext uri="{FF2B5EF4-FFF2-40B4-BE49-F238E27FC236}">
                <a16:creationId xmlns=""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E4DB7F-AE86-872C-2BAB-F1706CB353C1}"/>
              </a:ext>
            </a:extLst>
          </p:cNvPr>
          <p:cNvSpPr>
            <a:spLocks noGrp="1"/>
          </p:cNvSpPr>
          <p:nvPr>
            <p:ph type="title"/>
          </p:nvPr>
        </p:nvSpPr>
        <p:spPr>
          <a:xfrm>
            <a:off x="788456" y="738732"/>
            <a:ext cx="11029616" cy="590196"/>
          </a:xfrm>
        </p:spPr>
        <p:txBody>
          <a:bodyPr/>
          <a:lstStyle/>
          <a:p>
            <a:pPr algn="ctr"/>
            <a:r>
              <a:rPr lang="en-US" b="1" i="0" u="sng" dirty="0">
                <a:solidFill>
                  <a:srgbClr val="252525"/>
                </a:solidFill>
                <a:effectLst/>
                <a:latin typeface="Roboto Slab" pitchFamily="2" charset="0"/>
              </a:rPr>
              <a:t>Examples of Business Level Strategies</a:t>
            </a:r>
            <a:endParaRPr lang="en-IN" dirty="0"/>
          </a:p>
        </p:txBody>
      </p:sp>
      <p:sp>
        <p:nvSpPr>
          <p:cNvPr id="3" name="Content Placeholder 2">
            <a:extLst>
              <a:ext uri="{FF2B5EF4-FFF2-40B4-BE49-F238E27FC236}">
                <a16:creationId xmlns="" xmlns:a16="http://schemas.microsoft.com/office/drawing/2014/main" id="{539F56B9-8424-194E-ECCF-F5A8A5963DE8}"/>
              </a:ext>
            </a:extLst>
          </p:cNvPr>
          <p:cNvSpPr>
            <a:spLocks noGrp="1"/>
          </p:cNvSpPr>
          <p:nvPr>
            <p:ph idx="1"/>
          </p:nvPr>
        </p:nvSpPr>
        <p:spPr>
          <a:xfrm>
            <a:off x="926592" y="1438656"/>
            <a:ext cx="10684215" cy="5254752"/>
          </a:xfrm>
        </p:spPr>
        <p:txBody>
          <a:bodyPr>
            <a:normAutofit lnSpcReduction="10000"/>
          </a:bodyPr>
          <a:lstStyle/>
          <a:p>
            <a:pPr marL="0" indent="0" algn="l" fontAlgn="base">
              <a:lnSpc>
                <a:spcPct val="160000"/>
              </a:lnSpc>
              <a:spcBef>
                <a:spcPts val="0"/>
              </a:spcBef>
              <a:spcAft>
                <a:spcPts val="0"/>
              </a:spcAft>
              <a:buNone/>
            </a:pPr>
            <a:r>
              <a:rPr lang="en-US" sz="2400" b="1" i="0" dirty="0">
                <a:solidFill>
                  <a:srgbClr val="252525"/>
                </a:solidFill>
                <a:effectLst/>
                <a:latin typeface="Times New Roman" panose="02020603050405020304" pitchFamily="18" charset="0"/>
                <a:cs typeface="Times New Roman" panose="02020603050405020304" pitchFamily="18" charset="0"/>
              </a:rPr>
              <a:t>Amazon</a:t>
            </a:r>
          </a:p>
          <a:p>
            <a:pPr marL="0" indent="0" algn="l" fontAlgn="base">
              <a:lnSpc>
                <a:spcPct val="160000"/>
              </a:lnSpc>
              <a:spcBef>
                <a:spcPts val="0"/>
              </a:spcBef>
              <a:spcAft>
                <a:spcPts val="0"/>
              </a:spcAft>
              <a:buNone/>
            </a:pPr>
            <a:r>
              <a:rPr lang="en-US" sz="2400" b="0" i="0" dirty="0">
                <a:solidFill>
                  <a:srgbClr val="000000"/>
                </a:solidFill>
                <a:effectLst/>
                <a:latin typeface="Times New Roman" panose="02020603050405020304" pitchFamily="18" charset="0"/>
                <a:cs typeface="Times New Roman" panose="02020603050405020304" pitchFamily="18" charset="0"/>
              </a:rPr>
              <a:t>Amazon is an ideal example of a cost leadership strategy. This global giant has literally wiped out any competition or hurdle in its way. Here is how;</a:t>
            </a:r>
          </a:p>
          <a:p>
            <a:pPr algn="l" fontAlgn="base">
              <a:lnSpc>
                <a:spcPct val="160000"/>
              </a:lnSpc>
              <a:spcBef>
                <a:spcPts val="0"/>
              </a:spcBef>
              <a:spcAft>
                <a:spcPts val="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Amazon achieved economies of scale as the company doesn’t have any </a:t>
            </a:r>
            <a:r>
              <a:rPr lang="en-US" sz="2400" b="1" i="0" u="none" strike="noStrike" dirty="0">
                <a:solidFill>
                  <a:srgbClr val="F05C27"/>
                </a:solidFill>
                <a:effectLst/>
                <a:latin typeface="Times New Roman" panose="02020603050405020304" pitchFamily="18" charset="0"/>
                <a:cs typeface="Times New Roman" panose="02020603050405020304" pitchFamily="18" charset="0"/>
                <a:hlinkClick r:id="rId2"/>
              </a:rPr>
              <a:t>brick-and-mortar stores</a:t>
            </a:r>
            <a:r>
              <a:rPr lang="en-US" sz="2400" b="0" i="0" dirty="0">
                <a:solidFill>
                  <a:srgbClr val="000000"/>
                </a:solidFill>
                <a:effectLst/>
                <a:latin typeface="Times New Roman" panose="02020603050405020304" pitchFamily="18" charset="0"/>
                <a:cs typeface="Times New Roman" panose="02020603050405020304" pitchFamily="18" charset="0"/>
              </a:rPr>
              <a:t>. They have warehouses, and they sell online.</a:t>
            </a:r>
          </a:p>
          <a:p>
            <a:pPr algn="l" fontAlgn="base">
              <a:lnSpc>
                <a:spcPct val="160000"/>
              </a:lnSpc>
              <a:spcBef>
                <a:spcPts val="0"/>
              </a:spcBef>
              <a:spcAft>
                <a:spcPts val="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company maximizes its operational efficiency through advanced networking and computing technology.</a:t>
            </a:r>
          </a:p>
          <a:p>
            <a:pPr algn="l" fontAlgn="base">
              <a:lnSpc>
                <a:spcPct val="160000"/>
              </a:lnSpc>
              <a:spcBef>
                <a:spcPts val="0"/>
              </a:spcBef>
              <a:spcAft>
                <a:spcPts val="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Amazon has automated the majority of its operations, such as purchasing process, scheduling process, etc.</a:t>
            </a:r>
          </a:p>
          <a:p>
            <a:endParaRPr lang="en-IN" dirty="0"/>
          </a:p>
        </p:txBody>
      </p:sp>
    </p:spTree>
    <p:extLst>
      <p:ext uri="{BB962C8B-B14F-4D97-AF65-F5344CB8AC3E}">
        <p14:creationId xmlns="" xmlns:p14="http://schemas.microsoft.com/office/powerpoint/2010/main" val="244134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72E271-24B5-8093-A783-BE8040B817DF}"/>
              </a:ext>
            </a:extLst>
          </p:cNvPr>
          <p:cNvSpPr>
            <a:spLocks noGrp="1"/>
          </p:cNvSpPr>
          <p:nvPr>
            <p:ph type="title"/>
          </p:nvPr>
        </p:nvSpPr>
        <p:spPr>
          <a:xfrm>
            <a:off x="1865376" y="702156"/>
            <a:ext cx="9745432" cy="894996"/>
          </a:xfrm>
        </p:spPr>
        <p:txBody>
          <a:bodyPr/>
          <a:lstStyle/>
          <a:p>
            <a:r>
              <a:rPr lang="en-US" b="1" i="0" u="sng" dirty="0">
                <a:solidFill>
                  <a:srgbClr val="252525"/>
                </a:solidFill>
                <a:effectLst/>
                <a:latin typeface="Roboto Slab" pitchFamily="2" charset="0"/>
              </a:rPr>
              <a:t>Examples of Business Level Strategies</a:t>
            </a:r>
            <a:endParaRPr lang="en-IN" dirty="0"/>
          </a:p>
        </p:txBody>
      </p:sp>
      <p:sp>
        <p:nvSpPr>
          <p:cNvPr id="3" name="Content Placeholder 2">
            <a:extLst>
              <a:ext uri="{FF2B5EF4-FFF2-40B4-BE49-F238E27FC236}">
                <a16:creationId xmlns="" xmlns:a16="http://schemas.microsoft.com/office/drawing/2014/main" id="{9CF7E372-4B49-9A1A-0F9D-0ADBECF6DE5A}"/>
              </a:ext>
            </a:extLst>
          </p:cNvPr>
          <p:cNvSpPr>
            <a:spLocks noGrp="1"/>
          </p:cNvSpPr>
          <p:nvPr>
            <p:ph idx="1"/>
          </p:nvPr>
        </p:nvSpPr>
        <p:spPr>
          <a:xfrm>
            <a:off x="987552" y="1719072"/>
            <a:ext cx="10623255" cy="4852416"/>
          </a:xfrm>
        </p:spPr>
        <p:txBody>
          <a:bodyPr>
            <a:normAutofit lnSpcReduction="10000"/>
          </a:bodyPr>
          <a:lstStyle/>
          <a:p>
            <a:pPr marL="0" indent="0" algn="just" fontAlgn="base">
              <a:lnSpc>
                <a:spcPct val="160000"/>
              </a:lnSpc>
              <a:spcBef>
                <a:spcPts val="0"/>
              </a:spcBef>
              <a:spcAft>
                <a:spcPts val="0"/>
              </a:spcAft>
              <a:buNone/>
            </a:pPr>
            <a:r>
              <a:rPr lang="en-US" sz="2000" b="1" i="0" dirty="0">
                <a:solidFill>
                  <a:srgbClr val="252525"/>
                </a:solidFill>
                <a:effectLst/>
                <a:latin typeface="Times New Roman" panose="02020603050405020304" pitchFamily="18" charset="0"/>
                <a:cs typeface="Times New Roman" panose="02020603050405020304" pitchFamily="18" charset="0"/>
              </a:rPr>
              <a:t>Apple</a:t>
            </a:r>
          </a:p>
          <a:p>
            <a:pPr marL="0" indent="0" algn="just" fontAlgn="base">
              <a:lnSpc>
                <a:spcPct val="160000"/>
              </a:lnSpc>
              <a:spcBef>
                <a:spcPts val="0"/>
              </a:spcBef>
              <a:spcAft>
                <a:spcPts val="0"/>
              </a:spcAft>
              <a:buNone/>
            </a:pPr>
            <a:r>
              <a:rPr lang="en-US" sz="2000" b="0" i="0" dirty="0">
                <a:solidFill>
                  <a:srgbClr val="000000"/>
                </a:solidFill>
                <a:effectLst/>
                <a:latin typeface="Times New Roman" panose="02020603050405020304" pitchFamily="18" charset="0"/>
                <a:cs typeface="Times New Roman" panose="02020603050405020304" pitchFamily="18" charset="0"/>
              </a:rPr>
              <a:t>A global industry leader and a member of the “Big Five” (tech companies), Apple Inc is a perfect example of product differentiation. Apple has earned unprecedented fame and respect in the tech industry with its products such as iPad, iPod, Macintosh line computers, and the iconic iPhone. The company differentiated itself because of its unique, elegant, and minimalist product designs.</a:t>
            </a:r>
          </a:p>
          <a:p>
            <a:pPr marL="0" indent="0" algn="just" fontAlgn="base">
              <a:lnSpc>
                <a:spcPct val="160000"/>
              </a:lnSpc>
              <a:spcBef>
                <a:spcPts val="0"/>
              </a:spcBef>
              <a:spcAft>
                <a:spcPts val="0"/>
              </a:spcAf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fontAlgn="base">
              <a:lnSpc>
                <a:spcPct val="160000"/>
              </a:lnSpc>
              <a:spcBef>
                <a:spcPts val="0"/>
              </a:spcBef>
              <a:spcAft>
                <a:spcPts val="0"/>
              </a:spcAft>
              <a:buNone/>
            </a:pPr>
            <a:r>
              <a:rPr lang="en-US" sz="2000" b="1" i="0" dirty="0">
                <a:solidFill>
                  <a:srgbClr val="252525"/>
                </a:solidFill>
                <a:effectLst/>
                <a:latin typeface="Times New Roman" panose="02020603050405020304" pitchFamily="18" charset="0"/>
                <a:cs typeface="Times New Roman" panose="02020603050405020304" pitchFamily="18" charset="0"/>
              </a:rPr>
              <a:t>IKEA</a:t>
            </a:r>
          </a:p>
          <a:p>
            <a:pPr algn="just" fontAlgn="base">
              <a:lnSpc>
                <a:spcPct val="160000"/>
              </a:lnSpc>
              <a:spcBef>
                <a:spcPts val="0"/>
              </a:spcBef>
              <a:spcAft>
                <a:spcPts val="0"/>
              </a:spcAft>
            </a:pPr>
            <a:r>
              <a:rPr lang="en-US" sz="2000" b="0" i="0" dirty="0">
                <a:solidFill>
                  <a:srgbClr val="000000"/>
                </a:solidFill>
                <a:effectLst/>
                <a:latin typeface="Times New Roman" panose="02020603050405020304" pitchFamily="18" charset="0"/>
                <a:cs typeface="Times New Roman" panose="02020603050405020304" pitchFamily="18" charset="0"/>
              </a:rPr>
              <a:t>Regarding the integrated low-cost/differentiation strategy, IKEA would be the perfect example of this business practice. The company invests a lot in automation, logistics, and its designers. IKEA offers </a:t>
            </a:r>
            <a:r>
              <a:rPr lang="en-US" sz="2000" dirty="0">
                <a:solidFill>
                  <a:srgbClr val="000000"/>
                </a:solidFill>
                <a:latin typeface="Times New Roman" panose="02020603050405020304" pitchFamily="18" charset="0"/>
                <a:cs typeface="Times New Roman" panose="02020603050405020304" pitchFamily="18" charset="0"/>
              </a:rPr>
              <a:t>p</a:t>
            </a:r>
            <a:r>
              <a:rPr lang="en-US" sz="2000" b="0" i="0" dirty="0">
                <a:solidFill>
                  <a:srgbClr val="000000"/>
                </a:solidFill>
                <a:effectLst/>
                <a:latin typeface="Times New Roman" panose="02020603050405020304" pitchFamily="18" charset="0"/>
                <a:cs typeface="Times New Roman" panose="02020603050405020304" pitchFamily="18" charset="0"/>
              </a:rPr>
              <a:t>roducts that you won’t get anywhere else and that too at low cost.</a:t>
            </a:r>
          </a:p>
          <a:p>
            <a:endParaRPr lang="en-IN" dirty="0"/>
          </a:p>
        </p:txBody>
      </p:sp>
    </p:spTree>
    <p:extLst>
      <p:ext uri="{BB962C8B-B14F-4D97-AF65-F5344CB8AC3E}">
        <p14:creationId xmlns="" xmlns:p14="http://schemas.microsoft.com/office/powerpoint/2010/main" val="177469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D33D1D-FA88-201C-E44C-E8581A67E26E}"/>
              </a:ext>
            </a:extLst>
          </p:cNvPr>
          <p:cNvSpPr>
            <a:spLocks noGrp="1"/>
          </p:cNvSpPr>
          <p:nvPr>
            <p:ph type="title"/>
          </p:nvPr>
        </p:nvSpPr>
        <p:spPr>
          <a:xfrm>
            <a:off x="608086" y="558721"/>
            <a:ext cx="11029616" cy="1188720"/>
          </a:xfrm>
        </p:spPr>
        <p:txBody>
          <a:bodyPr>
            <a:normAutofit/>
          </a:bodyPr>
          <a:lstStyle/>
          <a:p>
            <a:pPr algn="ctr"/>
            <a:r>
              <a:rPr lang="en-US" i="1" dirty="0"/>
              <a:t>What Is A Functional Level Strategy?</a:t>
            </a:r>
            <a:endParaRPr lang="en-IN" i="1" dirty="0"/>
          </a:p>
        </p:txBody>
      </p:sp>
      <p:sp>
        <p:nvSpPr>
          <p:cNvPr id="3" name="Content Placeholder 2">
            <a:extLst>
              <a:ext uri="{FF2B5EF4-FFF2-40B4-BE49-F238E27FC236}">
                <a16:creationId xmlns:a16="http://schemas.microsoft.com/office/drawing/2014/main" xmlns="" id="{AAFEBBE5-B99F-BB9E-4636-1D19CD8A9024}"/>
              </a:ext>
            </a:extLst>
          </p:cNvPr>
          <p:cNvSpPr>
            <a:spLocks noGrp="1"/>
          </p:cNvSpPr>
          <p:nvPr>
            <p:ph idx="1"/>
          </p:nvPr>
        </p:nvSpPr>
        <p:spPr>
          <a:xfrm>
            <a:off x="1154429" y="2434590"/>
            <a:ext cx="10113127" cy="3356609"/>
          </a:xfrm>
        </p:spPr>
        <p:txBody>
          <a:bodyPr>
            <a:normAutofit/>
          </a:bodyPr>
          <a:lstStyle/>
          <a:p>
            <a:pPr marL="36900" indent="0" algn="just">
              <a:lnSpc>
                <a:spcPct val="150000"/>
              </a:lnSpc>
              <a:spcBef>
                <a:spcPts val="0"/>
              </a:spcBef>
              <a:spcAft>
                <a:spcPts val="0"/>
              </a:spcAft>
              <a:buNone/>
            </a:pPr>
            <a:r>
              <a:rPr lang="en-US" sz="2800" dirty="0"/>
              <a:t>A functional level strategy is a plan of action to achieve short-term, routine, or day-to-day business goals to support the corporate and business level strategies. Basically, a functional level strategy helps a business to manage operational activities on a daily or routine basis.</a:t>
            </a:r>
            <a:endParaRPr lang="en-IN" sz="2800" dirty="0"/>
          </a:p>
        </p:txBody>
      </p:sp>
    </p:spTree>
    <p:extLst>
      <p:ext uri="{BB962C8B-B14F-4D97-AF65-F5344CB8AC3E}">
        <p14:creationId xmlns:p14="http://schemas.microsoft.com/office/powerpoint/2010/main" xmlns="" val="198247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71BE8-07A8-A45E-D5EF-D0D3B5D80DD8}"/>
              </a:ext>
            </a:extLst>
          </p:cNvPr>
          <p:cNvSpPr>
            <a:spLocks noGrp="1"/>
          </p:cNvSpPr>
          <p:nvPr>
            <p:ph type="title"/>
          </p:nvPr>
        </p:nvSpPr>
        <p:spPr/>
        <p:txBody>
          <a:bodyPr/>
          <a:lstStyle/>
          <a:p>
            <a:r>
              <a:rPr lang="en-IN" b="1" dirty="0"/>
              <a:t>Functional level strategies</a:t>
            </a:r>
          </a:p>
        </p:txBody>
      </p:sp>
      <p:sp>
        <p:nvSpPr>
          <p:cNvPr id="3" name="Content Placeholder 2">
            <a:extLst>
              <a:ext uri="{FF2B5EF4-FFF2-40B4-BE49-F238E27FC236}">
                <a16:creationId xmlns:a16="http://schemas.microsoft.com/office/drawing/2014/main" xmlns="" id="{D0F4EFB9-7074-D693-71B4-4F7FC12F0418}"/>
              </a:ext>
            </a:extLst>
          </p:cNvPr>
          <p:cNvSpPr>
            <a:spLocks noGrp="1"/>
          </p:cNvSpPr>
          <p:nvPr>
            <p:ph idx="1"/>
          </p:nvPr>
        </p:nvSpPr>
        <p:spPr>
          <a:xfrm>
            <a:off x="913795" y="2076450"/>
            <a:ext cx="10561925" cy="3714749"/>
          </a:xfrm>
        </p:spPr>
        <p:txBody>
          <a:bodyPr>
            <a:noAutofit/>
          </a:bodyPr>
          <a:lstStyle/>
          <a:p>
            <a:pPr algn="just">
              <a:lnSpc>
                <a:spcPct val="150000"/>
              </a:lnSpc>
              <a:spcBef>
                <a:spcPts val="0"/>
              </a:spcBef>
              <a:spcAft>
                <a:spcPts val="0"/>
              </a:spcAft>
            </a:pPr>
            <a:r>
              <a:rPr lang="en-US" sz="2800" dirty="0"/>
              <a:t>It should reflect the corporate and business level objectives/goals.</a:t>
            </a:r>
          </a:p>
          <a:p>
            <a:pPr algn="just">
              <a:lnSpc>
                <a:spcPct val="150000"/>
              </a:lnSpc>
              <a:spcBef>
                <a:spcPts val="0"/>
              </a:spcBef>
              <a:spcAft>
                <a:spcPts val="0"/>
              </a:spcAft>
            </a:pPr>
            <a:r>
              <a:rPr lang="en-US" sz="2800" dirty="0"/>
              <a:t>It must ensure an optimum allocation of resources in all functional areas/units.</a:t>
            </a:r>
          </a:p>
          <a:p>
            <a:pPr algn="just">
              <a:lnSpc>
                <a:spcPct val="150000"/>
              </a:lnSpc>
              <a:spcBef>
                <a:spcPts val="0"/>
              </a:spcBef>
              <a:spcAft>
                <a:spcPts val="0"/>
              </a:spcAft>
            </a:pPr>
            <a:r>
              <a:rPr lang="en-US" sz="2800" dirty="0"/>
              <a:t>A functional level strategy needs to maximize the coordination between all functional areas to optimize their outcomes.</a:t>
            </a:r>
            <a:endParaRPr lang="en-IN" sz="2800" dirty="0"/>
          </a:p>
        </p:txBody>
      </p:sp>
    </p:spTree>
    <p:extLst>
      <p:ext uri="{BB962C8B-B14F-4D97-AF65-F5344CB8AC3E}">
        <p14:creationId xmlns:p14="http://schemas.microsoft.com/office/powerpoint/2010/main" xmlns="" val="376055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8AFF9-63A4-1E3F-1369-858EE3241CFF}"/>
              </a:ext>
            </a:extLst>
          </p:cNvPr>
          <p:cNvSpPr>
            <a:spLocks noGrp="1"/>
          </p:cNvSpPr>
          <p:nvPr>
            <p:ph type="title"/>
          </p:nvPr>
        </p:nvSpPr>
        <p:spPr>
          <a:xfrm>
            <a:off x="919119" y="266700"/>
            <a:ext cx="10353762" cy="1036320"/>
          </a:xfrm>
        </p:spPr>
        <p:txBody>
          <a:bodyPr/>
          <a:lstStyle/>
          <a:p>
            <a:r>
              <a:rPr lang="en-IN" b="1" dirty="0"/>
              <a:t>Importance</a:t>
            </a:r>
          </a:p>
        </p:txBody>
      </p:sp>
      <p:sp>
        <p:nvSpPr>
          <p:cNvPr id="3" name="Content Placeholder 2">
            <a:extLst>
              <a:ext uri="{FF2B5EF4-FFF2-40B4-BE49-F238E27FC236}">
                <a16:creationId xmlns:a16="http://schemas.microsoft.com/office/drawing/2014/main" xmlns="" id="{0948CC60-84A5-3EE2-8FE4-B175FB6EBD1D}"/>
              </a:ext>
            </a:extLst>
          </p:cNvPr>
          <p:cNvSpPr>
            <a:spLocks noGrp="1"/>
          </p:cNvSpPr>
          <p:nvPr>
            <p:ph idx="1"/>
          </p:nvPr>
        </p:nvSpPr>
        <p:spPr>
          <a:xfrm>
            <a:off x="913795" y="1383030"/>
            <a:ext cx="10353762" cy="5097780"/>
          </a:xfrm>
        </p:spPr>
        <p:txBody>
          <a:bodyPr>
            <a:normAutofit/>
          </a:bodyPr>
          <a:lstStyle/>
          <a:p>
            <a:pPr algn="just">
              <a:lnSpc>
                <a:spcPct val="150000"/>
              </a:lnSpc>
              <a:spcBef>
                <a:spcPts val="0"/>
              </a:spcBef>
              <a:spcAft>
                <a:spcPts val="0"/>
              </a:spcAft>
            </a:pPr>
            <a:r>
              <a:rPr lang="en-US" sz="2400" dirty="0"/>
              <a:t>It works as stepping stones to achieve corporate and business-level objectives.</a:t>
            </a:r>
          </a:p>
          <a:p>
            <a:pPr algn="just">
              <a:lnSpc>
                <a:spcPct val="150000"/>
              </a:lnSpc>
              <a:spcBef>
                <a:spcPts val="0"/>
              </a:spcBef>
              <a:spcAft>
                <a:spcPts val="0"/>
              </a:spcAft>
            </a:pPr>
            <a:r>
              <a:rPr lang="en-US" sz="2400" dirty="0"/>
              <a:t>A functional level strategy helps in developing a layout to perform day-to-day/routine business operations.</a:t>
            </a:r>
          </a:p>
          <a:p>
            <a:pPr algn="just">
              <a:lnSpc>
                <a:spcPct val="150000"/>
              </a:lnSpc>
              <a:spcBef>
                <a:spcPts val="0"/>
              </a:spcBef>
              <a:spcAft>
                <a:spcPts val="0"/>
              </a:spcAft>
            </a:pPr>
            <a:r>
              <a:rPr lang="en-US" sz="2400" dirty="0"/>
              <a:t>It acts as a binding force in any business; integrates different functional/operational departments such as HR, marketing, sales, R&amp;D, production, customer relationship, etc.</a:t>
            </a:r>
          </a:p>
          <a:p>
            <a:pPr algn="just">
              <a:lnSpc>
                <a:spcPct val="150000"/>
              </a:lnSpc>
              <a:spcBef>
                <a:spcPts val="0"/>
              </a:spcBef>
              <a:spcAft>
                <a:spcPts val="0"/>
              </a:spcAft>
            </a:pPr>
            <a:r>
              <a:rPr lang="en-US" sz="2400" dirty="0"/>
              <a:t>Functional level strategies are more pragmatic/practical in nature and help in dealing with every practical scenario at micro levels (in an organization).</a:t>
            </a:r>
            <a:endParaRPr lang="en-IN" sz="2400" dirty="0"/>
          </a:p>
        </p:txBody>
      </p:sp>
    </p:spTree>
    <p:extLst>
      <p:ext uri="{BB962C8B-B14F-4D97-AF65-F5344CB8AC3E}">
        <p14:creationId xmlns:p14="http://schemas.microsoft.com/office/powerpoint/2010/main" xmlns="" val="147441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992BC2-D500-D118-30E5-A42D3F928CD2}"/>
              </a:ext>
            </a:extLst>
          </p:cNvPr>
          <p:cNvSpPr>
            <a:spLocks noGrp="1"/>
          </p:cNvSpPr>
          <p:nvPr>
            <p:ph type="title"/>
          </p:nvPr>
        </p:nvSpPr>
        <p:spPr>
          <a:xfrm>
            <a:off x="913795" y="102870"/>
            <a:ext cx="10353762" cy="1257300"/>
          </a:xfrm>
        </p:spPr>
        <p:txBody>
          <a:bodyPr>
            <a:normAutofit/>
          </a:bodyPr>
          <a:lstStyle/>
          <a:p>
            <a:r>
              <a:rPr lang="en-IN" sz="3600" b="1" dirty="0"/>
              <a:t>Important Features</a:t>
            </a:r>
          </a:p>
        </p:txBody>
      </p:sp>
      <p:sp>
        <p:nvSpPr>
          <p:cNvPr id="3" name="Content Placeholder 2">
            <a:extLst>
              <a:ext uri="{FF2B5EF4-FFF2-40B4-BE49-F238E27FC236}">
                <a16:creationId xmlns:a16="http://schemas.microsoft.com/office/drawing/2014/main" xmlns="" id="{A3643A04-8510-F254-92EC-26826838DF94}"/>
              </a:ext>
            </a:extLst>
          </p:cNvPr>
          <p:cNvSpPr>
            <a:spLocks noGrp="1"/>
          </p:cNvSpPr>
          <p:nvPr>
            <p:ph idx="1"/>
          </p:nvPr>
        </p:nvSpPr>
        <p:spPr>
          <a:xfrm>
            <a:off x="913795" y="1120140"/>
            <a:ext cx="10779094" cy="5634990"/>
          </a:xfrm>
        </p:spPr>
        <p:txBody>
          <a:bodyPr>
            <a:normAutofit/>
          </a:bodyPr>
          <a:lstStyle/>
          <a:p>
            <a:pPr algn="just">
              <a:lnSpc>
                <a:spcPct val="170000"/>
              </a:lnSpc>
              <a:spcBef>
                <a:spcPts val="0"/>
              </a:spcBef>
              <a:spcAft>
                <a:spcPts val="0"/>
              </a:spcAft>
            </a:pPr>
            <a:r>
              <a:rPr lang="en-US" dirty="0"/>
              <a:t>In comparison to business or corporate strategies, functional level strategies are short-termed.</a:t>
            </a:r>
          </a:p>
          <a:p>
            <a:pPr algn="just">
              <a:lnSpc>
                <a:spcPct val="170000"/>
              </a:lnSpc>
              <a:spcBef>
                <a:spcPts val="0"/>
              </a:spcBef>
              <a:spcAft>
                <a:spcPts val="0"/>
              </a:spcAft>
            </a:pPr>
            <a:r>
              <a:rPr lang="en-US" dirty="0"/>
              <a:t>It pertains to the department, function, and division of an organization. Functional level strategies also deal with sub-functional areas (if any).</a:t>
            </a:r>
          </a:p>
          <a:p>
            <a:pPr algn="just">
              <a:lnSpc>
                <a:spcPct val="170000"/>
              </a:lnSpc>
              <a:spcBef>
                <a:spcPts val="0"/>
              </a:spcBef>
              <a:spcAft>
                <a:spcPts val="0"/>
              </a:spcAft>
            </a:pPr>
            <a:r>
              <a:rPr lang="en-US" dirty="0"/>
              <a:t>Every functional unit or department develops its functional strategy on the basis of guidelines from the higher level. They support business-level strategy, which finally supports the corporate-level strategy.</a:t>
            </a:r>
          </a:p>
          <a:p>
            <a:pPr algn="just">
              <a:lnSpc>
                <a:spcPct val="170000"/>
              </a:lnSpc>
              <a:spcBef>
                <a:spcPts val="0"/>
              </a:spcBef>
              <a:spcAft>
                <a:spcPts val="0"/>
              </a:spcAft>
            </a:pPr>
            <a:r>
              <a:rPr lang="en-US" dirty="0"/>
              <a:t>Functional level strategies mainly focus on the external environment.</a:t>
            </a:r>
          </a:p>
          <a:p>
            <a:pPr algn="just">
              <a:lnSpc>
                <a:spcPct val="170000"/>
              </a:lnSpc>
              <a:spcBef>
                <a:spcPts val="0"/>
              </a:spcBef>
              <a:spcAft>
                <a:spcPts val="0"/>
              </a:spcAft>
            </a:pPr>
            <a:r>
              <a:rPr lang="en-US" dirty="0"/>
              <a:t>A functional level strategy may vary for the same organization in different locations. </a:t>
            </a:r>
            <a:r>
              <a:rPr lang="en-US" dirty="0" err="1"/>
              <a:t>i.e</a:t>
            </a:r>
            <a:r>
              <a:rPr lang="en-US" dirty="0"/>
              <a:t> different business units/franchises in different areas/cities/states.</a:t>
            </a:r>
          </a:p>
          <a:p>
            <a:pPr algn="just">
              <a:lnSpc>
                <a:spcPct val="170000"/>
              </a:lnSpc>
              <a:spcBef>
                <a:spcPts val="0"/>
              </a:spcBef>
              <a:spcAft>
                <a:spcPts val="0"/>
              </a:spcAft>
            </a:pPr>
            <a:r>
              <a:rPr lang="en-US" dirty="0"/>
              <a:t>Functional strategies of every functional unit must have strong integration between each other to fulfill overall corporate objectives.</a:t>
            </a:r>
            <a:endParaRPr lang="en-IN" dirty="0"/>
          </a:p>
        </p:txBody>
      </p:sp>
    </p:spTree>
    <p:extLst>
      <p:ext uri="{BB962C8B-B14F-4D97-AF65-F5344CB8AC3E}">
        <p14:creationId xmlns:p14="http://schemas.microsoft.com/office/powerpoint/2010/main" xmlns="" val="2571117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xmlns="" id="{24CD0B01-73C1-2694-1B56-9FB7978B6F3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11430"/>
            <a:ext cx="916305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277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61DF2-9B8A-7512-2626-3F87C43875BF}"/>
              </a:ext>
            </a:extLst>
          </p:cNvPr>
          <p:cNvSpPr>
            <a:spLocks noGrp="1"/>
          </p:cNvSpPr>
          <p:nvPr>
            <p:ph type="title"/>
          </p:nvPr>
        </p:nvSpPr>
        <p:spPr/>
        <p:txBody>
          <a:bodyPr>
            <a:normAutofit/>
          </a:bodyPr>
          <a:lstStyle/>
          <a:p>
            <a:pPr algn="ctr"/>
            <a:r>
              <a:rPr lang="en-US" sz="3600" b="1" i="0" dirty="0">
                <a:solidFill>
                  <a:srgbClr val="43494E"/>
                </a:solidFill>
                <a:effectLst/>
                <a:latin typeface="Ubuntu" panose="020B0604020202020204" pitchFamily="34" charset="0"/>
              </a:rPr>
              <a:t>Business Level Strategy </a:t>
            </a:r>
            <a:endParaRPr lang="en-IN" sz="3600" b="1" dirty="0"/>
          </a:p>
        </p:txBody>
      </p:sp>
      <p:sp>
        <p:nvSpPr>
          <p:cNvPr id="3" name="Content Placeholder 2">
            <a:extLst>
              <a:ext uri="{FF2B5EF4-FFF2-40B4-BE49-F238E27FC236}">
                <a16:creationId xmlns="" xmlns:a16="http://schemas.microsoft.com/office/drawing/2014/main" id="{736BE4FE-EA6B-41AD-EB18-0FC59685500B}"/>
              </a:ext>
            </a:extLst>
          </p:cNvPr>
          <p:cNvSpPr>
            <a:spLocks noGrp="1"/>
          </p:cNvSpPr>
          <p:nvPr>
            <p:ph idx="1"/>
          </p:nvPr>
        </p:nvSpPr>
        <p:spPr/>
        <p:txBody>
          <a:bodyPr>
            <a:normAutofit fontScale="92500" lnSpcReduction="10000"/>
          </a:bodyPr>
          <a:lstStyle/>
          <a:p>
            <a:pPr marL="0" indent="0" algn="just">
              <a:lnSpc>
                <a:spcPct val="150000"/>
              </a:lnSpc>
              <a:spcBef>
                <a:spcPts val="0"/>
              </a:spcBef>
              <a:spcAft>
                <a:spcPts val="0"/>
              </a:spcAft>
              <a:buNone/>
            </a:pPr>
            <a:r>
              <a:rPr lang="en-US" sz="2800" b="0" i="0" dirty="0">
                <a:solidFill>
                  <a:srgbClr val="43494E"/>
                </a:solidFill>
                <a:effectLst/>
                <a:latin typeface="Ubuntu" panose="020B0604020202020204" pitchFamily="34" charset="0"/>
              </a:rPr>
              <a:t>Business Level Strategy</a:t>
            </a:r>
            <a:r>
              <a:rPr lang="en-US" sz="2800" b="1" i="0" dirty="0">
                <a:solidFill>
                  <a:srgbClr val="43494E"/>
                </a:solidFill>
                <a:effectLst/>
                <a:latin typeface="Ubuntu" panose="020B0604020202020204" pitchFamily="34" charset="0"/>
              </a:rPr>
              <a:t> is the </a:t>
            </a:r>
            <a:r>
              <a:rPr lang="en-US" sz="2800" b="1" i="0" u="none" strike="noStrike" dirty="0">
                <a:solidFill>
                  <a:srgbClr val="061B2B"/>
                </a:solidFill>
                <a:effectLst/>
                <a:latin typeface="Ubuntu" panose="020B0604020202020204" pitchFamily="34" charset="0"/>
                <a:hlinkClick r:id="rId2"/>
              </a:rPr>
              <a:t>strategic planning</a:t>
            </a:r>
            <a:r>
              <a:rPr lang="en-US" sz="2800" b="1" i="0" dirty="0">
                <a:solidFill>
                  <a:srgbClr val="43494E"/>
                </a:solidFill>
                <a:effectLst/>
                <a:latin typeface="Ubuntu" panose="020B0604020202020204" pitchFamily="34" charset="0"/>
              </a:rPr>
              <a:t> a business unit undergoes to develop a system for creating value for its customers that will distinguish itself from its competitors.</a:t>
            </a:r>
            <a:r>
              <a:rPr lang="en-US" sz="2800" b="0" i="0" dirty="0">
                <a:solidFill>
                  <a:srgbClr val="43494E"/>
                </a:solidFill>
                <a:effectLst/>
                <a:latin typeface="Ubuntu" panose="020B0604020202020204" pitchFamily="34" charset="0"/>
              </a:rPr>
              <a:t> The ultimate goal of Business Level Strategy is to achieve a sustainable </a:t>
            </a:r>
            <a:r>
              <a:rPr lang="en-US" sz="2800" b="0" i="0" u="none" strike="noStrike" dirty="0">
                <a:solidFill>
                  <a:srgbClr val="061B2B"/>
                </a:solidFill>
                <a:effectLst/>
                <a:latin typeface="Ubuntu" panose="020B0604020202020204" pitchFamily="34" charset="0"/>
                <a:hlinkClick r:id="rId3"/>
              </a:rPr>
              <a:t>competitive advantage </a:t>
            </a:r>
            <a:r>
              <a:rPr lang="en-US" sz="2800" b="0" i="0" dirty="0">
                <a:solidFill>
                  <a:srgbClr val="43494E"/>
                </a:solidFill>
                <a:effectLst/>
                <a:latin typeface="Ubuntu" panose="020B0604020202020204" pitchFamily="34" charset="0"/>
              </a:rPr>
              <a:t>and succeed in the marketplace through the implementation of that plan.</a:t>
            </a:r>
            <a:endParaRPr lang="en-IN" sz="2800" dirty="0"/>
          </a:p>
        </p:txBody>
      </p:sp>
    </p:spTree>
    <p:extLst>
      <p:ext uri="{BB962C8B-B14F-4D97-AF65-F5344CB8AC3E}">
        <p14:creationId xmlns="" xmlns:p14="http://schemas.microsoft.com/office/powerpoint/2010/main" val="235560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579A79-9648-66A4-C073-710B873BD93B}"/>
              </a:ext>
            </a:extLst>
          </p:cNvPr>
          <p:cNvSpPr>
            <a:spLocks noGrp="1"/>
          </p:cNvSpPr>
          <p:nvPr>
            <p:ph type="title"/>
          </p:nvPr>
        </p:nvSpPr>
        <p:spPr>
          <a:xfrm>
            <a:off x="581192" y="548640"/>
            <a:ext cx="11029616" cy="1188720"/>
          </a:xfrm>
        </p:spPr>
        <p:txBody>
          <a:bodyPr>
            <a:normAutofit fontScale="90000"/>
          </a:bodyPr>
          <a:lstStyle/>
          <a:p>
            <a:r>
              <a:rPr lang="en-US" b="1" i="0" dirty="0">
                <a:solidFill>
                  <a:srgbClr val="B81F30"/>
                </a:solidFill>
                <a:effectLst/>
                <a:latin typeface="Ubuntu" panose="020B0504030602030204" pitchFamily="34" charset="0"/>
              </a:rPr>
              <a:t>Business Level Strategy vs Corporate Level Strategy</a:t>
            </a:r>
            <a:br>
              <a:rPr lang="en-US" b="1" i="0" dirty="0">
                <a:solidFill>
                  <a:srgbClr val="B81F30"/>
                </a:solidFill>
                <a:effectLst/>
                <a:latin typeface="Ubuntu" panose="020B0504030602030204" pitchFamily="34" charset="0"/>
              </a:rPr>
            </a:br>
            <a:endParaRPr lang="en-IN" dirty="0"/>
          </a:p>
        </p:txBody>
      </p:sp>
      <p:sp>
        <p:nvSpPr>
          <p:cNvPr id="3" name="Content Placeholder 2">
            <a:extLst>
              <a:ext uri="{FF2B5EF4-FFF2-40B4-BE49-F238E27FC236}">
                <a16:creationId xmlns="" xmlns:a16="http://schemas.microsoft.com/office/drawing/2014/main" id="{BB757B15-7489-5703-5B7F-4CEB2BD44ACF}"/>
              </a:ext>
            </a:extLst>
          </p:cNvPr>
          <p:cNvSpPr>
            <a:spLocks noGrp="1"/>
          </p:cNvSpPr>
          <p:nvPr>
            <p:ph idx="1"/>
          </p:nvPr>
        </p:nvSpPr>
        <p:spPr>
          <a:xfrm>
            <a:off x="581192" y="1737360"/>
            <a:ext cx="11029615" cy="4857750"/>
          </a:xfrm>
        </p:spPr>
        <p:txBody>
          <a:bodyPr>
            <a:normAutofit lnSpcReduction="10000"/>
          </a:bodyPr>
          <a:lstStyle/>
          <a:p>
            <a:pPr algn="just">
              <a:lnSpc>
                <a:spcPct val="150000"/>
              </a:lnSpc>
              <a:spcBef>
                <a:spcPts val="0"/>
              </a:spcBef>
              <a:spcAft>
                <a:spcPts val="0"/>
              </a:spcAft>
            </a:pPr>
            <a:r>
              <a:rPr lang="en-US" sz="2000" b="1" i="0" dirty="0">
                <a:solidFill>
                  <a:srgbClr val="43494E"/>
                </a:solidFill>
                <a:effectLst/>
                <a:latin typeface="Ubuntu" panose="020B0504030602030204" pitchFamily="34" charset="0"/>
              </a:rPr>
              <a:t>Business Level Strategy</a:t>
            </a:r>
            <a:r>
              <a:rPr lang="en-US" sz="2000" b="0" i="0" dirty="0">
                <a:solidFill>
                  <a:srgbClr val="43494E"/>
                </a:solidFill>
                <a:effectLst/>
                <a:latin typeface="Ubuntu" panose="020B0504030602030204" pitchFamily="34" charset="0"/>
              </a:rPr>
              <a:t> and Corporate Level Strategy are two distinct but related strategies that companies use to achieve their goals. The main difference between the two is the scope and focus of the strategies.</a:t>
            </a:r>
          </a:p>
          <a:p>
            <a:pPr algn="just">
              <a:lnSpc>
                <a:spcPct val="150000"/>
              </a:lnSpc>
              <a:spcBef>
                <a:spcPts val="0"/>
              </a:spcBef>
              <a:spcAft>
                <a:spcPts val="0"/>
              </a:spcAft>
            </a:pPr>
            <a:r>
              <a:rPr lang="en-US" sz="2000" b="1" i="0" dirty="0">
                <a:solidFill>
                  <a:srgbClr val="43494E"/>
                </a:solidFill>
                <a:effectLst/>
                <a:latin typeface="Ubuntu" panose="020B0504030602030204" pitchFamily="34" charset="0"/>
              </a:rPr>
              <a:t>Business Level Strategy</a:t>
            </a:r>
            <a:r>
              <a:rPr lang="en-US" sz="2000" b="0" i="0" dirty="0">
                <a:solidFill>
                  <a:srgbClr val="43494E"/>
                </a:solidFill>
                <a:effectLst/>
                <a:latin typeface="Ubuntu" panose="020B0504030602030204" pitchFamily="34" charset="0"/>
              </a:rPr>
              <a:t> is focused on </a:t>
            </a:r>
            <a:r>
              <a:rPr lang="en-US" sz="2000" b="0" i="0" u="none" strike="noStrike" dirty="0">
                <a:solidFill>
                  <a:srgbClr val="061B2B"/>
                </a:solidFill>
                <a:effectLst/>
                <a:latin typeface="Ubuntu" panose="020B0504030602030204" pitchFamily="34" charset="0"/>
                <a:hlinkClick r:id="rId2"/>
              </a:rPr>
              <a:t>creating value</a:t>
            </a:r>
            <a:r>
              <a:rPr lang="en-US" sz="2000" b="0" i="0" dirty="0">
                <a:solidFill>
                  <a:srgbClr val="43494E"/>
                </a:solidFill>
                <a:effectLst/>
                <a:latin typeface="Ubuntu" panose="020B0504030602030204" pitchFamily="34" charset="0"/>
              </a:rPr>
              <a:t> and competitive advantage for a single business unit within a company. It outlines the actions a company takes to compete effectively in a particular market and serves as the foundation for the company’s overall strategy.</a:t>
            </a:r>
          </a:p>
          <a:p>
            <a:pPr algn="just">
              <a:lnSpc>
                <a:spcPct val="150000"/>
              </a:lnSpc>
              <a:spcBef>
                <a:spcPts val="0"/>
              </a:spcBef>
              <a:spcAft>
                <a:spcPts val="0"/>
              </a:spcAft>
            </a:pPr>
            <a:r>
              <a:rPr lang="en-US" sz="2000" b="0" i="0" dirty="0">
                <a:solidFill>
                  <a:srgbClr val="43494E"/>
                </a:solidFill>
                <a:effectLst/>
                <a:latin typeface="Ubuntu" panose="020B0504030602030204" pitchFamily="34" charset="0"/>
              </a:rPr>
              <a:t>On the other hand, Corporate Level Strategy focuses on the entire organization and outlines how the company will allocate its resources and manage its portfolio of businesses. Corporate level strategy deals with questions such as which businesses to enter, which to exit, and how to allocate resources among different business units. </a:t>
            </a:r>
          </a:p>
          <a:p>
            <a:endParaRPr lang="en-IN" dirty="0"/>
          </a:p>
        </p:txBody>
      </p:sp>
    </p:spTree>
    <p:extLst>
      <p:ext uri="{BB962C8B-B14F-4D97-AF65-F5344CB8AC3E}">
        <p14:creationId xmlns="" xmlns:p14="http://schemas.microsoft.com/office/powerpoint/2010/main" val="418766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7EAAAD-D59F-6022-9795-1785898255F8}"/>
              </a:ext>
            </a:extLst>
          </p:cNvPr>
          <p:cNvSpPr>
            <a:spLocks noGrp="1"/>
          </p:cNvSpPr>
          <p:nvPr>
            <p:ph type="title"/>
          </p:nvPr>
        </p:nvSpPr>
        <p:spPr/>
        <p:txBody>
          <a:bodyPr/>
          <a:lstStyle/>
          <a:p>
            <a:pPr algn="ctr"/>
            <a:r>
              <a:rPr lang="en-IN" dirty="0"/>
              <a:t>Importance</a:t>
            </a:r>
          </a:p>
        </p:txBody>
      </p:sp>
      <p:sp>
        <p:nvSpPr>
          <p:cNvPr id="3" name="Content Placeholder 2">
            <a:extLst>
              <a:ext uri="{FF2B5EF4-FFF2-40B4-BE49-F238E27FC236}">
                <a16:creationId xmlns="" xmlns:a16="http://schemas.microsoft.com/office/drawing/2014/main" id="{26627AA2-D28C-9EB7-FDC7-E63BC70122B4}"/>
              </a:ext>
            </a:extLst>
          </p:cNvPr>
          <p:cNvSpPr>
            <a:spLocks noGrp="1"/>
          </p:cNvSpPr>
          <p:nvPr>
            <p:ph idx="1"/>
          </p:nvPr>
        </p:nvSpPr>
        <p:spPr>
          <a:xfrm>
            <a:off x="1691640" y="2340864"/>
            <a:ext cx="9919167" cy="3634486"/>
          </a:xfrm>
        </p:spPr>
        <p:txBody>
          <a:bodyPr/>
          <a:lstStyle/>
          <a:p>
            <a:pPr algn="l">
              <a:buFont typeface="Arial" panose="020B0604020202020204" pitchFamily="34" charset="0"/>
              <a:buChar char="•"/>
            </a:pPr>
            <a:r>
              <a:rPr lang="en-US" sz="2800" b="0" i="0" dirty="0">
                <a:solidFill>
                  <a:srgbClr val="161519"/>
                </a:solidFill>
                <a:effectLst/>
                <a:latin typeface="Ubuntu" panose="020B0504030602030204" pitchFamily="34" charset="0"/>
              </a:rPr>
              <a:t>Facilitates differentiation from competitors</a:t>
            </a:r>
          </a:p>
          <a:p>
            <a:pPr algn="l">
              <a:buFont typeface="Arial" panose="020B0604020202020204" pitchFamily="34" charset="0"/>
              <a:buChar char="•"/>
            </a:pPr>
            <a:r>
              <a:rPr lang="en-US" sz="2800" b="0" i="0" dirty="0">
                <a:solidFill>
                  <a:srgbClr val="161519"/>
                </a:solidFill>
                <a:effectLst/>
                <a:latin typeface="Ubuntu" panose="020B0504030602030204" pitchFamily="34" charset="0"/>
              </a:rPr>
              <a:t>Guides decision-making</a:t>
            </a:r>
          </a:p>
          <a:p>
            <a:pPr algn="l">
              <a:buFont typeface="Arial" panose="020B0604020202020204" pitchFamily="34" charset="0"/>
              <a:buChar char="•"/>
            </a:pPr>
            <a:r>
              <a:rPr lang="en-US" sz="2800" b="0" i="0" dirty="0">
                <a:solidFill>
                  <a:srgbClr val="161519"/>
                </a:solidFill>
                <a:effectLst/>
                <a:latin typeface="Ubuntu" panose="020B0504030602030204" pitchFamily="34" charset="0"/>
              </a:rPr>
              <a:t>Enhances focus and defines target market</a:t>
            </a:r>
          </a:p>
          <a:p>
            <a:pPr algn="l">
              <a:buFont typeface="Arial" panose="020B0604020202020204" pitchFamily="34" charset="0"/>
              <a:buChar char="•"/>
            </a:pPr>
            <a:r>
              <a:rPr lang="en-US" sz="2800" b="0" i="0" dirty="0">
                <a:solidFill>
                  <a:srgbClr val="161519"/>
                </a:solidFill>
                <a:effectLst/>
                <a:latin typeface="Ubuntu" panose="020B0504030602030204" pitchFamily="34" charset="0"/>
              </a:rPr>
              <a:t>Supports long-term planning</a:t>
            </a:r>
          </a:p>
          <a:p>
            <a:pPr algn="l">
              <a:buFont typeface="Arial" panose="020B0604020202020204" pitchFamily="34" charset="0"/>
              <a:buChar char="•"/>
            </a:pPr>
            <a:r>
              <a:rPr lang="en-US" sz="2800" b="0" i="0" dirty="0">
                <a:solidFill>
                  <a:srgbClr val="161519"/>
                </a:solidFill>
                <a:effectLst/>
                <a:latin typeface="Ubuntu" panose="020B0504030602030204" pitchFamily="34" charset="0"/>
              </a:rPr>
              <a:t>Facilitates growth and development</a:t>
            </a:r>
          </a:p>
          <a:p>
            <a:endParaRPr lang="en-IN" dirty="0"/>
          </a:p>
        </p:txBody>
      </p:sp>
    </p:spTree>
    <p:extLst>
      <p:ext uri="{BB962C8B-B14F-4D97-AF65-F5344CB8AC3E}">
        <p14:creationId xmlns="" xmlns:p14="http://schemas.microsoft.com/office/powerpoint/2010/main" val="410689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072FB-B41B-16C1-C414-AED9836B0C83}"/>
              </a:ext>
            </a:extLst>
          </p:cNvPr>
          <p:cNvSpPr>
            <a:spLocks noGrp="1"/>
          </p:cNvSpPr>
          <p:nvPr>
            <p:ph type="title"/>
          </p:nvPr>
        </p:nvSpPr>
        <p:spPr>
          <a:xfrm>
            <a:off x="832653" y="1281533"/>
            <a:ext cx="11029615" cy="2147467"/>
          </a:xfrm>
        </p:spPr>
        <p:txBody>
          <a:bodyPr/>
          <a:lstStyle/>
          <a:p>
            <a:r>
              <a:rPr lang="en-US" b="1" i="0" dirty="0">
                <a:solidFill>
                  <a:srgbClr val="B81F30"/>
                </a:solidFill>
                <a:effectLst/>
                <a:latin typeface="Ubuntu" panose="020B0504030602030204" pitchFamily="34" charset="0"/>
              </a:rPr>
              <a:t>Types of Business Level Strategies</a:t>
            </a:r>
            <a:endParaRPr lang="en-IN" dirty="0"/>
          </a:p>
        </p:txBody>
      </p:sp>
    </p:spTree>
    <p:extLst>
      <p:ext uri="{BB962C8B-B14F-4D97-AF65-F5344CB8AC3E}">
        <p14:creationId xmlns="" xmlns:p14="http://schemas.microsoft.com/office/powerpoint/2010/main" val="289902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BC1869-86CD-9C36-BEC1-1691C9AAF308}"/>
              </a:ext>
            </a:extLst>
          </p:cNvPr>
          <p:cNvSpPr>
            <a:spLocks noGrp="1"/>
          </p:cNvSpPr>
          <p:nvPr>
            <p:ph type="title"/>
          </p:nvPr>
        </p:nvSpPr>
        <p:spPr>
          <a:xfrm>
            <a:off x="1223009" y="760095"/>
            <a:ext cx="9221938" cy="971550"/>
          </a:xfrm>
        </p:spPr>
        <p:txBody>
          <a:bodyPr/>
          <a:lstStyle/>
          <a:p>
            <a:pPr algn="ctr"/>
            <a:r>
              <a:rPr lang="en-US" b="1" i="0" dirty="0">
                <a:solidFill>
                  <a:srgbClr val="B81F30"/>
                </a:solidFill>
                <a:effectLst/>
                <a:latin typeface="Ubuntu" panose="020B0504030602030204" pitchFamily="34" charset="0"/>
              </a:rPr>
              <a:t>Cost leadership strategy</a:t>
            </a:r>
            <a:br>
              <a:rPr lang="en-US" b="1" i="0" dirty="0">
                <a:solidFill>
                  <a:srgbClr val="B81F30"/>
                </a:solidFill>
                <a:effectLst/>
                <a:latin typeface="Ubuntu" panose="020B0504030602030204" pitchFamily="34" charset="0"/>
              </a:rPr>
            </a:br>
            <a:endParaRPr lang="en-IN" dirty="0"/>
          </a:p>
        </p:txBody>
      </p:sp>
      <p:sp>
        <p:nvSpPr>
          <p:cNvPr id="3" name="Content Placeholder 2">
            <a:extLst>
              <a:ext uri="{FF2B5EF4-FFF2-40B4-BE49-F238E27FC236}">
                <a16:creationId xmlns="" xmlns:a16="http://schemas.microsoft.com/office/drawing/2014/main" id="{3A7E070C-C5DF-91D3-0B1F-A480D1EDA611}"/>
              </a:ext>
            </a:extLst>
          </p:cNvPr>
          <p:cNvSpPr>
            <a:spLocks noGrp="1"/>
          </p:cNvSpPr>
          <p:nvPr>
            <p:ph idx="1"/>
          </p:nvPr>
        </p:nvSpPr>
        <p:spPr>
          <a:xfrm>
            <a:off x="935355" y="1583055"/>
            <a:ext cx="10321290" cy="5034915"/>
          </a:xfrm>
        </p:spPr>
        <p:txBody>
          <a:bodyPr>
            <a:normAutofit fontScale="85000" lnSpcReduction="20000"/>
          </a:bodyPr>
          <a:lstStyle/>
          <a:p>
            <a:pPr marL="0" indent="0" algn="just">
              <a:lnSpc>
                <a:spcPct val="160000"/>
              </a:lnSpc>
              <a:spcBef>
                <a:spcPts val="0"/>
              </a:spcBef>
              <a:spcAft>
                <a:spcPts val="0"/>
              </a:spcAft>
              <a:buNone/>
            </a:pPr>
            <a:r>
              <a:rPr lang="en-US" sz="2400" b="0" i="0" dirty="0">
                <a:solidFill>
                  <a:srgbClr val="43494E"/>
                </a:solidFill>
                <a:effectLst/>
                <a:latin typeface="Times New Roman" panose="02020603050405020304" pitchFamily="18" charset="0"/>
                <a:cs typeface="Times New Roman" panose="02020603050405020304" pitchFamily="18" charset="0"/>
              </a:rPr>
              <a:t>Businesses position themselves as a low-cost producer in the industry, offering products at lower prices compared to competitors. The focus is on reducing costs through efficiency and economies of scale.</a:t>
            </a:r>
          </a:p>
          <a:p>
            <a:pPr marL="0" indent="0" algn="just">
              <a:lnSpc>
                <a:spcPct val="160000"/>
              </a:lnSpc>
              <a:spcBef>
                <a:spcPts val="0"/>
              </a:spcBef>
              <a:spcAft>
                <a:spcPts val="0"/>
              </a:spcAft>
              <a:buNone/>
            </a:pPr>
            <a:r>
              <a:rPr lang="en-US" sz="2400" b="1" i="0" u="none" strike="noStrike" dirty="0">
                <a:solidFill>
                  <a:srgbClr val="F05C27"/>
                </a:solidFill>
                <a:effectLst/>
                <a:latin typeface="Times New Roman" panose="02020603050405020304" pitchFamily="18" charset="0"/>
                <a:cs typeface="Times New Roman" panose="02020603050405020304" pitchFamily="18" charset="0"/>
                <a:hlinkClick r:id="rId2"/>
              </a:rPr>
              <a:t>Cost leadership strategy</a:t>
            </a:r>
            <a:r>
              <a:rPr lang="en-US" sz="2400" b="0" i="0" dirty="0">
                <a:solidFill>
                  <a:srgbClr val="000000"/>
                </a:solidFill>
                <a:effectLst/>
                <a:latin typeface="Times New Roman" panose="02020603050405020304" pitchFamily="18" charset="0"/>
                <a:cs typeface="Times New Roman" panose="02020603050405020304" pitchFamily="18" charset="0"/>
              </a:rPr>
              <a:t> works better when you are targeting a mass market, and your customers are price-sensitive. The firm (practicing this strategy) will focus on reducing costs at all levels, including procurement, production, packaging, storing, distributing, etc.</a:t>
            </a:r>
          </a:p>
          <a:p>
            <a:pPr marL="0" indent="0" algn="just" fontAlgn="base">
              <a:lnSpc>
                <a:spcPct val="160000"/>
              </a:lnSpc>
              <a:spcBef>
                <a:spcPts val="0"/>
              </a:spcBef>
              <a:spcAft>
                <a:spcPts val="0"/>
              </a:spcAft>
              <a:buNone/>
            </a:pPr>
            <a:r>
              <a:rPr lang="en-US" sz="2400" b="1" i="0" dirty="0">
                <a:solidFill>
                  <a:srgbClr val="000000"/>
                </a:solidFill>
                <a:effectLst/>
                <a:latin typeface="Times New Roman" panose="02020603050405020304" pitchFamily="18" charset="0"/>
                <a:cs typeface="Times New Roman" panose="02020603050405020304" pitchFamily="18" charset="0"/>
              </a:rPr>
              <a:t>Tips On How to Achieve Cost Leadership</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60000"/>
              </a:lnSpc>
              <a:spcBef>
                <a:spcPts val="0"/>
              </a:spcBef>
              <a:spcAft>
                <a:spcPts val="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Use the firm’s resources in an efficient way.</a:t>
            </a:r>
          </a:p>
          <a:p>
            <a:pPr algn="just" fontAlgn="base">
              <a:lnSpc>
                <a:spcPct val="160000"/>
              </a:lnSpc>
              <a:spcBef>
                <a:spcPts val="0"/>
              </a:spcBef>
              <a:spcAft>
                <a:spcPts val="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Accurate and timely demand forecasting of your products or services.</a:t>
            </a:r>
          </a:p>
          <a:p>
            <a:pPr algn="just" fontAlgn="base">
              <a:lnSpc>
                <a:spcPct val="160000"/>
              </a:lnSpc>
              <a:spcBef>
                <a:spcPts val="0"/>
              </a:spcBef>
              <a:spcAft>
                <a:spcPts val="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Achieving economies of scale with the help of mass production.</a:t>
            </a:r>
          </a:p>
          <a:p>
            <a:pPr algn="just" fontAlgn="base">
              <a:lnSpc>
                <a:spcPct val="160000"/>
              </a:lnSpc>
              <a:spcBef>
                <a:spcPts val="0"/>
              </a:spcBef>
              <a:spcAft>
                <a:spcPts val="0"/>
              </a:spcAf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Keep investing in the latest technologies to work smarter.</a:t>
            </a:r>
          </a:p>
          <a:p>
            <a:pPr marL="0" indent="0" algn="just">
              <a:lnSpc>
                <a:spcPct val="150000"/>
              </a:lnSpc>
              <a:spcBef>
                <a:spcPts val="0"/>
              </a:spcBef>
              <a:spcAft>
                <a:spcPts val="0"/>
              </a:spcAft>
              <a:buNone/>
            </a:pPr>
            <a:endParaRPr lang="en-US" sz="2300" b="0" i="0" dirty="0">
              <a:solidFill>
                <a:srgbClr val="43494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5925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D59A2C-CD41-87AF-2938-0720C3C7E165}"/>
              </a:ext>
            </a:extLst>
          </p:cNvPr>
          <p:cNvSpPr>
            <a:spLocks noGrp="1"/>
          </p:cNvSpPr>
          <p:nvPr>
            <p:ph type="title"/>
          </p:nvPr>
        </p:nvSpPr>
        <p:spPr>
          <a:xfrm>
            <a:off x="581192" y="564996"/>
            <a:ext cx="11029616" cy="749454"/>
          </a:xfrm>
        </p:spPr>
        <p:txBody>
          <a:bodyPr/>
          <a:lstStyle/>
          <a:p>
            <a:pPr algn="ctr"/>
            <a:r>
              <a:rPr lang="en-IN" dirty="0"/>
              <a:t>Differentiation Strategy</a:t>
            </a:r>
          </a:p>
        </p:txBody>
      </p:sp>
      <p:sp>
        <p:nvSpPr>
          <p:cNvPr id="3" name="Content Placeholder 2">
            <a:extLst>
              <a:ext uri="{FF2B5EF4-FFF2-40B4-BE49-F238E27FC236}">
                <a16:creationId xmlns="" xmlns:a16="http://schemas.microsoft.com/office/drawing/2014/main" id="{24FC4D27-0C2D-5A6D-2CA8-D12AC5560FBA}"/>
              </a:ext>
            </a:extLst>
          </p:cNvPr>
          <p:cNvSpPr>
            <a:spLocks noGrp="1"/>
          </p:cNvSpPr>
          <p:nvPr>
            <p:ph idx="1"/>
          </p:nvPr>
        </p:nvSpPr>
        <p:spPr>
          <a:xfrm>
            <a:off x="994411" y="1463040"/>
            <a:ext cx="10309860" cy="5177790"/>
          </a:xfrm>
        </p:spPr>
        <p:txBody>
          <a:bodyPr>
            <a:normAutofit/>
          </a:bodyPr>
          <a:lstStyle/>
          <a:p>
            <a:pPr marL="0" indent="0" algn="just">
              <a:lnSpc>
                <a:spcPct val="150000"/>
              </a:lnSpc>
              <a:spcBef>
                <a:spcPts val="0"/>
              </a:spcBef>
              <a:spcAft>
                <a:spcPts val="0"/>
              </a:spcAft>
              <a:buNone/>
            </a:pPr>
            <a:r>
              <a:rPr lang="en-US" sz="2400" b="0" i="0" dirty="0">
                <a:solidFill>
                  <a:srgbClr val="43494E"/>
                </a:solidFill>
                <a:effectLst/>
                <a:latin typeface="Times New Roman" panose="02020603050405020304" pitchFamily="18" charset="0"/>
                <a:cs typeface="Times New Roman" panose="02020603050405020304" pitchFamily="18" charset="0"/>
              </a:rPr>
              <a:t>Companies execute this strategy by offering unique and superior products or services compared to competitors. The focus is on creating a distinct value proposition for customers through product innovation, high-quality customer service, or other exclusive features.</a:t>
            </a:r>
          </a:p>
          <a:p>
            <a:pPr marL="0" indent="0" algn="just" fontAlgn="base">
              <a:lnSpc>
                <a:spcPct val="150000"/>
              </a:lnSpc>
              <a:spcBef>
                <a:spcPts val="0"/>
              </a:spcBef>
              <a:spcAft>
                <a:spcPts val="0"/>
              </a:spcAft>
              <a:buNone/>
            </a:pPr>
            <a:r>
              <a:rPr lang="en-US" sz="2400" b="0" i="0" dirty="0">
                <a:solidFill>
                  <a:srgbClr val="000000"/>
                </a:solidFill>
                <a:effectLst/>
                <a:latin typeface="Times New Roman" panose="02020603050405020304" pitchFamily="18" charset="0"/>
                <a:cs typeface="Times New Roman" panose="02020603050405020304" pitchFamily="18" charset="0"/>
              </a:rPr>
              <a:t>Differentiation strategy is suitable for both mass markets as well as a narrow market. Although differentiation strategy can help a business to become the industry leader, it is only effective as long as a firm keeps offering something unique and unprecedented.</a:t>
            </a:r>
            <a:endParaRPr lang="en-US" sz="2400" b="0" i="0" dirty="0">
              <a:solidFill>
                <a:srgbClr val="43494E"/>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147554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E443A-E34B-B5E0-AC91-D46CDCADD0C8}"/>
              </a:ext>
            </a:extLst>
          </p:cNvPr>
          <p:cNvSpPr>
            <a:spLocks noGrp="1"/>
          </p:cNvSpPr>
          <p:nvPr>
            <p:ph type="title"/>
          </p:nvPr>
        </p:nvSpPr>
        <p:spPr>
          <a:xfrm>
            <a:off x="581191" y="543660"/>
            <a:ext cx="11029616" cy="773076"/>
          </a:xfrm>
        </p:spPr>
        <p:txBody>
          <a:bodyPr/>
          <a:lstStyle/>
          <a:p>
            <a:pPr algn="ctr"/>
            <a:r>
              <a:rPr lang="en-US" sz="2800" b="1" i="0" dirty="0">
                <a:solidFill>
                  <a:srgbClr val="061B2B"/>
                </a:solidFill>
                <a:effectLst/>
                <a:latin typeface="Ubuntu" panose="020B0504030602030204" pitchFamily="34" charset="0"/>
              </a:rPr>
              <a:t>Focus/Niche Strategy</a:t>
            </a:r>
            <a:endParaRPr lang="en-IN" dirty="0"/>
          </a:p>
        </p:txBody>
      </p:sp>
      <p:sp>
        <p:nvSpPr>
          <p:cNvPr id="3" name="Content Placeholder 2">
            <a:extLst>
              <a:ext uri="{FF2B5EF4-FFF2-40B4-BE49-F238E27FC236}">
                <a16:creationId xmlns="" xmlns:a16="http://schemas.microsoft.com/office/drawing/2014/main" id="{FD651468-E7C6-E992-1AAF-F9587B9D0607}"/>
              </a:ext>
            </a:extLst>
          </p:cNvPr>
          <p:cNvSpPr>
            <a:spLocks noGrp="1"/>
          </p:cNvSpPr>
          <p:nvPr>
            <p:ph idx="1"/>
          </p:nvPr>
        </p:nvSpPr>
        <p:spPr>
          <a:xfrm>
            <a:off x="666536" y="1822704"/>
            <a:ext cx="11029615" cy="5035296"/>
          </a:xfrm>
        </p:spPr>
        <p:txBody>
          <a:bodyPr>
            <a:normAutofit/>
          </a:bodyPr>
          <a:lstStyle/>
          <a:p>
            <a:pPr marL="0" indent="0" algn="just">
              <a:lnSpc>
                <a:spcPct val="170000"/>
              </a:lnSpc>
              <a:spcBef>
                <a:spcPts val="0"/>
              </a:spcBef>
              <a:spcAft>
                <a:spcPts val="0"/>
              </a:spcAft>
              <a:buNone/>
            </a:pPr>
            <a:r>
              <a:rPr lang="en-US" sz="2000" b="0" i="0" dirty="0">
                <a:solidFill>
                  <a:srgbClr val="43494E"/>
                </a:solidFill>
                <a:effectLst/>
                <a:latin typeface="Times New Roman" panose="02020603050405020304" pitchFamily="18" charset="0"/>
                <a:cs typeface="Times New Roman" panose="02020603050405020304" pitchFamily="18" charset="0"/>
              </a:rPr>
              <a:t>This strategy involves focusing on a narrow </a:t>
            </a:r>
            <a:r>
              <a:rPr lang="en-US" sz="2000" b="0" i="0" u="none" strike="noStrike" dirty="0">
                <a:solidFill>
                  <a:srgbClr val="061B2B"/>
                </a:solidFill>
                <a:effectLst/>
                <a:latin typeface="Times New Roman" panose="02020603050405020304" pitchFamily="18" charset="0"/>
                <a:cs typeface="Times New Roman" panose="02020603050405020304" pitchFamily="18" charset="0"/>
                <a:hlinkClick r:id="rId2"/>
              </a:rPr>
              <a:t>customer segment </a:t>
            </a:r>
            <a:r>
              <a:rPr lang="en-US" sz="2000" b="0" i="0" dirty="0">
                <a:solidFill>
                  <a:srgbClr val="43494E"/>
                </a:solidFill>
                <a:effectLst/>
                <a:latin typeface="Times New Roman" panose="02020603050405020304" pitchFamily="18" charset="0"/>
                <a:cs typeface="Times New Roman" panose="02020603050405020304" pitchFamily="18" charset="0"/>
              </a:rPr>
              <a:t>of the market and serving it exceptionally well. The focus is on serving a specific customer group with specialized products or services that meet their particular needs.</a:t>
            </a:r>
          </a:p>
          <a:p>
            <a:pPr marL="0" indent="0" algn="l" fontAlgn="base">
              <a:buNone/>
            </a:pPr>
            <a:r>
              <a:rPr lang="en-US" sz="2000" b="0" i="0" dirty="0">
                <a:solidFill>
                  <a:srgbClr val="000000"/>
                </a:solidFill>
                <a:effectLst/>
                <a:latin typeface="Times New Roman" panose="02020603050405020304" pitchFamily="18" charset="0"/>
                <a:cs typeface="Times New Roman" panose="02020603050405020304" pitchFamily="18" charset="0"/>
              </a:rPr>
              <a:t>The company following this approach mainly considers three things while selecting a niche;</a:t>
            </a:r>
          </a:p>
          <a:p>
            <a:pPr algn="l" fontAlgn="base">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target market must have a considerable size.</a:t>
            </a:r>
          </a:p>
          <a:p>
            <a:pPr algn="l" fontAlgn="base">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chances of potential growth are on the higher side.</a:t>
            </a:r>
          </a:p>
          <a:p>
            <a:pPr algn="l" fontAlgn="base">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competitors don’t have a considerable effect on the firm.</a:t>
            </a:r>
          </a:p>
          <a:p>
            <a:pPr marL="0" indent="0" algn="l" fontAlgn="base">
              <a:buNone/>
            </a:pPr>
            <a:r>
              <a:rPr lang="en-US" sz="2000" b="0" i="0" dirty="0">
                <a:solidFill>
                  <a:srgbClr val="000000"/>
                </a:solidFill>
                <a:effectLst/>
                <a:latin typeface="Times New Roman" panose="02020603050405020304" pitchFamily="18" charset="0"/>
                <a:cs typeface="Times New Roman" panose="02020603050405020304" pitchFamily="18" charset="0"/>
              </a:rPr>
              <a:t>Focus strategy can be further classified into two categories;</a:t>
            </a:r>
          </a:p>
          <a:p>
            <a:pPr algn="l" fontAlgn="base">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Focused differentiation</a:t>
            </a:r>
          </a:p>
          <a:p>
            <a:pPr algn="l" fontAlgn="base">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Focused low-cost</a:t>
            </a:r>
          </a:p>
          <a:p>
            <a:pPr marL="0" indent="0" algn="just">
              <a:lnSpc>
                <a:spcPct val="170000"/>
              </a:lnSpc>
              <a:spcBef>
                <a:spcPts val="0"/>
              </a:spcBef>
              <a:spcAft>
                <a:spcPts val="0"/>
              </a:spcAft>
              <a:buNone/>
            </a:pPr>
            <a:endParaRPr lang="en-US" sz="1800" b="0" i="0" dirty="0">
              <a:solidFill>
                <a:srgbClr val="43494E"/>
              </a:solidFill>
              <a:effectLst/>
              <a:latin typeface="Ubuntu" panose="020B0504030602030204" pitchFamily="34" charset="0"/>
            </a:endParaRPr>
          </a:p>
          <a:p>
            <a:endParaRPr lang="en-IN" dirty="0"/>
          </a:p>
        </p:txBody>
      </p:sp>
    </p:spTree>
    <p:extLst>
      <p:ext uri="{BB962C8B-B14F-4D97-AF65-F5344CB8AC3E}">
        <p14:creationId xmlns="" xmlns:p14="http://schemas.microsoft.com/office/powerpoint/2010/main" val="9809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6B0AD0-F5AB-ADDE-50EF-C1915954144E}"/>
              </a:ext>
            </a:extLst>
          </p:cNvPr>
          <p:cNvSpPr>
            <a:spLocks noGrp="1"/>
          </p:cNvSpPr>
          <p:nvPr>
            <p:ph type="title"/>
          </p:nvPr>
        </p:nvSpPr>
        <p:spPr>
          <a:xfrm>
            <a:off x="581191" y="1262988"/>
            <a:ext cx="11029616" cy="1188720"/>
          </a:xfrm>
        </p:spPr>
        <p:txBody>
          <a:bodyPr/>
          <a:lstStyle/>
          <a:p>
            <a:pPr algn="ctr"/>
            <a:r>
              <a:rPr lang="en-US" sz="2800" b="1" i="0" dirty="0">
                <a:solidFill>
                  <a:srgbClr val="061B2B"/>
                </a:solidFill>
                <a:effectLst/>
                <a:latin typeface="Ubuntu" panose="020B0504030602030204" pitchFamily="34" charset="0"/>
              </a:rPr>
              <a:t>Customer Intimacy Strategy</a:t>
            </a:r>
            <a:endParaRPr lang="en-IN" dirty="0"/>
          </a:p>
        </p:txBody>
      </p:sp>
      <p:sp>
        <p:nvSpPr>
          <p:cNvPr id="3" name="Content Placeholder 2">
            <a:extLst>
              <a:ext uri="{FF2B5EF4-FFF2-40B4-BE49-F238E27FC236}">
                <a16:creationId xmlns="" xmlns:a16="http://schemas.microsoft.com/office/drawing/2014/main" id="{57699701-F0F9-1605-FC5F-E15F51B405F9}"/>
              </a:ext>
            </a:extLst>
          </p:cNvPr>
          <p:cNvSpPr>
            <a:spLocks noGrp="1"/>
          </p:cNvSpPr>
          <p:nvPr>
            <p:ph idx="1"/>
          </p:nvPr>
        </p:nvSpPr>
        <p:spPr>
          <a:xfrm>
            <a:off x="690282" y="2340864"/>
            <a:ext cx="10920525" cy="3634486"/>
          </a:xfrm>
        </p:spPr>
        <p:txBody>
          <a:bodyPr/>
          <a:lstStyle/>
          <a:p>
            <a:pPr marL="0" indent="0" algn="just">
              <a:lnSpc>
                <a:spcPct val="150000"/>
              </a:lnSpc>
              <a:spcBef>
                <a:spcPts val="0"/>
              </a:spcBef>
              <a:spcAft>
                <a:spcPts val="0"/>
              </a:spcAft>
              <a:buNone/>
            </a:pPr>
            <a:r>
              <a:rPr lang="en-US" sz="2800" b="0" i="0" dirty="0">
                <a:solidFill>
                  <a:srgbClr val="43494E"/>
                </a:solidFill>
                <a:effectLst/>
                <a:latin typeface="Times New Roman" panose="02020603050405020304" pitchFamily="18" charset="0"/>
                <a:cs typeface="Times New Roman" panose="02020603050405020304" pitchFamily="18" charset="0"/>
              </a:rPr>
              <a:t>Close and long-lasting relationships with customers are the core of this strategy. The focus is on understanding and anticipating customer needs and providing customized products or services.</a:t>
            </a:r>
          </a:p>
          <a:p>
            <a:endParaRPr lang="en-IN" dirty="0"/>
          </a:p>
        </p:txBody>
      </p:sp>
    </p:spTree>
    <p:extLst>
      <p:ext uri="{BB962C8B-B14F-4D97-AF65-F5344CB8AC3E}">
        <p14:creationId xmlns="" xmlns:p14="http://schemas.microsoft.com/office/powerpoint/2010/main" val="28218232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{9094F134-0F27-4254-928B-1A8F9488FCED}tf33552983_win32</Template>
  <TotalTime>137</TotalTime>
  <Words>695</Words>
  <Application>Microsoft Office PowerPoint</Application>
  <PresentationFormat>Custom</PresentationFormat>
  <Paragraphs>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Business &amp; Functional level strategies</vt:lpstr>
      <vt:lpstr>Business Level Strategy </vt:lpstr>
      <vt:lpstr>Business Level Strategy vs Corporate Level Strategy </vt:lpstr>
      <vt:lpstr>Importance</vt:lpstr>
      <vt:lpstr>Types of Business Level Strategies</vt:lpstr>
      <vt:lpstr>Cost leadership strategy </vt:lpstr>
      <vt:lpstr>Differentiation Strategy</vt:lpstr>
      <vt:lpstr>Focus/Niche Strategy</vt:lpstr>
      <vt:lpstr>Customer Intimacy Strategy</vt:lpstr>
      <vt:lpstr>Examples of Business Level Strategies</vt:lpstr>
      <vt:lpstr>Examples of Business Level Strategies</vt:lpstr>
      <vt:lpstr>What Is A Functional Level Strategy?</vt:lpstr>
      <vt:lpstr>Functional level strategies</vt:lpstr>
      <vt:lpstr>Importance</vt:lpstr>
      <vt:lpstr>Important Features</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level strategies</dc:title>
  <dc:creator>Koninika Mukherjee</dc:creator>
  <cp:lastModifiedBy>Windows User</cp:lastModifiedBy>
  <cp:revision>4</cp:revision>
  <dcterms:created xsi:type="dcterms:W3CDTF">2023-03-17T07:58:12Z</dcterms:created>
  <dcterms:modified xsi:type="dcterms:W3CDTF">2023-10-19T10:42:49Z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