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24" r:id="rId3"/>
    <p:sldId id="366" r:id="rId4"/>
    <p:sldId id="367" r:id="rId5"/>
    <p:sldId id="368" r:id="rId6"/>
    <p:sldId id="391" r:id="rId7"/>
    <p:sldId id="396" r:id="rId8"/>
    <p:sldId id="395" r:id="rId9"/>
    <p:sldId id="390" r:id="rId10"/>
    <p:sldId id="369" r:id="rId11"/>
    <p:sldId id="370" r:id="rId12"/>
    <p:sldId id="371" r:id="rId13"/>
    <p:sldId id="372" r:id="rId14"/>
    <p:sldId id="373" r:id="rId15"/>
    <p:sldId id="374" r:id="rId16"/>
    <p:sldId id="392" r:id="rId17"/>
    <p:sldId id="394" r:id="rId18"/>
    <p:sldId id="393" r:id="rId19"/>
    <p:sldId id="375" r:id="rId20"/>
    <p:sldId id="376" r:id="rId21"/>
    <p:sldId id="377" r:id="rId22"/>
    <p:sldId id="378" r:id="rId23"/>
    <p:sldId id="379" r:id="rId24"/>
    <p:sldId id="380" r:id="rId25"/>
    <p:sldId id="381" r:id="rId26"/>
    <p:sldId id="384" r:id="rId27"/>
    <p:sldId id="385" r:id="rId28"/>
    <p:sldId id="386" r:id="rId29"/>
    <p:sldId id="387" r:id="rId30"/>
    <p:sldId id="388" r:id="rId31"/>
    <p:sldId id="389" r:id="rId32"/>
    <p:sldId id="32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1860" y="-22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C36EEE3C-52C8-436C-B14E-8F7FA0CA2A81}" type="datetimeFigureOut">
              <a:rPr lang="en-IN" smtClean="0"/>
              <a:pPr/>
              <a:t>14-09-2023</a:t>
            </a:fld>
            <a:endParaRPr lang="en-IN"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59CC8926-4C9D-4803-9A43-142A55F9F449}" type="slidenum">
              <a:rPr lang="en-IN" smtClean="0"/>
              <a:pPr/>
              <a:t>‹#›</a:t>
            </a:fld>
            <a:endParaRPr lang="en-IN"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6EEE3C-52C8-436C-B14E-8F7FA0CA2A81}" type="datetimeFigureOut">
              <a:rPr lang="en-IN" smtClean="0"/>
              <a:pPr/>
              <a:t>14-09-2023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C8926-4C9D-4803-9A43-142A55F9F449}"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6EEE3C-52C8-436C-B14E-8F7FA0CA2A81}" type="datetimeFigureOut">
              <a:rPr lang="en-IN" smtClean="0"/>
              <a:pPr/>
              <a:t>14-09-2023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C8926-4C9D-4803-9A43-142A55F9F449}"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6EEE3C-52C8-436C-B14E-8F7FA0CA2A81}" type="datetimeFigureOut">
              <a:rPr lang="en-IN" smtClean="0"/>
              <a:pPr/>
              <a:t>14-09-2023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C8926-4C9D-4803-9A43-142A55F9F449}"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6EEE3C-52C8-436C-B14E-8F7FA0CA2A81}" type="datetimeFigureOut">
              <a:rPr lang="en-IN" smtClean="0"/>
              <a:pPr/>
              <a:t>14-09-2023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C8926-4C9D-4803-9A43-142A55F9F449}"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C36EEE3C-52C8-436C-B14E-8F7FA0CA2A81}" type="datetimeFigureOut">
              <a:rPr lang="en-IN" smtClean="0"/>
              <a:pPr/>
              <a:t>14-09-2023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CC8926-4C9D-4803-9A43-142A55F9F449}" type="slidenum">
              <a:rPr lang="en-IN" smtClean="0"/>
              <a:pPr/>
              <a:t>‹#›</a:t>
            </a:fld>
            <a:endParaRPr lang="en-IN" dirty="0"/>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6EEE3C-52C8-436C-B14E-8F7FA0CA2A81}" type="datetimeFigureOut">
              <a:rPr lang="en-IN" smtClean="0"/>
              <a:pPr/>
              <a:t>14-09-2023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9CC8926-4C9D-4803-9A43-142A55F9F449}"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6EEE3C-52C8-436C-B14E-8F7FA0CA2A81}" type="datetimeFigureOut">
              <a:rPr lang="en-IN" smtClean="0"/>
              <a:pPr/>
              <a:t>14-09-2023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9CC8926-4C9D-4803-9A43-142A55F9F449}"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6EEE3C-52C8-436C-B14E-8F7FA0CA2A81}" type="datetimeFigureOut">
              <a:rPr lang="en-IN" smtClean="0"/>
              <a:pPr/>
              <a:t>14-09-2023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9CC8926-4C9D-4803-9A43-142A55F9F449}"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C36EEE3C-52C8-436C-B14E-8F7FA0CA2A81}" type="datetimeFigureOut">
              <a:rPr lang="en-IN" smtClean="0"/>
              <a:pPr/>
              <a:t>14-09-2023</a:t>
            </a:fld>
            <a:endParaRPr lang="en-IN" dirty="0"/>
          </a:p>
        </p:txBody>
      </p:sp>
      <p:sp>
        <p:nvSpPr>
          <p:cNvPr id="7" name="Slide Number Placeholder 6"/>
          <p:cNvSpPr>
            <a:spLocks noGrp="1"/>
          </p:cNvSpPr>
          <p:nvPr>
            <p:ph type="sldNum" sz="quarter" idx="12"/>
          </p:nvPr>
        </p:nvSpPr>
        <p:spPr/>
        <p:txBody>
          <a:bodyPr/>
          <a:lstStyle/>
          <a:p>
            <a:fld id="{59CC8926-4C9D-4803-9A43-142A55F9F449}" type="slidenum">
              <a:rPr lang="en-IN" smtClean="0"/>
              <a:pPr/>
              <a:t>‹#›</a:t>
            </a:fld>
            <a:endParaRPr lang="en-IN"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6EEE3C-52C8-436C-B14E-8F7FA0CA2A81}" type="datetimeFigureOut">
              <a:rPr lang="en-IN" smtClean="0"/>
              <a:pPr/>
              <a:t>14-09-2023</a:t>
            </a:fld>
            <a:endParaRPr lang="en-IN"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dirty="0"/>
          </a:p>
        </p:txBody>
      </p:sp>
      <p:sp>
        <p:nvSpPr>
          <p:cNvPr id="7" name="Slide Number Placeholder 6"/>
          <p:cNvSpPr>
            <a:spLocks noGrp="1"/>
          </p:cNvSpPr>
          <p:nvPr>
            <p:ph type="sldNum" sz="quarter" idx="12"/>
          </p:nvPr>
        </p:nvSpPr>
        <p:spPr/>
        <p:txBody>
          <a:bodyPr/>
          <a:lstStyle/>
          <a:p>
            <a:fld id="{59CC8926-4C9D-4803-9A43-142A55F9F449}"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C36EEE3C-52C8-436C-B14E-8F7FA0CA2A81}" type="datetimeFigureOut">
              <a:rPr lang="en-IN" smtClean="0"/>
              <a:pPr/>
              <a:t>14-09-2023</a:t>
            </a:fld>
            <a:endParaRPr lang="en-IN"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59CC8926-4C9D-4803-9A43-142A55F9F449}"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Strategy</a:t>
            </a:r>
            <a:endParaRPr lang="en-IN" dirty="0"/>
          </a:p>
        </p:txBody>
      </p:sp>
      <p:sp>
        <p:nvSpPr>
          <p:cNvPr id="3" name="Subtitle 2"/>
          <p:cNvSpPr>
            <a:spLocks noGrp="1"/>
          </p:cNvSpPr>
          <p:nvPr>
            <p:ph type="subTitle" idx="1"/>
          </p:nvPr>
        </p:nvSpPr>
        <p:spPr/>
        <p:txBody>
          <a:bodyPr/>
          <a:lstStyle/>
          <a:p>
            <a:r>
              <a:rPr lang="en-US" dirty="0"/>
              <a:t>Dr. Koninika Mukherjee</a:t>
            </a:r>
            <a:endParaRPr lang="en-IN" dirty="0"/>
          </a:p>
        </p:txBody>
      </p:sp>
    </p:spTree>
    <p:extLst>
      <p:ext uri="{BB962C8B-B14F-4D97-AF65-F5344CB8AC3E}">
        <p14:creationId xmlns:p14="http://schemas.microsoft.com/office/powerpoint/2010/main" xmlns="" val="2197995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PT - TOWS Matrix PowerPoint Presentation, free download - ID:5660741">
            <a:extLst>
              <a:ext uri="{FF2B5EF4-FFF2-40B4-BE49-F238E27FC236}">
                <a16:creationId xmlns="" xmlns:a16="http://schemas.microsoft.com/office/drawing/2014/main" id="{32307D1F-9879-E8E3-4552-06C6D3E6BFD1}"/>
              </a:ext>
            </a:extLst>
          </p:cNvPr>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714348" y="714356"/>
            <a:ext cx="7812407" cy="57266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95302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he BCG Matrix chart (Marketing concept Stock Photo, Royalty Free Image ...">
            <a:extLst>
              <a:ext uri="{FF2B5EF4-FFF2-40B4-BE49-F238E27FC236}">
                <a16:creationId xmlns="" xmlns:a16="http://schemas.microsoft.com/office/drawing/2014/main" id="{466544D8-9FB1-DB10-EB21-D49BDE57B1D3}"/>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b="15044"/>
          <a:stretch/>
        </p:blipFill>
        <p:spPr bwMode="auto">
          <a:xfrm>
            <a:off x="831532" y="714356"/>
            <a:ext cx="7620953" cy="571504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68705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714356"/>
            <a:ext cx="7024744" cy="642942"/>
          </a:xfrm>
        </p:spPr>
        <p:txBody>
          <a:bodyPr>
            <a:normAutofit fontScale="90000"/>
          </a:bodyPr>
          <a:lstStyle/>
          <a:p>
            <a:pPr algn="ctr"/>
            <a:r>
              <a:rPr lang="en-IN" b="1" dirty="0" smtClean="0"/>
              <a:t>Strategic Assessment</a:t>
            </a:r>
            <a:endParaRPr lang="en-IN" dirty="0"/>
          </a:p>
        </p:txBody>
      </p:sp>
      <p:sp>
        <p:nvSpPr>
          <p:cNvPr id="3" name="Content Placeholder 2"/>
          <p:cNvSpPr>
            <a:spLocks noGrp="1"/>
          </p:cNvSpPr>
          <p:nvPr>
            <p:ph idx="1"/>
          </p:nvPr>
        </p:nvSpPr>
        <p:spPr>
          <a:xfrm>
            <a:off x="1043492" y="1428736"/>
            <a:ext cx="7457598" cy="4929222"/>
          </a:xfrm>
        </p:spPr>
        <p:txBody>
          <a:bodyPr>
            <a:normAutofit lnSpcReduction="10000"/>
          </a:bodyPr>
          <a:lstStyle/>
          <a:p>
            <a:pPr algn="just">
              <a:lnSpc>
                <a:spcPct val="150000"/>
              </a:lnSpc>
              <a:spcBef>
                <a:spcPts val="0"/>
              </a:spcBef>
              <a:buNone/>
            </a:pPr>
            <a:r>
              <a:rPr lang="en-IN" sz="1800" dirty="0" smtClean="0"/>
              <a:t>c. </a:t>
            </a:r>
            <a:r>
              <a:rPr lang="en-IN" sz="1800" b="1" dirty="0" smtClean="0"/>
              <a:t>Strategic Direction </a:t>
            </a:r>
            <a:r>
              <a:rPr lang="en-IN" sz="1800" dirty="0" smtClean="0"/>
              <a:t>The information developed through techniques like SWOT is used to review the organisation's mission, set goals, develop strategic vision, and determine the most critical issues the organisation must address if it is going to achieve this vision. The objective of the strategic direction is to help ensure that the organisation's vision and goals:</a:t>
            </a:r>
          </a:p>
          <a:p>
            <a:pPr algn="just">
              <a:lnSpc>
                <a:spcPct val="150000"/>
              </a:lnSpc>
              <a:spcBef>
                <a:spcPts val="0"/>
              </a:spcBef>
              <a:buFont typeface="Wingdings" pitchFamily="2" charset="2"/>
              <a:buChar char="Ø"/>
            </a:pPr>
            <a:r>
              <a:rPr lang="en-IN" sz="1800" dirty="0" smtClean="0"/>
              <a:t> are compatible with the organisation's capabilities and complement its culture, </a:t>
            </a:r>
          </a:p>
          <a:p>
            <a:pPr algn="just">
              <a:lnSpc>
                <a:spcPct val="150000"/>
              </a:lnSpc>
              <a:spcBef>
                <a:spcPts val="0"/>
              </a:spcBef>
              <a:buFont typeface="Wingdings" pitchFamily="2" charset="2"/>
              <a:buChar char="Ø"/>
            </a:pPr>
            <a:r>
              <a:rPr lang="en-IN" sz="1800" dirty="0" smtClean="0"/>
              <a:t>foster commitment and cooperation among stakeholders; and </a:t>
            </a:r>
          </a:p>
          <a:p>
            <a:pPr algn="just">
              <a:lnSpc>
                <a:spcPct val="150000"/>
              </a:lnSpc>
              <a:spcBef>
                <a:spcPts val="0"/>
              </a:spcBef>
              <a:buFont typeface="Wingdings" pitchFamily="2" charset="2"/>
              <a:buChar char="Ø"/>
            </a:pPr>
            <a:r>
              <a:rPr lang="en-IN" sz="1800" dirty="0" smtClean="0"/>
              <a:t>maximise the benefits inherent in environmental opportunities and minimise the risks inherent in environmental threats.</a:t>
            </a:r>
            <a:endParaRPr lang="en-IN"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42901" y="369047"/>
            <a:ext cx="8435339" cy="60284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75111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02907" y="379026"/>
            <a:ext cx="8426768" cy="60085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26105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88632" y="332719"/>
            <a:ext cx="8563928" cy="6086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18927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Product-Oriented Vision Statements - ppt download"/>
          <p:cNvPicPr>
            <a:picLocks noChangeAspect="1" noChangeArrowheads="1"/>
          </p:cNvPicPr>
          <p:nvPr/>
        </p:nvPicPr>
        <p:blipFill>
          <a:blip r:embed="rId2"/>
          <a:srcRect/>
          <a:stretch>
            <a:fillRect/>
          </a:stretch>
        </p:blipFill>
        <p:spPr bwMode="auto">
          <a:xfrm>
            <a:off x="0" y="0"/>
            <a:ext cx="9144000" cy="6715148"/>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Strategic Leadership: Managing the Strategy Process - ppt download"/>
          <p:cNvPicPr>
            <a:picLocks noChangeAspect="1" noChangeArrowheads="1"/>
          </p:cNvPicPr>
          <p:nvPr/>
        </p:nvPicPr>
        <p:blipFill>
          <a:blip r:embed="rId2"/>
          <a:srcRect/>
          <a:stretch>
            <a:fillRect/>
          </a:stretch>
        </p:blipFill>
        <p:spPr bwMode="auto">
          <a:xfrm>
            <a:off x="285720" y="500042"/>
            <a:ext cx="8572560" cy="6172192"/>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Product-Oriented Vision Statements - ppt download"/>
          <p:cNvPicPr>
            <a:picLocks noChangeAspect="1" noChangeArrowheads="1"/>
          </p:cNvPicPr>
          <p:nvPr/>
        </p:nvPicPr>
        <p:blipFill>
          <a:blip r:embed="rId2"/>
          <a:srcRect/>
          <a:stretch>
            <a:fillRect/>
          </a:stretch>
        </p:blipFill>
        <p:spPr bwMode="auto">
          <a:xfrm>
            <a:off x="642911" y="642918"/>
            <a:ext cx="7858180" cy="5786478"/>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94372" y="358946"/>
            <a:ext cx="8306753" cy="60486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17686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11560" y="462492"/>
            <a:ext cx="7992888" cy="59869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2708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7190" y="348884"/>
            <a:ext cx="8495348" cy="60687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10726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8B3617-3641-A4D6-8667-898B962F6EDD}"/>
              </a:ext>
            </a:extLst>
          </p:cNvPr>
          <p:cNvSpPr>
            <a:spLocks noGrp="1"/>
          </p:cNvSpPr>
          <p:nvPr>
            <p:ph type="title"/>
          </p:nvPr>
        </p:nvSpPr>
        <p:spPr>
          <a:xfrm>
            <a:off x="1071538" y="714356"/>
            <a:ext cx="7024744" cy="928694"/>
          </a:xfrm>
        </p:spPr>
        <p:txBody>
          <a:bodyPr/>
          <a:lstStyle/>
          <a:p>
            <a:pPr algn="ctr"/>
            <a:r>
              <a:rPr lang="en-IN" b="1" dirty="0"/>
              <a:t>Mission Statement</a:t>
            </a:r>
          </a:p>
        </p:txBody>
      </p:sp>
      <p:sp>
        <p:nvSpPr>
          <p:cNvPr id="3" name="Content Placeholder 2">
            <a:extLst>
              <a:ext uri="{FF2B5EF4-FFF2-40B4-BE49-F238E27FC236}">
                <a16:creationId xmlns:a16="http://schemas.microsoft.com/office/drawing/2014/main" xmlns="" id="{2A75C285-58E8-3573-31A8-DF89C4920767}"/>
              </a:ext>
            </a:extLst>
          </p:cNvPr>
          <p:cNvSpPr>
            <a:spLocks noGrp="1"/>
          </p:cNvSpPr>
          <p:nvPr>
            <p:ph idx="1"/>
          </p:nvPr>
        </p:nvSpPr>
        <p:spPr>
          <a:xfrm>
            <a:off x="928662" y="1785926"/>
            <a:ext cx="7438098" cy="4572032"/>
          </a:xfrm>
        </p:spPr>
        <p:txBody>
          <a:bodyPr>
            <a:normAutofit fontScale="92500" lnSpcReduction="10000"/>
          </a:bodyPr>
          <a:lstStyle/>
          <a:p>
            <a:pPr algn="just">
              <a:lnSpc>
                <a:spcPct val="150000"/>
              </a:lnSpc>
              <a:spcBef>
                <a:spcPts val="0"/>
              </a:spcBef>
              <a:spcAft>
                <a:spcPts val="0"/>
              </a:spcAft>
              <a:buNone/>
            </a:pPr>
            <a:r>
              <a:rPr lang="en-US" sz="2000" dirty="0"/>
              <a:t>The organization's objectives are identified and articulated in a mission statement. </a:t>
            </a:r>
          </a:p>
          <a:p>
            <a:pPr algn="just">
              <a:lnSpc>
                <a:spcPct val="150000"/>
              </a:lnSpc>
              <a:spcBef>
                <a:spcPts val="0"/>
              </a:spcBef>
              <a:spcAft>
                <a:spcPts val="0"/>
              </a:spcAft>
              <a:buNone/>
            </a:pPr>
            <a:r>
              <a:rPr lang="en-US" sz="2000" dirty="0"/>
              <a:t>The mission statement should be such that it clarifies: </a:t>
            </a:r>
          </a:p>
          <a:p>
            <a:pPr algn="just">
              <a:lnSpc>
                <a:spcPct val="150000"/>
              </a:lnSpc>
              <a:spcBef>
                <a:spcPts val="0"/>
              </a:spcBef>
              <a:spcAft>
                <a:spcPts val="0"/>
              </a:spcAft>
            </a:pPr>
            <a:r>
              <a:rPr lang="en-US" sz="2000" dirty="0"/>
              <a:t>the nature of the organization, </a:t>
            </a:r>
          </a:p>
          <a:p>
            <a:pPr algn="just">
              <a:lnSpc>
                <a:spcPct val="150000"/>
              </a:lnSpc>
              <a:spcBef>
                <a:spcPts val="0"/>
              </a:spcBef>
              <a:spcAft>
                <a:spcPts val="0"/>
              </a:spcAft>
            </a:pPr>
            <a:r>
              <a:rPr lang="en-US" sz="2000" dirty="0"/>
              <a:t>in what business the organization is, </a:t>
            </a:r>
          </a:p>
          <a:p>
            <a:pPr algn="just">
              <a:lnSpc>
                <a:spcPct val="150000"/>
              </a:lnSpc>
              <a:spcBef>
                <a:spcPts val="0"/>
              </a:spcBef>
              <a:spcAft>
                <a:spcPts val="0"/>
              </a:spcAft>
            </a:pPr>
            <a:r>
              <a:rPr lang="en-US" sz="2000" dirty="0"/>
              <a:t>what the long term and short term objectives</a:t>
            </a:r>
          </a:p>
          <a:p>
            <a:pPr algn="just">
              <a:lnSpc>
                <a:spcPct val="150000"/>
              </a:lnSpc>
              <a:spcBef>
                <a:spcPts val="0"/>
              </a:spcBef>
              <a:spcAft>
                <a:spcPts val="0"/>
              </a:spcAft>
            </a:pPr>
            <a:r>
              <a:rPr lang="en-US" sz="2000" dirty="0"/>
              <a:t>the methods to be adopted for achieving these objectives. </a:t>
            </a:r>
          </a:p>
          <a:p>
            <a:pPr algn="just">
              <a:lnSpc>
                <a:spcPct val="150000"/>
              </a:lnSpc>
              <a:spcBef>
                <a:spcPts val="0"/>
              </a:spcBef>
              <a:spcAft>
                <a:spcPts val="0"/>
              </a:spcAft>
              <a:buNone/>
            </a:pPr>
            <a:r>
              <a:rPr lang="en-US" sz="2000" dirty="0"/>
              <a:t>A mission statement is relevant for big as well as small organizations and for both profit making as well as non profit making organizations. </a:t>
            </a:r>
            <a:endParaRPr lang="en-IN" sz="2000" dirty="0"/>
          </a:p>
        </p:txBody>
      </p:sp>
    </p:spTree>
    <p:extLst>
      <p:ext uri="{BB962C8B-B14F-4D97-AF65-F5344CB8AC3E}">
        <p14:creationId xmlns:p14="http://schemas.microsoft.com/office/powerpoint/2010/main" xmlns="" val="679987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45770" y="364981"/>
            <a:ext cx="8161020" cy="60365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37837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0045" y="346895"/>
            <a:ext cx="8521065" cy="60727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67785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45770" y="368965"/>
            <a:ext cx="8255317" cy="60824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09359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59E68D-C157-CFDE-4A2C-10D86C42EBCD}"/>
              </a:ext>
            </a:extLst>
          </p:cNvPr>
          <p:cNvSpPr>
            <a:spLocks noGrp="1"/>
          </p:cNvSpPr>
          <p:nvPr>
            <p:ph type="title"/>
          </p:nvPr>
        </p:nvSpPr>
        <p:spPr>
          <a:xfrm>
            <a:off x="1142976" y="714356"/>
            <a:ext cx="7024744" cy="1143000"/>
          </a:xfrm>
        </p:spPr>
        <p:txBody>
          <a:bodyPr>
            <a:normAutofit fontScale="90000"/>
          </a:bodyPr>
          <a:lstStyle/>
          <a:p>
            <a:pPr algn="ctr"/>
            <a:r>
              <a:rPr lang="en-IN" sz="3600" i="1" dirty="0"/>
              <a:t>Differences between vision and mission</a:t>
            </a:r>
          </a:p>
        </p:txBody>
      </p:sp>
      <p:pic>
        <p:nvPicPr>
          <p:cNvPr id="3" name="Picture 2">
            <a:extLst>
              <a:ext uri="{FF2B5EF4-FFF2-40B4-BE49-F238E27FC236}">
                <a16:creationId xmlns:a16="http://schemas.microsoft.com/office/drawing/2014/main" xmlns="" id="{E1EA4329-FBBA-324E-DF39-7F44AC1308CD}"/>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24077" b="9696"/>
          <a:stretch/>
        </p:blipFill>
        <p:spPr bwMode="auto">
          <a:xfrm>
            <a:off x="714348" y="2000240"/>
            <a:ext cx="7903845" cy="44576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13516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8618" y="379190"/>
            <a:ext cx="8332470" cy="60081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93966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785794"/>
            <a:ext cx="7024744" cy="714380"/>
          </a:xfrm>
        </p:spPr>
        <p:txBody>
          <a:bodyPr>
            <a:normAutofit/>
          </a:bodyPr>
          <a:lstStyle/>
          <a:p>
            <a:pPr algn="ctr"/>
            <a:r>
              <a:rPr lang="en-IN" sz="3600" b="1" dirty="0"/>
              <a:t>Characteristics of Objectives</a:t>
            </a:r>
            <a:endParaRPr lang="en-IN" sz="36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22960" y="1897380"/>
            <a:ext cx="7655243" cy="45822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01300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714356"/>
            <a:ext cx="7024744" cy="1143000"/>
          </a:xfrm>
        </p:spPr>
        <p:txBody>
          <a:bodyPr>
            <a:normAutofit fontScale="90000"/>
          </a:bodyPr>
          <a:lstStyle/>
          <a:p>
            <a:pPr algn="ctr"/>
            <a:r>
              <a:rPr lang="en-IN" sz="3600" b="1" dirty="0"/>
              <a:t>Differences between goals and objectives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77240" y="1737360"/>
            <a:ext cx="7700963" cy="46748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69862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714356"/>
            <a:ext cx="7024744" cy="642942"/>
          </a:xfrm>
        </p:spPr>
        <p:txBody>
          <a:bodyPr>
            <a:normAutofit fontScale="90000"/>
          </a:bodyPr>
          <a:lstStyle/>
          <a:p>
            <a:pPr algn="ctr"/>
            <a:r>
              <a:rPr lang="en-IN" b="1" dirty="0" smtClean="0"/>
              <a:t>Strategic Planning</a:t>
            </a:r>
            <a:endParaRPr lang="en-IN" dirty="0"/>
          </a:p>
        </p:txBody>
      </p:sp>
      <p:sp>
        <p:nvSpPr>
          <p:cNvPr id="3" name="Content Placeholder 2"/>
          <p:cNvSpPr>
            <a:spLocks noGrp="1"/>
          </p:cNvSpPr>
          <p:nvPr>
            <p:ph idx="1"/>
          </p:nvPr>
        </p:nvSpPr>
        <p:spPr>
          <a:xfrm>
            <a:off x="1043492" y="1428736"/>
            <a:ext cx="7457598" cy="4857784"/>
          </a:xfrm>
        </p:spPr>
        <p:txBody>
          <a:bodyPr>
            <a:normAutofit fontScale="85000" lnSpcReduction="20000"/>
          </a:bodyPr>
          <a:lstStyle/>
          <a:p>
            <a:pPr algn="just">
              <a:lnSpc>
                <a:spcPct val="160000"/>
              </a:lnSpc>
              <a:spcBef>
                <a:spcPts val="0"/>
              </a:spcBef>
              <a:buNone/>
            </a:pPr>
            <a:r>
              <a:rPr lang="en-IN" dirty="0" smtClean="0"/>
              <a:t>It deals with creating range of scenarios to cover different situations in terms of favourability – an optimistic scenario, a pessimistic one and one in between these two. Probabilities of occurrence are assigned to each of them. </a:t>
            </a:r>
          </a:p>
          <a:p>
            <a:pPr algn="just">
              <a:lnSpc>
                <a:spcPct val="160000"/>
              </a:lnSpc>
              <a:spcBef>
                <a:spcPts val="0"/>
              </a:spcBef>
              <a:buNone/>
            </a:pPr>
            <a:r>
              <a:rPr lang="en-IN" dirty="0" smtClean="0"/>
              <a:t>Contingency planning is another technique, which in a way supplements the scenario planning. It requires plans to be made for possible damaging combinations of events. For example, construction of nuclear power centres in seismic zones may require contingency plans to be included in case of a disaster.</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714356"/>
            <a:ext cx="7024744" cy="1143000"/>
          </a:xfrm>
        </p:spPr>
        <p:txBody>
          <a:bodyPr/>
          <a:lstStyle/>
          <a:p>
            <a:pPr algn="ctr"/>
            <a:r>
              <a:rPr lang="en-IN" b="1" dirty="0" smtClean="0"/>
              <a:t>Strategic Management</a:t>
            </a:r>
            <a:endParaRPr lang="en-IN" b="1" dirty="0"/>
          </a:p>
        </p:txBody>
      </p:sp>
      <p:sp>
        <p:nvSpPr>
          <p:cNvPr id="3" name="Content Placeholder 2"/>
          <p:cNvSpPr>
            <a:spLocks noGrp="1"/>
          </p:cNvSpPr>
          <p:nvPr>
            <p:ph idx="1"/>
          </p:nvPr>
        </p:nvSpPr>
        <p:spPr/>
        <p:txBody>
          <a:bodyPr>
            <a:normAutofit fontScale="92500" lnSpcReduction="10000"/>
          </a:bodyPr>
          <a:lstStyle/>
          <a:p>
            <a:pPr>
              <a:lnSpc>
                <a:spcPct val="150000"/>
              </a:lnSpc>
              <a:spcBef>
                <a:spcPts val="0"/>
              </a:spcBef>
              <a:buNone/>
            </a:pPr>
            <a:r>
              <a:rPr lang="en-IN" sz="2800" dirty="0" smtClean="0"/>
              <a:t>The strategic management process of four phases:</a:t>
            </a:r>
          </a:p>
          <a:p>
            <a:pPr>
              <a:lnSpc>
                <a:spcPct val="150000"/>
              </a:lnSpc>
              <a:spcBef>
                <a:spcPts val="0"/>
              </a:spcBef>
              <a:buNone/>
            </a:pPr>
            <a:r>
              <a:rPr lang="en-IN" sz="2800" dirty="0" smtClean="0"/>
              <a:t> </a:t>
            </a:r>
            <a:r>
              <a:rPr lang="en-IN" sz="2800" dirty="0" err="1" smtClean="0"/>
              <a:t>i</a:t>
            </a:r>
            <a:r>
              <a:rPr lang="en-IN" sz="2800" dirty="0" smtClean="0"/>
              <a:t>) Strategic Assessment</a:t>
            </a:r>
          </a:p>
          <a:p>
            <a:pPr>
              <a:lnSpc>
                <a:spcPct val="150000"/>
              </a:lnSpc>
              <a:spcBef>
                <a:spcPts val="0"/>
              </a:spcBef>
              <a:buNone/>
            </a:pPr>
            <a:r>
              <a:rPr lang="en-IN" sz="2800" dirty="0" smtClean="0"/>
              <a:t> ii) Strategic Planning </a:t>
            </a:r>
          </a:p>
          <a:p>
            <a:pPr>
              <a:lnSpc>
                <a:spcPct val="150000"/>
              </a:lnSpc>
              <a:spcBef>
                <a:spcPts val="0"/>
              </a:spcBef>
              <a:buNone/>
            </a:pPr>
            <a:r>
              <a:rPr lang="en-IN" sz="2800" dirty="0" smtClean="0"/>
              <a:t>iii) Strategy Implementation </a:t>
            </a:r>
          </a:p>
          <a:p>
            <a:pPr>
              <a:lnSpc>
                <a:spcPct val="150000"/>
              </a:lnSpc>
              <a:spcBef>
                <a:spcPts val="0"/>
              </a:spcBef>
              <a:buNone/>
            </a:pPr>
            <a:r>
              <a:rPr lang="en-IN" sz="2800" dirty="0" smtClean="0"/>
              <a:t>iv) Performance Evaluation </a:t>
            </a:r>
            <a:endParaRPr lang="en-IN"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714356"/>
            <a:ext cx="7024744" cy="642942"/>
          </a:xfrm>
        </p:spPr>
        <p:txBody>
          <a:bodyPr>
            <a:normAutofit fontScale="90000"/>
          </a:bodyPr>
          <a:lstStyle/>
          <a:p>
            <a:pPr algn="ctr"/>
            <a:r>
              <a:rPr lang="en-IN" b="1" dirty="0" smtClean="0"/>
              <a:t>Strategic Implementation</a:t>
            </a:r>
            <a:endParaRPr lang="en-IN" dirty="0"/>
          </a:p>
        </p:txBody>
      </p:sp>
      <p:sp>
        <p:nvSpPr>
          <p:cNvPr id="3" name="Content Placeholder 2"/>
          <p:cNvSpPr>
            <a:spLocks noGrp="1"/>
          </p:cNvSpPr>
          <p:nvPr>
            <p:ph idx="1"/>
          </p:nvPr>
        </p:nvSpPr>
        <p:spPr>
          <a:xfrm>
            <a:off x="1043492" y="1643050"/>
            <a:ext cx="7314722" cy="4714908"/>
          </a:xfrm>
        </p:spPr>
        <p:txBody>
          <a:bodyPr>
            <a:noAutofit/>
          </a:bodyPr>
          <a:lstStyle/>
          <a:p>
            <a:pPr algn="just">
              <a:lnSpc>
                <a:spcPct val="150000"/>
              </a:lnSpc>
              <a:spcBef>
                <a:spcPts val="0"/>
              </a:spcBef>
              <a:buNone/>
            </a:pPr>
            <a:r>
              <a:rPr lang="en-IN" sz="1600" dirty="0" smtClean="0"/>
              <a:t>This involves executing the chosen strategy effectively and efficiently. It encompasses: </a:t>
            </a:r>
          </a:p>
          <a:p>
            <a:pPr marL="411480" indent="-342900" algn="just">
              <a:lnSpc>
                <a:spcPct val="150000"/>
              </a:lnSpc>
              <a:spcBef>
                <a:spcPts val="0"/>
              </a:spcBef>
              <a:buFont typeface="+mj-lt"/>
              <a:buAutoNum type="arabicPeriod"/>
            </a:pPr>
            <a:r>
              <a:rPr lang="en-IN" sz="1600" dirty="0" smtClean="0"/>
              <a:t>Allocation of sufficient resources- financial, personnel, infrastructure</a:t>
            </a:r>
          </a:p>
          <a:p>
            <a:pPr marL="411480" indent="-342900" algn="just">
              <a:lnSpc>
                <a:spcPct val="150000"/>
              </a:lnSpc>
              <a:spcBef>
                <a:spcPts val="0"/>
              </a:spcBef>
              <a:buFont typeface="+mj-lt"/>
              <a:buAutoNum type="arabicPeriod"/>
            </a:pPr>
            <a:r>
              <a:rPr lang="en-IN" sz="1600" dirty="0" smtClean="0"/>
              <a:t>Establishing a chain of command or structure to carry out tasks efficiently.</a:t>
            </a:r>
          </a:p>
          <a:p>
            <a:pPr marL="411480" indent="-342900" algn="just">
              <a:lnSpc>
                <a:spcPct val="150000"/>
              </a:lnSpc>
              <a:spcBef>
                <a:spcPts val="0"/>
              </a:spcBef>
              <a:buFont typeface="+mj-lt"/>
              <a:buAutoNum type="arabicPeriod"/>
            </a:pPr>
            <a:r>
              <a:rPr lang="en-IN" sz="1600" dirty="0" smtClean="0"/>
              <a:t>Assigning responsibility for specific tasks or processes to specific individuals or groups.</a:t>
            </a:r>
          </a:p>
          <a:p>
            <a:pPr marL="411480" indent="-342900" algn="just">
              <a:lnSpc>
                <a:spcPct val="150000"/>
              </a:lnSpc>
              <a:spcBef>
                <a:spcPts val="0"/>
              </a:spcBef>
              <a:buFont typeface="+mj-lt"/>
              <a:buAutoNum type="arabicPeriod"/>
            </a:pPr>
            <a:r>
              <a:rPr lang="en-IN" sz="1600" dirty="0" smtClean="0"/>
              <a:t>Managing the process, which includes monitoring results, comparing them with benchmarks and best practices, evaluating the efficacy and efficiency of the process, controlling for variances, and making adjustments to the process as necessary.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785794"/>
            <a:ext cx="7024744" cy="642942"/>
          </a:xfrm>
        </p:spPr>
        <p:txBody>
          <a:bodyPr>
            <a:normAutofit fontScale="90000"/>
          </a:bodyPr>
          <a:lstStyle/>
          <a:p>
            <a:pPr algn="ctr"/>
            <a:r>
              <a:rPr lang="en-IN" b="1" dirty="0" smtClean="0"/>
              <a:t>Performance Evaluation</a:t>
            </a:r>
            <a:endParaRPr lang="en-IN" b="1" dirty="0"/>
          </a:p>
        </p:txBody>
      </p:sp>
      <p:sp>
        <p:nvSpPr>
          <p:cNvPr id="3" name="Content Placeholder 2"/>
          <p:cNvSpPr>
            <a:spLocks noGrp="1"/>
          </p:cNvSpPr>
          <p:nvPr>
            <p:ph idx="1"/>
          </p:nvPr>
        </p:nvSpPr>
        <p:spPr>
          <a:xfrm>
            <a:off x="857224" y="1571612"/>
            <a:ext cx="7572428" cy="4857784"/>
          </a:xfrm>
        </p:spPr>
        <p:txBody>
          <a:bodyPr>
            <a:noAutofit/>
          </a:bodyPr>
          <a:lstStyle/>
          <a:p>
            <a:pPr algn="just">
              <a:lnSpc>
                <a:spcPct val="150000"/>
              </a:lnSpc>
              <a:spcBef>
                <a:spcPts val="0"/>
              </a:spcBef>
              <a:buNone/>
            </a:pPr>
            <a:r>
              <a:rPr lang="en-IN" sz="1800" dirty="0" smtClean="0"/>
              <a:t>Strategy formation and implementation is an on-going, never-ending, integrated process requiring continuous reassessment and reformation. Performance evaluation system </a:t>
            </a:r>
            <a:r>
              <a:rPr lang="en-IN" sz="1800" dirty="0" smtClean="0"/>
              <a:t>compares </a:t>
            </a:r>
            <a:r>
              <a:rPr lang="en-IN" sz="1800" dirty="0" smtClean="0"/>
              <a:t>actual results and desired results. This subsequently enables the strategists in modifying or introducing corrections in the plan, strategies, resources, and timing, as circumstances warrant. </a:t>
            </a:r>
          </a:p>
          <a:p>
            <a:pPr algn="just">
              <a:lnSpc>
                <a:spcPct val="150000"/>
              </a:lnSpc>
              <a:spcBef>
                <a:spcPts val="0"/>
              </a:spcBef>
              <a:buNone/>
            </a:pPr>
            <a:r>
              <a:rPr lang="en-IN" sz="1800" dirty="0" smtClean="0"/>
              <a:t>A system is established to monitor use of resources by the organisation and its efficacy. The monitoring and reporting system is continuous, with periodic output reviewed by teams. However, major evaluations may be conducted on a rather long term basis.</a:t>
            </a:r>
            <a:endParaRPr lang="en-IN"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3568" y="476672"/>
            <a:ext cx="7812360" cy="59766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84517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714356"/>
            <a:ext cx="7024744" cy="642942"/>
          </a:xfrm>
        </p:spPr>
        <p:txBody>
          <a:bodyPr>
            <a:normAutofit fontScale="90000"/>
          </a:bodyPr>
          <a:lstStyle/>
          <a:p>
            <a:pPr algn="ctr"/>
            <a:r>
              <a:rPr lang="en-IN" b="1" dirty="0" smtClean="0"/>
              <a:t>Strategic Assessment</a:t>
            </a:r>
            <a:endParaRPr lang="en-IN" b="1" dirty="0"/>
          </a:p>
        </p:txBody>
      </p:sp>
      <p:sp>
        <p:nvSpPr>
          <p:cNvPr id="3" name="Content Placeholder 2"/>
          <p:cNvSpPr>
            <a:spLocks noGrp="1"/>
          </p:cNvSpPr>
          <p:nvPr>
            <p:ph idx="1"/>
          </p:nvPr>
        </p:nvSpPr>
        <p:spPr>
          <a:xfrm>
            <a:off x="642910" y="1428736"/>
            <a:ext cx="7929618" cy="5000660"/>
          </a:xfrm>
        </p:spPr>
        <p:txBody>
          <a:bodyPr>
            <a:normAutofit/>
          </a:bodyPr>
          <a:lstStyle/>
          <a:p>
            <a:pPr algn="just">
              <a:lnSpc>
                <a:spcPct val="150000"/>
              </a:lnSpc>
              <a:spcBef>
                <a:spcPts val="0"/>
              </a:spcBef>
              <a:buNone/>
            </a:pPr>
            <a:r>
              <a:rPr lang="en-IN" sz="2000" b="1" dirty="0" smtClean="0"/>
              <a:t>a. Anticipating Environmental Change:</a:t>
            </a:r>
            <a:r>
              <a:rPr lang="en-IN" sz="2000" dirty="0" smtClean="0"/>
              <a:t> It makes clear why maintaining the status quo is not a viable option for the future. </a:t>
            </a:r>
          </a:p>
          <a:p>
            <a:pPr algn="just">
              <a:lnSpc>
                <a:spcPct val="150000"/>
              </a:lnSpc>
              <a:spcBef>
                <a:spcPts val="0"/>
              </a:spcBef>
              <a:buNone/>
            </a:pPr>
            <a:r>
              <a:rPr lang="en-IN" sz="2000" i="1" dirty="0" smtClean="0"/>
              <a:t>Social</a:t>
            </a:r>
            <a:r>
              <a:rPr lang="en-IN" sz="2000" dirty="0" smtClean="0"/>
              <a:t>: This covers the target clientele, their value systems, their aspiration levels, how they are organised, and the ‘power’ they can exercise over the decision making process. </a:t>
            </a:r>
          </a:p>
          <a:p>
            <a:pPr algn="just">
              <a:lnSpc>
                <a:spcPct val="150000"/>
              </a:lnSpc>
              <a:spcBef>
                <a:spcPts val="0"/>
              </a:spcBef>
              <a:buNone/>
            </a:pPr>
            <a:r>
              <a:rPr lang="en-IN" sz="2000" i="1" dirty="0" smtClean="0"/>
              <a:t>Technical</a:t>
            </a:r>
            <a:r>
              <a:rPr lang="en-IN" sz="2000" dirty="0" smtClean="0"/>
              <a:t>: This encompasses the technological developments which may require alteration or altogether abandonment of organisational objectives.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785794"/>
            <a:ext cx="7024744" cy="714380"/>
          </a:xfrm>
        </p:spPr>
        <p:txBody>
          <a:bodyPr/>
          <a:lstStyle/>
          <a:p>
            <a:pPr algn="ctr"/>
            <a:r>
              <a:rPr lang="en-IN" b="1" dirty="0" smtClean="0"/>
              <a:t>Strategic Assessment</a:t>
            </a:r>
            <a:endParaRPr lang="en-IN" dirty="0"/>
          </a:p>
        </p:txBody>
      </p:sp>
      <p:sp>
        <p:nvSpPr>
          <p:cNvPr id="3" name="Content Placeholder 2"/>
          <p:cNvSpPr>
            <a:spLocks noGrp="1"/>
          </p:cNvSpPr>
          <p:nvPr>
            <p:ph idx="1"/>
          </p:nvPr>
        </p:nvSpPr>
        <p:spPr>
          <a:xfrm>
            <a:off x="928662" y="1714488"/>
            <a:ext cx="7643866" cy="4714908"/>
          </a:xfrm>
        </p:spPr>
        <p:txBody>
          <a:bodyPr>
            <a:normAutofit/>
          </a:bodyPr>
          <a:lstStyle/>
          <a:p>
            <a:pPr algn="just">
              <a:lnSpc>
                <a:spcPct val="150000"/>
              </a:lnSpc>
              <a:spcBef>
                <a:spcPts val="0"/>
              </a:spcBef>
              <a:buNone/>
            </a:pPr>
            <a:r>
              <a:rPr lang="en-IN" sz="2800" i="1" dirty="0" smtClean="0"/>
              <a:t>Economic: </a:t>
            </a:r>
            <a:r>
              <a:rPr lang="en-IN" sz="2800" dirty="0" smtClean="0"/>
              <a:t>This refers to changes in the economy generally but also to disparities in income, higher unemployment or diminishing resources. </a:t>
            </a:r>
          </a:p>
          <a:p>
            <a:pPr algn="just">
              <a:lnSpc>
                <a:spcPct val="150000"/>
              </a:lnSpc>
              <a:spcBef>
                <a:spcPts val="0"/>
              </a:spcBef>
              <a:buNone/>
            </a:pPr>
            <a:r>
              <a:rPr lang="en-IN" sz="2800" i="1" dirty="0" smtClean="0"/>
              <a:t>Political:</a:t>
            </a:r>
            <a:r>
              <a:rPr lang="en-IN" sz="2800" dirty="0" smtClean="0"/>
              <a:t> This includes international agreements, domestic legislation, political values etc.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conduct an effective PESTEL Analysis? - SpringWorks"/>
          <p:cNvPicPr>
            <a:picLocks noChangeAspect="1" noChangeArrowheads="1"/>
          </p:cNvPicPr>
          <p:nvPr/>
        </p:nvPicPr>
        <p:blipFill>
          <a:blip r:embed="rId2"/>
          <a:srcRect/>
          <a:stretch>
            <a:fillRect/>
          </a:stretch>
        </p:blipFill>
        <p:spPr bwMode="auto">
          <a:xfrm>
            <a:off x="1000100" y="928670"/>
            <a:ext cx="7215238" cy="542928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Porter's 5 Forces Explained and How to Use the Model"/>
          <p:cNvPicPr>
            <a:picLocks noChangeAspect="1" noChangeArrowheads="1"/>
          </p:cNvPicPr>
          <p:nvPr/>
        </p:nvPicPr>
        <p:blipFill>
          <a:blip r:embed="rId2"/>
          <a:srcRect/>
          <a:stretch>
            <a:fillRect/>
          </a:stretch>
        </p:blipFill>
        <p:spPr bwMode="auto">
          <a:xfrm>
            <a:off x="357158" y="285728"/>
            <a:ext cx="8631267" cy="657227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rter's 5 Forces Framework – Competitive Analysis of an Industry | Tech  Talk"/>
          <p:cNvPicPr>
            <a:picLocks noChangeAspect="1" noChangeArrowheads="1"/>
          </p:cNvPicPr>
          <p:nvPr/>
        </p:nvPicPr>
        <p:blipFill>
          <a:blip r:embed="rId2"/>
          <a:srcRect/>
          <a:stretch>
            <a:fillRect/>
          </a:stretch>
        </p:blipFill>
        <p:spPr bwMode="auto">
          <a:xfrm>
            <a:off x="285720" y="214290"/>
            <a:ext cx="8858280" cy="664371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76" y="785794"/>
            <a:ext cx="7024744" cy="1143000"/>
          </a:xfrm>
        </p:spPr>
        <p:txBody>
          <a:bodyPr/>
          <a:lstStyle/>
          <a:p>
            <a:pPr algn="ctr"/>
            <a:r>
              <a:rPr lang="en-IN" b="1" dirty="0" smtClean="0"/>
              <a:t>b. Strategic Analysis</a:t>
            </a:r>
            <a:endParaRPr lang="en-IN" b="1" dirty="0"/>
          </a:p>
        </p:txBody>
      </p:sp>
      <p:sp>
        <p:nvSpPr>
          <p:cNvPr id="3" name="Content Placeholder 2"/>
          <p:cNvSpPr>
            <a:spLocks noGrp="1"/>
          </p:cNvSpPr>
          <p:nvPr>
            <p:ph idx="1"/>
          </p:nvPr>
        </p:nvSpPr>
        <p:spPr/>
        <p:txBody>
          <a:bodyPr>
            <a:normAutofit fontScale="70000" lnSpcReduction="20000"/>
          </a:bodyPr>
          <a:lstStyle/>
          <a:p>
            <a:pPr algn="just">
              <a:lnSpc>
                <a:spcPct val="170000"/>
              </a:lnSpc>
              <a:spcBef>
                <a:spcPts val="0"/>
              </a:spcBef>
              <a:buNone/>
            </a:pPr>
            <a:r>
              <a:rPr lang="en-IN" dirty="0" smtClean="0"/>
              <a:t>The Strengths, Weaknesses, Opportunities and Threats (SWOT) analysis is a useful and powerful tool to analyse consequences of environmental change for the organisation. The role of SWOT analysis is to take the information from the environmental analysis and separate it into internal issues (strengths and weaknesses) and external issues (opportunities and threats).</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6602</TotalTime>
  <Words>691</Words>
  <Application>Microsoft Office PowerPoint</Application>
  <PresentationFormat>On-screen Show (4:3)</PresentationFormat>
  <Paragraphs>45</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Austin</vt:lpstr>
      <vt:lpstr>Strategy</vt:lpstr>
      <vt:lpstr>Slide 2</vt:lpstr>
      <vt:lpstr>Strategic Management</vt:lpstr>
      <vt:lpstr>Strategic Assessment</vt:lpstr>
      <vt:lpstr>Strategic Assessment</vt:lpstr>
      <vt:lpstr>Slide 6</vt:lpstr>
      <vt:lpstr>Slide 7</vt:lpstr>
      <vt:lpstr>Slide 8</vt:lpstr>
      <vt:lpstr>b. Strategic Analysis</vt:lpstr>
      <vt:lpstr>Slide 10</vt:lpstr>
      <vt:lpstr>Slide 11</vt:lpstr>
      <vt:lpstr>Strategic Assessment</vt:lpstr>
      <vt:lpstr>Slide 13</vt:lpstr>
      <vt:lpstr>Slide 14</vt:lpstr>
      <vt:lpstr>Slide 15</vt:lpstr>
      <vt:lpstr>Slide 16</vt:lpstr>
      <vt:lpstr>Slide 17</vt:lpstr>
      <vt:lpstr>Slide 18</vt:lpstr>
      <vt:lpstr>Slide 19</vt:lpstr>
      <vt:lpstr>Slide 20</vt:lpstr>
      <vt:lpstr>Mission Statement</vt:lpstr>
      <vt:lpstr>Slide 22</vt:lpstr>
      <vt:lpstr>Slide 23</vt:lpstr>
      <vt:lpstr>Slide 24</vt:lpstr>
      <vt:lpstr>Differences between vision and mission</vt:lpstr>
      <vt:lpstr>Slide 26</vt:lpstr>
      <vt:lpstr>Characteristics of Objectives</vt:lpstr>
      <vt:lpstr>Differences between goals and objectives</vt:lpstr>
      <vt:lpstr>Strategic Planning</vt:lpstr>
      <vt:lpstr>Strategic Implementation</vt:lpstr>
      <vt:lpstr>Performance Evaluation</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dc:title>
  <dc:creator>satarupa.roy@gmail.com</dc:creator>
  <cp:lastModifiedBy>Windows User</cp:lastModifiedBy>
  <cp:revision>77</cp:revision>
  <dcterms:created xsi:type="dcterms:W3CDTF">2022-08-23T13:27:20Z</dcterms:created>
  <dcterms:modified xsi:type="dcterms:W3CDTF">2023-09-14T09:17:47Z</dcterms:modified>
</cp:coreProperties>
</file>