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62" r:id="rId4"/>
    <p:sldId id="263" r:id="rId5"/>
    <p:sldId id="312" r:id="rId6"/>
    <p:sldId id="258" r:id="rId7"/>
    <p:sldId id="259" r:id="rId8"/>
    <p:sldId id="260" r:id="rId9"/>
    <p:sldId id="264" r:id="rId10"/>
    <p:sldId id="302" r:id="rId11"/>
    <p:sldId id="265" r:id="rId12"/>
    <p:sldId id="266" r:id="rId13"/>
    <p:sldId id="267" r:id="rId14"/>
    <p:sldId id="311" r:id="rId15"/>
    <p:sldId id="268" r:id="rId16"/>
    <p:sldId id="313" r:id="rId17"/>
    <p:sldId id="283" r:id="rId18"/>
    <p:sldId id="284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305" r:id="rId32"/>
    <p:sldId id="306" r:id="rId33"/>
    <p:sldId id="307" r:id="rId34"/>
    <p:sldId id="282" r:id="rId35"/>
    <p:sldId id="309" r:id="rId36"/>
    <p:sldId id="285" r:id="rId37"/>
    <p:sldId id="286" r:id="rId38"/>
    <p:sldId id="303" r:id="rId39"/>
    <p:sldId id="287" r:id="rId40"/>
    <p:sldId id="308" r:id="rId41"/>
    <p:sldId id="288" r:id="rId42"/>
    <p:sldId id="289" r:id="rId43"/>
    <p:sldId id="290" r:id="rId44"/>
    <p:sldId id="301" r:id="rId45"/>
    <p:sldId id="291" r:id="rId46"/>
    <p:sldId id="314" r:id="rId47"/>
    <p:sldId id="292" r:id="rId48"/>
    <p:sldId id="317" r:id="rId49"/>
    <p:sldId id="304" r:id="rId50"/>
    <p:sldId id="293" r:id="rId51"/>
    <p:sldId id="315" r:id="rId52"/>
    <p:sldId id="316" r:id="rId53"/>
    <p:sldId id="318" r:id="rId54"/>
    <p:sldId id="319" r:id="rId55"/>
    <p:sldId id="294" r:id="rId56"/>
    <p:sldId id="320" r:id="rId57"/>
    <p:sldId id="322" r:id="rId58"/>
    <p:sldId id="326" r:id="rId59"/>
    <p:sldId id="321" r:id="rId60"/>
    <p:sldId id="298" r:id="rId61"/>
    <p:sldId id="323" r:id="rId62"/>
    <p:sldId id="299" r:id="rId63"/>
    <p:sldId id="300" r:id="rId64"/>
    <p:sldId id="324" r:id="rId65"/>
    <p:sldId id="32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A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16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C66D-B679-4248-98D4-C6F34CBD9E2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ECC2-BCB3-4346-A49D-3C09F4475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572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 smtClean="0">
                <a:solidFill>
                  <a:srgbClr val="0070C0"/>
                </a:solidFill>
                <a:latin typeface="Times New Roman" charset="0"/>
              </a:rPr>
              <a:t>Basic of Multimedia</a:t>
            </a:r>
            <a:endParaRPr lang="en-GB" sz="1400" b="1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3429000" y="304800"/>
            <a:ext cx="40386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2"/>
          <p:cNvSpPr>
            <a:spLocks noChangeArrowheads="1"/>
          </p:cNvSpPr>
          <p:nvPr/>
        </p:nvSpPr>
        <p:spPr bwMode="auto">
          <a:xfrm>
            <a:off x="0" y="3276600"/>
            <a:ext cx="91440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09600"/>
            <a:ext cx="7772400" cy="2895600"/>
          </a:xfrm>
        </p:spPr>
        <p:txBody>
          <a:bodyPr/>
          <a:lstStyle>
            <a:lvl1pPr>
              <a:defRPr b="1" i="0">
                <a:solidFill>
                  <a:srgbClr val="002060"/>
                </a:solidFill>
              </a:defRPr>
            </a:lvl1pPr>
          </a:lstStyle>
          <a:p>
            <a:r>
              <a:rPr lang="nl-BE" dirty="0"/>
              <a:t>Click to edit Master title style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657600"/>
            <a:ext cx="6400800" cy="2362200"/>
          </a:xfrm>
        </p:spPr>
        <p:txBody>
          <a:bodyPr anchor="ctr" anchorCtr="1"/>
          <a:lstStyle>
            <a:lvl1pPr marL="0" indent="0" algn="r">
              <a:buFont typeface="Wingdings" pitchFamily="2" charset="2"/>
              <a:buNone/>
              <a:defRPr i="0">
                <a:solidFill>
                  <a:srgbClr val="002060"/>
                </a:solidFill>
              </a:defRPr>
            </a:lvl1pPr>
          </a:lstStyle>
          <a:p>
            <a:r>
              <a:rPr lang="nl-BE" dirty="0"/>
              <a:t>Click to edit Master subtitle style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66800" cy="7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11D2-8E08-42C3-ABD0-00909D3DAC0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508000"/>
            <a:ext cx="2095500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08000"/>
            <a:ext cx="6134100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AFD3-13CB-46A0-BCE9-A15DF079D7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E892-6484-4BA7-9720-3E115795F4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F6DC-14F3-4EBA-BCB5-3FAED55D1E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81100"/>
            <a:ext cx="4114800" cy="5105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1100"/>
            <a:ext cx="4114800" cy="5105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3CC83-D532-4688-959F-F70ED19A69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ECD14-B3E2-4E4F-AE58-EC3C9C9F1A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29BFF-FDB8-4559-A5DA-FB2BA0C35B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07D63-BA72-424A-BFD8-CB0954BCCC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3356-3FD5-402E-B11C-C6ABE97419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870C-A8AE-4418-B5DF-A932EDC671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438400" y="1828800"/>
            <a:ext cx="1447800" cy="990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080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nl-BE" dirty="0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811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</p:txBody>
      </p:sp>
      <p:sp>
        <p:nvSpPr>
          <p:cNvPr id="11340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557AAB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4572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 smtClean="0">
                <a:solidFill>
                  <a:srgbClr val="557AAB"/>
                </a:solidFill>
                <a:latin typeface="Times New Roman" charset="0"/>
              </a:rPr>
              <a:t>Basic</a:t>
            </a:r>
            <a:r>
              <a:rPr lang="en-GB" sz="1400" b="1" baseline="0" dirty="0" smtClean="0">
                <a:solidFill>
                  <a:srgbClr val="557AAB"/>
                </a:solidFill>
                <a:latin typeface="Times New Roman" charset="0"/>
              </a:rPr>
              <a:t> of Multimedia</a:t>
            </a:r>
            <a:endParaRPr lang="en-GB" sz="1400" dirty="0">
              <a:solidFill>
                <a:srgbClr val="557AAB"/>
              </a:solidFill>
              <a:latin typeface="Times New Roman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3429000" y="304800"/>
            <a:ext cx="40386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85763" y="1074738"/>
            <a:ext cx="8380412" cy="65087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85763" y="6324600"/>
            <a:ext cx="8380412" cy="36513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"/>
            <a:ext cx="121497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75000"/>
        <a:buFont typeface="Wingdings" pitchFamily="2" charset="2"/>
        <a:buChar char="l"/>
        <a:defRPr sz="2400" b="1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75000"/>
        <a:buFont typeface="Wingdings" pitchFamily="2" charset="2"/>
        <a:buChar char="m"/>
        <a:defRPr sz="2400" b="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80000"/>
        <a:buFont typeface="Wingdings" pitchFamily="2" charset="2"/>
        <a:buChar char="n"/>
        <a:defRPr sz="2400">
          <a:solidFill>
            <a:schemeClr val="bg1"/>
          </a:solidFill>
          <a:latin typeface="Garamond" pitchFamily="18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90000"/>
        <a:buFont typeface="Wingdings" pitchFamily="2" charset="2"/>
        <a:buChar char="o"/>
        <a:defRPr sz="2400">
          <a:solidFill>
            <a:schemeClr val="bg1"/>
          </a:solidFill>
          <a:latin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352800" y="3657600"/>
            <a:ext cx="5029200" cy="1219200"/>
          </a:xfrm>
        </p:spPr>
        <p:txBody>
          <a:bodyPr/>
          <a:lstStyle/>
          <a:p>
            <a:r>
              <a:rPr lang="en-US" sz="1600" dirty="0" err="1" smtClean="0"/>
              <a:t>Shyamalendu</a:t>
            </a:r>
            <a:r>
              <a:rPr lang="en-US" sz="1600" dirty="0" smtClean="0"/>
              <a:t> </a:t>
            </a:r>
            <a:r>
              <a:rPr lang="en-US" sz="1600" dirty="0" err="1" smtClean="0"/>
              <a:t>Kandar</a:t>
            </a:r>
            <a:endParaRPr lang="en-US" sz="1600" dirty="0" smtClean="0"/>
          </a:p>
          <a:p>
            <a:r>
              <a:rPr lang="en-US" sz="1600" dirty="0" smtClean="0"/>
              <a:t>Assistant Prof. IT</a:t>
            </a:r>
          </a:p>
          <a:p>
            <a:endParaRPr lang="en-US" dirty="0"/>
          </a:p>
        </p:txBody>
      </p:sp>
      <p:pic>
        <p:nvPicPr>
          <p:cNvPr id="19458" name="Picture 2" descr="Image result for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2857500" cy="2857500"/>
          </a:xfrm>
          <a:prstGeom prst="rect">
            <a:avLst/>
          </a:prstGeom>
          <a:noFill/>
        </p:spPr>
      </p:pic>
      <p:pic>
        <p:nvPicPr>
          <p:cNvPr id="19460" name="Picture 4" descr="Image result for data compre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8075" y="4419600"/>
            <a:ext cx="54959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95400" y="5713412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 flipH="1" flipV="1">
            <a:off x="1332706" y="5524500"/>
            <a:ext cx="3817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1408906" y="5448300"/>
            <a:ext cx="534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1408509" y="5296297"/>
            <a:ext cx="839788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 flipH="1" flipV="1">
            <a:off x="1789906" y="5523706"/>
            <a:ext cx="3817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2018506" y="5600700"/>
            <a:ext cx="2293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2018506" y="5448300"/>
            <a:ext cx="534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9050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PCM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81600" y="5725080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5174972" y="5492234"/>
            <a:ext cx="469662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5555575" y="5568831"/>
            <a:ext cx="318056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24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DPCM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4380706" y="4915694"/>
            <a:ext cx="1601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5485606" y="5638800"/>
            <a:ext cx="153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5632172" y="6014086"/>
            <a:ext cx="469662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5943600" y="5857370"/>
            <a:ext cx="153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013569" y="5568831"/>
            <a:ext cx="318056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600200" y="3505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6,8,12,6, 4, 8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6,2,4,-6, -2, 4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2057400"/>
            <a:ext cx="3124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Largest 12 , requires 4 bit, For sign 1 bit.</a:t>
            </a:r>
          </a:p>
          <a:p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30 bit </a:t>
            </a:r>
          </a:p>
          <a:p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2133600"/>
            <a:ext cx="2819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Largest 6 , requires 3 bit, For sign 1 bit.</a:t>
            </a:r>
          </a:p>
          <a:p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24 bit. </a:t>
            </a:r>
          </a:p>
          <a:p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60198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Further study Adaptive DPCM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6200" y="4492624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Lempel-Ziv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Proposed by Abraham Lempel, Jacob </a:t>
            </a:r>
            <a:r>
              <a:rPr lang="en-US" sz="2000" dirty="0" err="1" smtClean="0">
                <a:solidFill>
                  <a:schemeClr val="bg1"/>
                </a:solidFill>
              </a:rPr>
              <a:t>Ziv</a:t>
            </a:r>
            <a:r>
              <a:rPr lang="en-US" sz="2000" dirty="0" smtClean="0">
                <a:solidFill>
                  <a:schemeClr val="bg1"/>
                </a:solidFill>
              </a:rPr>
              <a:t> in 1978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Improved version proposed by Terry Welch in 1984.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Known as LZW </a:t>
            </a:r>
            <a:r>
              <a:rPr lang="en-US" sz="2000" dirty="0" err="1" smtClean="0">
                <a:solidFill>
                  <a:schemeClr val="bg1"/>
                </a:solidFill>
              </a:rPr>
              <a:t>algo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Dictionary based coder.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Encoding: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I. 	Start constructing the dictionary by all strings of length one.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II. 	Find the longest string W in the dictionary that matches the current input.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III. Emit the dictionary index for W to output and remove W from the input.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IV.	Add W followed by the next symbol in the input to the dictionary.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V.	Go to Step 2.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Lempel-Ziv Coding-Example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Input String:    BAABABBBAABBBBAA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1533236"/>
            <a:ext cx="28194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1533236"/>
            <a:ext cx="1295400" cy="4267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Parsed String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96164" y="1524000"/>
            <a:ext cx="3657600" cy="4352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76183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BAABABBBAABBBBAA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176183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488" y="167871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5488" y="190731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2359969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AABABBBAABBBBAA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144" y="233216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9484" y="227676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9484" y="250536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227676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250536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9326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ABABBBAABBBBAA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28564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AB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9484" y="285027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9484" y="3078871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285027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3078871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1220" y="2850272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1220" y="3078871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35422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ABBBAABBBBAA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35422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ABB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9484" y="341052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9484" y="363912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1600" y="341052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363912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21220" y="3410528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1220" y="3639127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9184" y="3410528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9184" y="3639127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" y="41518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BAABBBBAA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6200" y="41518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9484" y="401174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9484" y="424034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0" y="401174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1600" y="424034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21220" y="4011744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21220" y="4240343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9184" y="401174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69184" y="424034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02584" y="4010892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2584" y="4239491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46090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ABBBBAA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10000" y="460903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ABBB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9484" y="45636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9484" y="47922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1600" y="45636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1600" y="47922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1220" y="4563616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21220" y="4792215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69184" y="4563616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9184" y="4792215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02584" y="456276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2584" y="479136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35984" y="45627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6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5984" y="47913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" y="519083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BAA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000" y="521863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09484" y="51732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09484" y="54018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81600" y="51732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54018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21220" y="5173216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21220" y="5401815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9184" y="5173216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69184" y="5401815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02584" y="517236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02584" y="540096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35984" y="51723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6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35984" y="54009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5584" y="51723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7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45584" y="54009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71600" y="59552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Compressed String B,A,2B,3B,1A,4B, 5A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Lempel-Ziv Coding-Example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Decompression: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Input String: B,A,2B,3B,1A,4B, 5A</a:t>
            </a:r>
          </a:p>
          <a:p>
            <a:pPr>
              <a:buNone/>
            </a:pPr>
            <a:endParaRPr lang="en-US" sz="12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1905000"/>
            <a:ext cx="28194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905000"/>
            <a:ext cx="1295400" cy="3810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Parsed String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1905000"/>
            <a:ext cx="36576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209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B,A,2B,3B,1A,4B,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161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B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5488" y="20397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488" y="22683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667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A,2B,3B,1A,4B,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618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5908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28193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25908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28193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3276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2B,3B,1A,4B,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228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2B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3124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3352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3124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352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124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3352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3810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3B,1A,4B,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3761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3B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37161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7800" y="39447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7161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9447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371618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7400" y="394477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8400" y="372225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395085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4447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1A,4B,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1A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7800" y="4267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4495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2600" y="4267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2600" y="4495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4267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4495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8400" y="427327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48400" y="450187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81800" y="4267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81800" y="4495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4904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4B, 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33800" y="4828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4B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7800" y="48531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57800" y="50817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62600" y="48531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62600" y="50817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7400" y="48531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7400" y="50817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48400" y="4849944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8400" y="508777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48531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81800" y="50817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2800" y="4856016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6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62800" y="5075379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000" y="5361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5A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5285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5A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7800" y="54627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7800" y="56913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62600" y="54627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56913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67400" y="54627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67400" y="56913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48400" y="5459544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4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48400" y="569737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81800" y="54627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81800" y="56913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62800" y="5465616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6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2800" y="5684979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ABBB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2400" y="545869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7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72400" y="568729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BAA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1000" y="5893713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string:  BAABABBBAABBBBAA  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Decode:</a:t>
            </a:r>
          </a:p>
          <a:p>
            <a:pPr>
              <a:buNone/>
            </a:pPr>
            <a:r>
              <a:rPr lang="en-US" dirty="0" smtClean="0"/>
              <a:t>ab0b1b0a2b4a2a6a5a5b7b3a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Encode</a:t>
            </a:r>
          </a:p>
          <a:p>
            <a:pPr>
              <a:buNone/>
            </a:pPr>
            <a:r>
              <a:rPr lang="en-US" dirty="0" smtClean="0"/>
              <a:t>01100110010110000100110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developed by David A. Huffman  in 1952.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Statistical coding.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frequently used characters will be stored with fewer bits and not-so-frequently occurring characters will be stored with more bits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algorithm's output can be viewed as a variable-length code table for encoding a source symbol.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table based on the estimated probability or frequency of occurrence (</a:t>
            </a:r>
            <a:r>
              <a:rPr lang="en-US" sz="2200" i="1" dirty="0" smtClean="0">
                <a:solidFill>
                  <a:schemeClr val="bg1"/>
                </a:solidFill>
              </a:rPr>
              <a:t>weight</a:t>
            </a:r>
            <a:r>
              <a:rPr lang="en-US" sz="2200" dirty="0" smtClean="0">
                <a:solidFill>
                  <a:schemeClr val="bg1"/>
                </a:solidFill>
              </a:rPr>
              <a:t>) for each possible value of the source symbol.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The table may be derived from the input itself or from data which is representative of the input.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pic>
        <p:nvPicPr>
          <p:cNvPr id="4098" name="Picture 2" descr="Image result for huff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295400" cy="18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105400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Algorithm:</a:t>
            </a:r>
          </a:p>
          <a:p>
            <a:pPr>
              <a:buNone/>
            </a:pPr>
            <a:r>
              <a:rPr lang="en-US" sz="2200" dirty="0" smtClean="0"/>
              <a:t> 1.  Scanning and Counting:  text to be compressed and count the occurrence of all characters.</a:t>
            </a:r>
          </a:p>
          <a:p>
            <a:pPr>
              <a:buNone/>
            </a:pPr>
            <a:r>
              <a:rPr lang="en-US" sz="2200" dirty="0" smtClean="0"/>
              <a:t>2.  Sort or prioritize:  based on number of occurrences in text.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/>
              <a:t>3.  Tree Construction:  Huffman code tree based on prioritized list.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/>
              <a:t>4.  Code word Construction:  Perform a traversal of tree to determine all code words.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/>
              <a:t>5.  Encoded compressed File:  Scan text again and create new file using the Huffman codes.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5181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I: 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Such that no character is left in the file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 to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eof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scan a character c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set count(c)=0;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for j=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eof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scan character c</a:t>
            </a:r>
            <a:r>
              <a:rPr lang="en-US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/.</a:t>
            </a:r>
          </a:p>
          <a:p>
            <a:pPr>
              <a:buNone/>
            </a:pPr>
            <a:r>
              <a:rPr lang="en-US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c= c</a:t>
            </a:r>
            <a:r>
              <a:rPr lang="en-US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count(c)=count(c)++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end if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j++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end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=i+1;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end     </a:t>
            </a:r>
          </a:p>
          <a:p>
            <a:pPr>
              <a:buNone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II: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Sort the array count in increasing order       </a:t>
            </a:r>
            <a:endParaRPr lang="en-US" b="1" baseline="30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Step III: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Pick the first two elements x and y of the sorted array and construct a </a:t>
            </a:r>
            <a:r>
              <a:rPr lang="en-US" sz="2000" dirty="0" err="1" smtClean="0">
                <a:solidFill>
                  <a:schemeClr val="bg1"/>
                </a:solidFill>
              </a:rPr>
              <a:t>subtree</a:t>
            </a:r>
            <a:r>
              <a:rPr lang="en-US" sz="2000" dirty="0" smtClean="0">
                <a:solidFill>
                  <a:schemeClr val="bg1"/>
                </a:solidFill>
              </a:rPr>
              <a:t> with two characters as leaves.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Set the label of the root as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Remove x and y from the sorted array and place the new </a:t>
            </a:r>
            <a:r>
              <a:rPr lang="en-US" sz="2000" dirty="0" err="1" smtClean="0">
                <a:solidFill>
                  <a:schemeClr val="bg1"/>
                </a:solidFill>
              </a:rPr>
              <a:t>subtree</a:t>
            </a:r>
            <a:r>
              <a:rPr lang="en-US" sz="2000" dirty="0" smtClean="0">
                <a:solidFill>
                  <a:schemeClr val="bg1"/>
                </a:solidFill>
              </a:rPr>
              <a:t> in proper posing of the sorted array. [ If there exist any other elements with frequency          , place it just after it].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Continue this process till the array become an one element array.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Output: A Tree called Huffman Tree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Step IV: 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bg1"/>
                </a:solidFill>
              </a:rPr>
              <a:t>   P</a:t>
            </a:r>
            <a:r>
              <a:rPr lang="en-US" sz="2000" dirty="0" smtClean="0">
                <a:solidFill>
                  <a:schemeClr val="bg1"/>
                </a:solidFill>
              </a:rPr>
              <a:t>arse the tree from root to leaf.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Assign ‘0’ for left </a:t>
            </a:r>
            <a:r>
              <a:rPr lang="en-US" sz="2000" dirty="0" err="1" smtClean="0">
                <a:solidFill>
                  <a:schemeClr val="bg1"/>
                </a:solidFill>
              </a:rPr>
              <a:t>subtree</a:t>
            </a:r>
            <a:r>
              <a:rPr lang="en-US" sz="2000" dirty="0" smtClean="0">
                <a:solidFill>
                  <a:schemeClr val="bg1"/>
                </a:solidFill>
              </a:rPr>
              <a:t> and ‘1’ for right </a:t>
            </a:r>
            <a:r>
              <a:rPr lang="en-US" sz="2000" dirty="0" err="1" smtClean="0">
                <a:solidFill>
                  <a:schemeClr val="bg1"/>
                </a:solidFill>
              </a:rPr>
              <a:t>subtree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2800" y="2286000"/>
          <a:ext cx="1828800" cy="304800"/>
        </p:xfrm>
        <a:graphic>
          <a:graphicData uri="http://schemas.openxmlformats.org/presentationml/2006/ole">
            <p:oleObj spid="_x0000_s2050" name="Equation" r:id="rId3" imgW="121896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05000" y="3276600"/>
          <a:ext cx="457200" cy="281354"/>
        </p:xfrm>
        <a:graphic>
          <a:graphicData uri="http://schemas.openxmlformats.org/presentationml/2006/ole">
            <p:oleObj spid="_x0000_s2051" name="Equation" r:id="rId4" imgW="3301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</a:t>
            </a:r>
            <a:r>
              <a:rPr lang="en-US" sz="2800" dirty="0" smtClean="0">
                <a:solidFill>
                  <a:schemeClr val="accent5">
                    <a:lumMod val="25000"/>
                  </a:schemeClr>
                </a:solidFill>
              </a:rPr>
              <a:t>BESU is the first IIEST in India.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Step I: Scanning &amp; Counting:          Step II: Sorting of prioritize </a:t>
            </a:r>
            <a:endParaRPr lang="en-US" sz="1800" dirty="0" smtClean="0"/>
          </a:p>
          <a:p>
            <a:pPr>
              <a:buNone/>
            </a:pPr>
            <a:endParaRPr 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   	</a:t>
            </a:r>
          </a:p>
          <a:p>
            <a:pPr>
              <a:buNone/>
            </a:pPr>
            <a:endParaRPr 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175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Letter         Count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B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E 	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	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U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space 	6</a:t>
            </a:r>
          </a:p>
          <a:p>
            <a:pPr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</a:rPr>
              <a:t> 	4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 	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t 	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h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e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r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I 	3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T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n	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d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a	1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. 	1  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905000"/>
            <a:ext cx="190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Letter         Count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B 	1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U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h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e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 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r 	1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d	1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a	1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. 	1 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E 	2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S	2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s 	2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t 	2</a:t>
            </a:r>
          </a:p>
          <a:p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n	2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</a:rPr>
              <a:t> 	3</a:t>
            </a:r>
          </a:p>
          <a:p>
            <a:r>
              <a:rPr lang="en-US" sz="1400" b="1" dirty="0" err="1" smtClean="0">
                <a:solidFill>
                  <a:srgbClr val="00B050"/>
                </a:solidFill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</a:rPr>
              <a:t> 	4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space 	6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reduction in size of data in order to save space or transmission time.</a:t>
            </a:r>
          </a:p>
          <a:p>
            <a:pPr>
              <a:buNone/>
            </a:pPr>
            <a:r>
              <a:rPr lang="en-US" sz="2200" dirty="0" smtClean="0"/>
              <a:t>Without Compression: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800*600 , 32 bit image will take ((800 X 600)X32)/(8X1024X1024) = 1.83 MB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2000 character text file will take 1.95 KB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1 minute audio stereo file will take 10 MB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1 minute video clip will take 2GB space.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resulting requirement of huge disk space, large transmission time,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Compression reduces the file size using mathematical algorithm.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18434" name="Picture 2" descr="Image result for huge burd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953000"/>
            <a:ext cx="1203960" cy="1744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Step III: Tree Construction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Step III: Code word Construction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 A. From Frequency 1: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62000" y="16764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8104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67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48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058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538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92056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2847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267200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696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538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571836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920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4492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87878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26748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73314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178808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295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668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1" name="Straight Connector 30"/>
          <p:cNvCxnSpPr>
            <a:stCxn id="29" idx="2"/>
            <a:endCxn id="27" idx="0"/>
          </p:cNvCxnSpPr>
          <p:nvPr/>
        </p:nvCxnSpPr>
        <p:spPr bwMode="auto">
          <a:xfrm rot="5400000">
            <a:off x="8382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>
            <a:stCxn id="29" idx="2"/>
            <a:endCxn id="28" idx="0"/>
          </p:cNvCxnSpPr>
          <p:nvPr/>
        </p:nvCxnSpPr>
        <p:spPr bwMode="auto">
          <a:xfrm rot="16200000" flipH="1">
            <a:off x="10668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438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956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6670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7" name="Straight Connector 36"/>
          <p:cNvCxnSpPr>
            <a:stCxn id="36" idx="2"/>
          </p:cNvCxnSpPr>
          <p:nvPr/>
        </p:nvCxnSpPr>
        <p:spPr bwMode="auto">
          <a:xfrm rot="5400000">
            <a:off x="24384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36" idx="2"/>
          </p:cNvCxnSpPr>
          <p:nvPr/>
        </p:nvCxnSpPr>
        <p:spPr bwMode="auto">
          <a:xfrm rot="16200000" flipH="1">
            <a:off x="2667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8100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46416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038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 bwMode="auto">
          <a:xfrm rot="5400000">
            <a:off x="3810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</p:cNvCxnSpPr>
          <p:nvPr/>
        </p:nvCxnSpPr>
        <p:spPr bwMode="auto">
          <a:xfrm rot="16200000" flipH="1">
            <a:off x="40386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410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46616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6388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 bwMode="auto">
          <a:xfrm rot="5400000">
            <a:off x="54102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6" idx="2"/>
          </p:cNvCxnSpPr>
          <p:nvPr/>
        </p:nvCxnSpPr>
        <p:spPr bwMode="auto">
          <a:xfrm rot="16200000" flipH="1">
            <a:off x="56388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885708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086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 rot="5400000">
            <a:off x="6858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stCxn id="51" idx="2"/>
          </p:cNvCxnSpPr>
          <p:nvPr/>
        </p:nvCxnSpPr>
        <p:spPr bwMode="auto">
          <a:xfrm rot="16200000" flipH="1">
            <a:off x="70866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457200"/>
                <a:gridCol w="457200"/>
                <a:gridCol w="457200"/>
                <a:gridCol w="914400"/>
                <a:gridCol w="990600"/>
                <a:gridCol w="1066800"/>
                <a:gridCol w="914400"/>
                <a:gridCol w="9906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65204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59348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6576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 B. From Frequency 2 and 3: 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76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5" name="Straight Connector 14"/>
          <p:cNvCxnSpPr>
            <a:stCxn id="14" idx="2"/>
            <a:endCxn id="12" idx="0"/>
          </p:cNvCxnSpPr>
          <p:nvPr/>
        </p:nvCxnSpPr>
        <p:spPr bwMode="auto">
          <a:xfrm rot="5400000">
            <a:off x="28194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14" idx="2"/>
            <a:endCxn id="13" idx="0"/>
          </p:cNvCxnSpPr>
          <p:nvPr/>
        </p:nvCxnSpPr>
        <p:spPr bwMode="auto">
          <a:xfrm rot="16200000" flipH="1">
            <a:off x="3048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8100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67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0386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7" name="Straight Connector 36"/>
          <p:cNvCxnSpPr>
            <a:stCxn id="36" idx="2"/>
          </p:cNvCxnSpPr>
          <p:nvPr/>
        </p:nvCxnSpPr>
        <p:spPr bwMode="auto">
          <a:xfrm rot="5400000">
            <a:off x="3810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36" idx="2"/>
          </p:cNvCxnSpPr>
          <p:nvPr/>
        </p:nvCxnSpPr>
        <p:spPr bwMode="auto">
          <a:xfrm rot="16200000" flipH="1">
            <a:off x="40386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724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160816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 bwMode="auto">
          <a:xfrm rot="5400000">
            <a:off x="47244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</p:cNvCxnSpPr>
          <p:nvPr/>
        </p:nvCxnSpPr>
        <p:spPr bwMode="auto">
          <a:xfrm rot="16200000" flipH="1">
            <a:off x="4953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791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227616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0198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 bwMode="auto">
          <a:xfrm rot="5400000">
            <a:off x="57912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6" idx="2"/>
          </p:cNvCxnSpPr>
          <p:nvPr/>
        </p:nvCxnSpPr>
        <p:spPr bwMode="auto">
          <a:xfrm rot="16200000" flipH="1">
            <a:off x="60198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765232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8058716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439728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096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117604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86692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/>
          <p:cNvCxnSpPr>
            <a:stCxn id="54" idx="2"/>
          </p:cNvCxnSpPr>
          <p:nvPr/>
        </p:nvCxnSpPr>
        <p:spPr bwMode="auto">
          <a:xfrm rot="5400000">
            <a:off x="6580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rot="16200000" flipH="1">
            <a:off x="8866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1981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89204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58292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>
            <a:stCxn id="59" idx="2"/>
          </p:cNvCxnSpPr>
          <p:nvPr/>
        </p:nvCxnSpPr>
        <p:spPr bwMode="auto">
          <a:xfrm rot="5400000">
            <a:off x="20296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rot="16200000" flipH="1">
            <a:off x="22582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31242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338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1910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624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6" name="Straight Connector 65"/>
          <p:cNvCxnSpPr>
            <a:stCxn id="65" idx="2"/>
            <a:endCxn id="63" idx="0"/>
          </p:cNvCxnSpPr>
          <p:nvPr/>
        </p:nvCxnSpPr>
        <p:spPr bwMode="auto">
          <a:xfrm rot="5400000">
            <a:off x="37338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4" idx="0"/>
          </p:cNvCxnSpPr>
          <p:nvPr/>
        </p:nvCxnSpPr>
        <p:spPr bwMode="auto">
          <a:xfrm rot="16200000" flipH="1">
            <a:off x="39624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35814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68" idx="2"/>
          </p:cNvCxnSpPr>
          <p:nvPr/>
        </p:nvCxnSpPr>
        <p:spPr bwMode="auto">
          <a:xfrm rot="5400000">
            <a:off x="3314700" y="4305300"/>
            <a:ext cx="3810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>
            <a:stCxn id="68" idx="2"/>
          </p:cNvCxnSpPr>
          <p:nvPr/>
        </p:nvCxnSpPr>
        <p:spPr bwMode="auto">
          <a:xfrm rot="16200000" flipH="1">
            <a:off x="3733800" y="4343400"/>
            <a:ext cx="3810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46482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1054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876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8" name="Straight Connector 77"/>
          <p:cNvCxnSpPr>
            <a:stCxn id="77" idx="2"/>
          </p:cNvCxnSpPr>
          <p:nvPr/>
        </p:nvCxnSpPr>
        <p:spPr bwMode="auto">
          <a:xfrm rot="5400000">
            <a:off x="4648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>
            <a:stCxn id="77" idx="2"/>
          </p:cNvCxnSpPr>
          <p:nvPr/>
        </p:nvCxnSpPr>
        <p:spPr bwMode="auto">
          <a:xfrm rot="16200000" flipH="1">
            <a:off x="48768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5964384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400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61929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3" name="Straight Connector 82"/>
          <p:cNvCxnSpPr>
            <a:stCxn id="82" idx="2"/>
          </p:cNvCxnSpPr>
          <p:nvPr/>
        </p:nvCxnSpPr>
        <p:spPr bwMode="auto">
          <a:xfrm rot="5400000">
            <a:off x="59643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/>
          <p:cNvCxnSpPr>
            <a:stCxn id="82" idx="2"/>
          </p:cNvCxnSpPr>
          <p:nvPr/>
        </p:nvCxnSpPr>
        <p:spPr bwMode="auto">
          <a:xfrm rot="16200000" flipH="1">
            <a:off x="61929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5562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89" name="Straight Connector 88"/>
          <p:cNvCxnSpPr>
            <a:stCxn id="85" idx="2"/>
            <a:endCxn id="77" idx="0"/>
          </p:cNvCxnSpPr>
          <p:nvPr/>
        </p:nvCxnSpPr>
        <p:spPr bwMode="auto">
          <a:xfrm rot="5400000">
            <a:off x="5105400" y="41910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Connector 90"/>
          <p:cNvCxnSpPr>
            <a:stCxn id="85" idx="2"/>
            <a:endCxn id="82" idx="0"/>
          </p:cNvCxnSpPr>
          <p:nvPr/>
        </p:nvCxnSpPr>
        <p:spPr bwMode="auto">
          <a:xfrm rot="16200000" flipH="1">
            <a:off x="5763492" y="42187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81000" y="1143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Modified Frequency: 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33308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1628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934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09" name="Straight Connector 108"/>
          <p:cNvCxnSpPr>
            <a:stCxn id="108" idx="2"/>
          </p:cNvCxnSpPr>
          <p:nvPr/>
        </p:nvCxnSpPr>
        <p:spPr bwMode="auto">
          <a:xfrm rot="5400000">
            <a:off x="67056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Connector 109"/>
          <p:cNvCxnSpPr>
            <a:stCxn id="108" idx="2"/>
          </p:cNvCxnSpPr>
          <p:nvPr/>
        </p:nvCxnSpPr>
        <p:spPr bwMode="auto">
          <a:xfrm rot="16200000" flipH="1">
            <a:off x="69342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69342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73914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1628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14" name="Straight Connector 113"/>
          <p:cNvCxnSpPr>
            <a:stCxn id="113" idx="2"/>
          </p:cNvCxnSpPr>
          <p:nvPr/>
        </p:nvCxnSpPr>
        <p:spPr bwMode="auto">
          <a:xfrm rot="5400000">
            <a:off x="69342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>
            <a:stCxn id="113" idx="2"/>
          </p:cNvCxnSpPr>
          <p:nvPr/>
        </p:nvCxnSpPr>
        <p:spPr bwMode="auto">
          <a:xfrm rot="16200000" flipH="1">
            <a:off x="71628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8250384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6868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478984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19" name="Straight Connector 118"/>
          <p:cNvCxnSpPr>
            <a:stCxn id="118" idx="2"/>
          </p:cNvCxnSpPr>
          <p:nvPr/>
        </p:nvCxnSpPr>
        <p:spPr bwMode="auto">
          <a:xfrm rot="5400000">
            <a:off x="8250384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0" name="Straight Connector 119"/>
          <p:cNvCxnSpPr>
            <a:stCxn id="118" idx="2"/>
          </p:cNvCxnSpPr>
          <p:nvPr/>
        </p:nvCxnSpPr>
        <p:spPr bwMode="auto">
          <a:xfrm rot="16200000" flipH="1">
            <a:off x="8478984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78486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>
            <a:stCxn id="121" idx="2"/>
            <a:endCxn id="113" idx="0"/>
          </p:cNvCxnSpPr>
          <p:nvPr/>
        </p:nvCxnSpPr>
        <p:spPr bwMode="auto">
          <a:xfrm rot="5400000">
            <a:off x="7391400" y="4114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3" name="Straight Connector 122"/>
          <p:cNvCxnSpPr>
            <a:stCxn id="121" idx="2"/>
            <a:endCxn id="118" idx="0"/>
          </p:cNvCxnSpPr>
          <p:nvPr/>
        </p:nvCxnSpPr>
        <p:spPr bwMode="auto">
          <a:xfrm rot="16200000" flipH="1">
            <a:off x="8049492" y="4142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382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609600"/>
                <a:gridCol w="1066800"/>
                <a:gridCol w="1219200"/>
                <a:gridCol w="1905000"/>
                <a:gridCol w="1752601"/>
                <a:gridCol w="9144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5100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20092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 bwMode="auto">
          <a:xfrm rot="5400000">
            <a:off x="11914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>
            <a:stCxn id="9" idx="2"/>
          </p:cNvCxnSpPr>
          <p:nvPr/>
        </p:nvCxnSpPr>
        <p:spPr bwMode="auto">
          <a:xfrm rot="16200000" flipH="1">
            <a:off x="14200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006596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3688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 bwMode="auto">
          <a:xfrm rot="5400000">
            <a:off x="20550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14" idx="2"/>
          </p:cNvCxnSpPr>
          <p:nvPr/>
        </p:nvCxnSpPr>
        <p:spPr bwMode="auto">
          <a:xfrm rot="16200000" flipH="1">
            <a:off x="22836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8956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052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9624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7338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1" name="Straight Connector 20"/>
          <p:cNvCxnSpPr>
            <a:stCxn id="20" idx="2"/>
            <a:endCxn id="18" idx="0"/>
          </p:cNvCxnSpPr>
          <p:nvPr/>
        </p:nvCxnSpPr>
        <p:spPr bwMode="auto">
          <a:xfrm rot="5400000">
            <a:off x="35052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20" idx="2"/>
            <a:endCxn id="19" idx="0"/>
          </p:cNvCxnSpPr>
          <p:nvPr/>
        </p:nvCxnSpPr>
        <p:spPr bwMode="auto">
          <a:xfrm rot="16200000" flipH="1">
            <a:off x="37338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3528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 bwMode="auto">
          <a:xfrm rot="5400000">
            <a:off x="3086100" y="2933700"/>
            <a:ext cx="3810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rot="16200000" flipH="1">
            <a:off x="3505200" y="2971800"/>
            <a:ext cx="3810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3434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006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5720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 bwMode="auto">
          <a:xfrm rot="5400000">
            <a:off x="43434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28" idx="2"/>
          </p:cNvCxnSpPr>
          <p:nvPr/>
        </p:nvCxnSpPr>
        <p:spPr bwMode="auto">
          <a:xfrm rot="16200000" flipH="1">
            <a:off x="45720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354784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912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83384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5354784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5583384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029200" y="2438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0" name="Straight Connector 39"/>
          <p:cNvCxnSpPr>
            <a:stCxn id="36" idx="2"/>
            <a:endCxn id="28" idx="0"/>
          </p:cNvCxnSpPr>
          <p:nvPr/>
        </p:nvCxnSpPr>
        <p:spPr bwMode="auto">
          <a:xfrm rot="5400000">
            <a:off x="4724400" y="2895600"/>
            <a:ext cx="4572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36" idx="2"/>
            <a:endCxn id="33" idx="0"/>
          </p:cNvCxnSpPr>
          <p:nvPr/>
        </p:nvCxnSpPr>
        <p:spPr bwMode="auto">
          <a:xfrm rot="16200000" flipH="1">
            <a:off x="5230092" y="2847108"/>
            <a:ext cx="457200" cy="5541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81534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1000" y="1323201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Modified Frequency: 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72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1722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294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00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 bwMode="auto">
          <a:xfrm rot="5400000">
            <a:off x="6172200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57" idx="2"/>
          </p:cNvCxnSpPr>
          <p:nvPr/>
        </p:nvCxnSpPr>
        <p:spPr bwMode="auto">
          <a:xfrm rot="16200000" flipH="1">
            <a:off x="6400800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488384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248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1698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3" name="Straight Connector 62"/>
          <p:cNvCxnSpPr>
            <a:stCxn id="62" idx="2"/>
          </p:cNvCxnSpPr>
          <p:nvPr/>
        </p:nvCxnSpPr>
        <p:spPr bwMode="auto">
          <a:xfrm rot="5400000">
            <a:off x="7488384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/>
          <p:cNvCxnSpPr>
            <a:stCxn id="62" idx="2"/>
          </p:cNvCxnSpPr>
          <p:nvPr/>
        </p:nvCxnSpPr>
        <p:spPr bwMode="auto">
          <a:xfrm rot="16200000" flipH="1">
            <a:off x="7716984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0866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5" idx="2"/>
            <a:endCxn id="57" idx="0"/>
          </p:cNvCxnSpPr>
          <p:nvPr/>
        </p:nvCxnSpPr>
        <p:spPr bwMode="auto">
          <a:xfrm rot="5400000">
            <a:off x="6629400" y="28956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2" idx="0"/>
          </p:cNvCxnSpPr>
          <p:nvPr/>
        </p:nvCxnSpPr>
        <p:spPr bwMode="auto">
          <a:xfrm rot="16200000" flipH="1">
            <a:off x="7287492" y="29233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9144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572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828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233680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2105892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 bwMode="auto">
          <a:xfrm rot="5400000">
            <a:off x="18772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>
            <a:stCxn id="75" idx="2"/>
          </p:cNvCxnSpPr>
          <p:nvPr/>
        </p:nvCxnSpPr>
        <p:spPr bwMode="auto">
          <a:xfrm rot="16200000" flipH="1">
            <a:off x="21058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2692396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69488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>
            <a:stCxn id="80" idx="2"/>
          </p:cNvCxnSpPr>
          <p:nvPr/>
        </p:nvCxnSpPr>
        <p:spPr bwMode="auto">
          <a:xfrm rot="5400000">
            <a:off x="27408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80" idx="2"/>
          </p:cNvCxnSpPr>
          <p:nvPr/>
        </p:nvCxnSpPr>
        <p:spPr bwMode="auto">
          <a:xfrm rot="16200000" flipH="1">
            <a:off x="29694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85800" y="190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85" name="Straight Connector 84"/>
          <p:cNvCxnSpPr>
            <a:stCxn id="83" idx="2"/>
            <a:endCxn id="72" idx="0"/>
          </p:cNvCxnSpPr>
          <p:nvPr/>
        </p:nvCxnSpPr>
        <p:spPr bwMode="auto">
          <a:xfrm rot="5400000">
            <a:off x="495300" y="2476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Straight Connector 86"/>
          <p:cNvCxnSpPr>
            <a:stCxn id="83" idx="2"/>
            <a:endCxn id="71" idx="0"/>
          </p:cNvCxnSpPr>
          <p:nvPr/>
        </p:nvCxnSpPr>
        <p:spPr bwMode="auto">
          <a:xfrm rot="16200000" flipH="1">
            <a:off x="723900" y="2476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514600" y="1676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90" name="Straight Connector 89"/>
          <p:cNvCxnSpPr>
            <a:stCxn id="88" idx="2"/>
            <a:endCxn id="75" idx="0"/>
          </p:cNvCxnSpPr>
          <p:nvPr/>
        </p:nvCxnSpPr>
        <p:spPr bwMode="auto">
          <a:xfrm rot="5400000">
            <a:off x="2272146" y="21197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>
            <a:stCxn id="88" idx="2"/>
            <a:endCxn id="80" idx="0"/>
          </p:cNvCxnSpPr>
          <p:nvPr/>
        </p:nvCxnSpPr>
        <p:spPr bwMode="auto">
          <a:xfrm rot="16200000" flipH="1">
            <a:off x="2703944" y="20966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0386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3434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7244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4958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7" name="Straight Connector 96"/>
          <p:cNvCxnSpPr>
            <a:stCxn id="96" idx="2"/>
            <a:endCxn id="94" idx="0"/>
          </p:cNvCxnSpPr>
          <p:nvPr/>
        </p:nvCxnSpPr>
        <p:spPr bwMode="auto">
          <a:xfrm rot="5400000">
            <a:off x="4305300" y="42291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>
            <a:stCxn id="96" idx="2"/>
            <a:endCxn id="95" idx="0"/>
          </p:cNvCxnSpPr>
          <p:nvPr/>
        </p:nvCxnSpPr>
        <p:spPr bwMode="auto">
          <a:xfrm rot="16200000" flipH="1">
            <a:off x="4495800" y="4191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4267200" y="2743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181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562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334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5943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24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096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5715000" y="2743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13" name="Straight Connector 112"/>
          <p:cNvCxnSpPr>
            <a:stCxn id="112" idx="2"/>
            <a:endCxn id="104" idx="0"/>
          </p:cNvCxnSpPr>
          <p:nvPr/>
        </p:nvCxnSpPr>
        <p:spPr bwMode="auto">
          <a:xfrm rot="5400000">
            <a:off x="5410200" y="3276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>
            <a:stCxn id="112" idx="2"/>
            <a:endCxn id="109" idx="0"/>
          </p:cNvCxnSpPr>
          <p:nvPr/>
        </p:nvCxnSpPr>
        <p:spPr bwMode="auto">
          <a:xfrm rot="16200000" flipH="1">
            <a:off x="5791200" y="3276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>
            <a:stCxn id="99" idx="2"/>
            <a:endCxn id="93" idx="0"/>
          </p:cNvCxnSpPr>
          <p:nvPr/>
        </p:nvCxnSpPr>
        <p:spPr bwMode="auto">
          <a:xfrm rot="5400000">
            <a:off x="4114800" y="3276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8" name="Straight Connector 117"/>
          <p:cNvCxnSpPr>
            <a:stCxn id="99" idx="2"/>
            <a:endCxn id="96" idx="0"/>
          </p:cNvCxnSpPr>
          <p:nvPr/>
        </p:nvCxnSpPr>
        <p:spPr bwMode="auto">
          <a:xfrm rot="16200000" flipH="1">
            <a:off x="4343400" y="3276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Straight Connector 121"/>
          <p:cNvCxnSpPr>
            <a:stCxn id="104" idx="2"/>
            <a:endCxn id="102" idx="0"/>
          </p:cNvCxnSpPr>
          <p:nvPr/>
        </p:nvCxnSpPr>
        <p:spPr bwMode="auto">
          <a:xfrm rot="5400000">
            <a:off x="5219700" y="4305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>
            <a:stCxn id="104" idx="2"/>
            <a:endCxn id="103" idx="0"/>
          </p:cNvCxnSpPr>
          <p:nvPr/>
        </p:nvCxnSpPr>
        <p:spPr bwMode="auto">
          <a:xfrm rot="16200000" flipH="1">
            <a:off x="5410200" y="4267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6" name="Straight Connector 125"/>
          <p:cNvCxnSpPr>
            <a:stCxn id="109" idx="2"/>
            <a:endCxn id="107" idx="0"/>
          </p:cNvCxnSpPr>
          <p:nvPr/>
        </p:nvCxnSpPr>
        <p:spPr bwMode="auto">
          <a:xfrm rot="5400000">
            <a:off x="5981700" y="4305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8" name="Straight Connector 127"/>
          <p:cNvCxnSpPr>
            <a:stCxn id="109" idx="2"/>
            <a:endCxn id="108" idx="0"/>
          </p:cNvCxnSpPr>
          <p:nvPr/>
        </p:nvCxnSpPr>
        <p:spPr bwMode="auto">
          <a:xfrm rot="16200000" flipH="1">
            <a:off x="6172200" y="4267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31" name="Straight Connector 130"/>
          <p:cNvCxnSpPr>
            <a:stCxn id="129" idx="2"/>
            <a:endCxn id="99" idx="0"/>
          </p:cNvCxnSpPr>
          <p:nvPr/>
        </p:nvCxnSpPr>
        <p:spPr bwMode="auto">
          <a:xfrm rot="5400000">
            <a:off x="4572000" y="21336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3" name="Straight Connector 132"/>
          <p:cNvCxnSpPr>
            <a:stCxn id="129" idx="2"/>
            <a:endCxn id="112" idx="0"/>
          </p:cNvCxnSpPr>
          <p:nvPr/>
        </p:nvCxnSpPr>
        <p:spPr bwMode="auto">
          <a:xfrm rot="16200000" flipH="1">
            <a:off x="5295900" y="21717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85801" y="16002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/>
                <a:gridCol w="1066800"/>
                <a:gridCol w="914400"/>
                <a:gridCol w="20574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Rectangle 59"/>
          <p:cNvSpPr/>
          <p:nvPr/>
        </p:nvSpPr>
        <p:spPr bwMode="auto">
          <a:xfrm>
            <a:off x="21336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524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096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81000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4" name="Straight Connector 63"/>
          <p:cNvCxnSpPr>
            <a:stCxn id="63" idx="2"/>
          </p:cNvCxnSpPr>
          <p:nvPr/>
        </p:nvCxnSpPr>
        <p:spPr bwMode="auto">
          <a:xfrm rot="5400000">
            <a:off x="1524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>
            <a:stCxn id="63" idx="2"/>
          </p:cNvCxnSpPr>
          <p:nvPr/>
        </p:nvCxnSpPr>
        <p:spPr bwMode="auto">
          <a:xfrm rot="16200000" flipH="1">
            <a:off x="3810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468584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97184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 bwMode="auto">
          <a:xfrm rot="5400000">
            <a:off x="14685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</p:cNvCxnSpPr>
          <p:nvPr/>
        </p:nvCxnSpPr>
        <p:spPr bwMode="auto">
          <a:xfrm rot="16200000" flipH="1">
            <a:off x="16971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1066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71" idx="2"/>
            <a:endCxn id="63" idx="0"/>
          </p:cNvCxnSpPr>
          <p:nvPr/>
        </p:nvCxnSpPr>
        <p:spPr bwMode="auto">
          <a:xfrm rot="5400000">
            <a:off x="609600" y="2590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16200000" flipH="1">
            <a:off x="1267692" y="2618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3200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2743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971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77" name="Straight Connector 76"/>
          <p:cNvCxnSpPr>
            <a:stCxn id="76" idx="2"/>
            <a:endCxn id="75" idx="0"/>
          </p:cNvCxnSpPr>
          <p:nvPr/>
        </p:nvCxnSpPr>
        <p:spPr bwMode="auto">
          <a:xfrm rot="5400000">
            <a:off x="27813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>
            <a:stCxn id="76" idx="2"/>
            <a:endCxn id="74" idx="0"/>
          </p:cNvCxnSpPr>
          <p:nvPr/>
        </p:nvCxnSpPr>
        <p:spPr bwMode="auto">
          <a:xfrm rot="16200000" flipH="1">
            <a:off x="30099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2484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5532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9342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7056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3" name="Straight Connector 82"/>
          <p:cNvCxnSpPr>
            <a:stCxn id="82" idx="2"/>
            <a:endCxn id="80" idx="0"/>
          </p:cNvCxnSpPr>
          <p:nvPr/>
        </p:nvCxnSpPr>
        <p:spPr bwMode="auto">
          <a:xfrm rot="5400000">
            <a:off x="6515100" y="46101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/>
          <p:cNvCxnSpPr>
            <a:stCxn id="82" idx="2"/>
            <a:endCxn id="81" idx="0"/>
          </p:cNvCxnSpPr>
          <p:nvPr/>
        </p:nvCxnSpPr>
        <p:spPr bwMode="auto">
          <a:xfrm rot="16200000" flipH="1">
            <a:off x="6705600" y="4572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4770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91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772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543800" y="4114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153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534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05800" y="4114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9248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3" name="Straight Connector 92"/>
          <p:cNvCxnSpPr>
            <a:stCxn id="92" idx="2"/>
            <a:endCxn id="88" idx="0"/>
          </p:cNvCxnSpPr>
          <p:nvPr/>
        </p:nvCxnSpPr>
        <p:spPr bwMode="auto">
          <a:xfrm rot="5400000">
            <a:off x="7620000" y="3657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>
            <a:stCxn id="92" idx="2"/>
            <a:endCxn id="91" idx="0"/>
          </p:cNvCxnSpPr>
          <p:nvPr/>
        </p:nvCxnSpPr>
        <p:spPr bwMode="auto">
          <a:xfrm rot="16200000" flipH="1">
            <a:off x="8001000" y="3657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>
            <a:stCxn id="85" idx="2"/>
            <a:endCxn id="79" idx="0"/>
          </p:cNvCxnSpPr>
          <p:nvPr/>
        </p:nvCxnSpPr>
        <p:spPr bwMode="auto">
          <a:xfrm rot="5400000">
            <a:off x="6324600" y="3657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Straight Connector 95"/>
          <p:cNvCxnSpPr>
            <a:stCxn id="85" idx="2"/>
            <a:endCxn id="82" idx="0"/>
          </p:cNvCxnSpPr>
          <p:nvPr/>
        </p:nvCxnSpPr>
        <p:spPr bwMode="auto">
          <a:xfrm rot="16200000" flipH="1">
            <a:off x="6553200" y="3657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7" name="Straight Connector 96"/>
          <p:cNvCxnSpPr>
            <a:stCxn id="88" idx="2"/>
            <a:endCxn id="86" idx="0"/>
          </p:cNvCxnSpPr>
          <p:nvPr/>
        </p:nvCxnSpPr>
        <p:spPr bwMode="auto">
          <a:xfrm rot="5400000">
            <a:off x="7429500" y="4686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>
            <a:stCxn id="88" idx="2"/>
            <a:endCxn id="87" idx="0"/>
          </p:cNvCxnSpPr>
          <p:nvPr/>
        </p:nvCxnSpPr>
        <p:spPr bwMode="auto">
          <a:xfrm rot="16200000" flipH="1">
            <a:off x="7620000" y="4648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Straight Connector 98"/>
          <p:cNvCxnSpPr>
            <a:stCxn id="91" idx="2"/>
            <a:endCxn id="89" idx="0"/>
          </p:cNvCxnSpPr>
          <p:nvPr/>
        </p:nvCxnSpPr>
        <p:spPr bwMode="auto">
          <a:xfrm rot="5400000">
            <a:off x="8191500" y="4686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>
            <a:stCxn id="91" idx="2"/>
            <a:endCxn id="90" idx="0"/>
          </p:cNvCxnSpPr>
          <p:nvPr/>
        </p:nvCxnSpPr>
        <p:spPr bwMode="auto">
          <a:xfrm rot="16200000" flipH="1">
            <a:off x="8382000" y="4648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72390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02" name="Straight Connector 101"/>
          <p:cNvCxnSpPr>
            <a:stCxn id="101" idx="2"/>
            <a:endCxn id="85" idx="0"/>
          </p:cNvCxnSpPr>
          <p:nvPr/>
        </p:nvCxnSpPr>
        <p:spPr bwMode="auto">
          <a:xfrm rot="5400000">
            <a:off x="6781800" y="25146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" name="Straight Connector 102"/>
          <p:cNvCxnSpPr>
            <a:stCxn id="101" idx="2"/>
            <a:endCxn id="92" idx="0"/>
          </p:cNvCxnSpPr>
          <p:nvPr/>
        </p:nvCxnSpPr>
        <p:spPr bwMode="auto">
          <a:xfrm rot="16200000" flipH="1">
            <a:off x="7505700" y="25527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7" name="Rectangle 116"/>
          <p:cNvSpPr/>
          <p:nvPr/>
        </p:nvSpPr>
        <p:spPr bwMode="auto">
          <a:xfrm>
            <a:off x="39624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4470404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4239492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0" name="Straight Connector 119"/>
          <p:cNvCxnSpPr>
            <a:stCxn id="119" idx="2"/>
          </p:cNvCxnSpPr>
          <p:nvPr/>
        </p:nvCxnSpPr>
        <p:spPr bwMode="auto">
          <a:xfrm rot="5400000">
            <a:off x="40108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Straight Connector 120"/>
          <p:cNvCxnSpPr>
            <a:stCxn id="119" idx="2"/>
          </p:cNvCxnSpPr>
          <p:nvPr/>
        </p:nvCxnSpPr>
        <p:spPr bwMode="auto">
          <a:xfrm rot="16200000" flipH="1">
            <a:off x="42394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4825996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53340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5103088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5" name="Straight Connector 124"/>
          <p:cNvCxnSpPr>
            <a:stCxn id="124" idx="2"/>
          </p:cNvCxnSpPr>
          <p:nvPr/>
        </p:nvCxnSpPr>
        <p:spPr bwMode="auto">
          <a:xfrm rot="5400000">
            <a:off x="48744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6" name="Straight Connector 125"/>
          <p:cNvCxnSpPr>
            <a:stCxn id="124" idx="2"/>
          </p:cNvCxnSpPr>
          <p:nvPr/>
        </p:nvCxnSpPr>
        <p:spPr bwMode="auto">
          <a:xfrm rot="16200000" flipH="1">
            <a:off x="51030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7" name="Rectangle 126"/>
          <p:cNvSpPr/>
          <p:nvPr/>
        </p:nvSpPr>
        <p:spPr bwMode="auto">
          <a:xfrm>
            <a:off x="46482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28" name="Straight Connector 127"/>
          <p:cNvCxnSpPr>
            <a:stCxn id="127" idx="2"/>
            <a:endCxn id="119" idx="0"/>
          </p:cNvCxnSpPr>
          <p:nvPr/>
        </p:nvCxnSpPr>
        <p:spPr bwMode="auto">
          <a:xfrm rot="5400000">
            <a:off x="4405746" y="2653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>
            <a:stCxn id="127" idx="2"/>
            <a:endCxn id="124" idx="0"/>
          </p:cNvCxnSpPr>
          <p:nvPr/>
        </p:nvCxnSpPr>
        <p:spPr bwMode="auto">
          <a:xfrm rot="16200000" flipH="1">
            <a:off x="4837544" y="2630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21336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1524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81000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1" name="Straight Connector 70"/>
          <p:cNvCxnSpPr>
            <a:stCxn id="70" idx="2"/>
          </p:cNvCxnSpPr>
          <p:nvPr/>
        </p:nvCxnSpPr>
        <p:spPr bwMode="auto">
          <a:xfrm rot="5400000">
            <a:off x="1524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>
            <a:stCxn id="70" idx="2"/>
          </p:cNvCxnSpPr>
          <p:nvPr/>
        </p:nvCxnSpPr>
        <p:spPr bwMode="auto">
          <a:xfrm rot="16200000" flipH="1">
            <a:off x="3810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1468584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97184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 bwMode="auto">
          <a:xfrm rot="5400000">
            <a:off x="14685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>
            <a:stCxn id="75" idx="2"/>
          </p:cNvCxnSpPr>
          <p:nvPr/>
        </p:nvCxnSpPr>
        <p:spPr bwMode="auto">
          <a:xfrm rot="16200000" flipH="1">
            <a:off x="16971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1066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9" name="Straight Connector 78"/>
          <p:cNvCxnSpPr>
            <a:stCxn id="78" idx="2"/>
            <a:endCxn id="70" idx="0"/>
          </p:cNvCxnSpPr>
          <p:nvPr/>
        </p:nvCxnSpPr>
        <p:spPr bwMode="auto">
          <a:xfrm rot="5400000">
            <a:off x="609600" y="2590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>
            <a:stCxn id="78" idx="2"/>
            <a:endCxn id="75" idx="0"/>
          </p:cNvCxnSpPr>
          <p:nvPr/>
        </p:nvCxnSpPr>
        <p:spPr bwMode="auto">
          <a:xfrm rot="16200000" flipH="1">
            <a:off x="1267692" y="2618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1600200" y="1447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83" name="Straight Connector 82"/>
          <p:cNvCxnSpPr>
            <a:stCxn id="81" idx="2"/>
            <a:endCxn id="78" idx="0"/>
          </p:cNvCxnSpPr>
          <p:nvPr/>
        </p:nvCxnSpPr>
        <p:spPr bwMode="auto">
          <a:xfrm rot="5400000">
            <a:off x="1352550" y="17716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>
            <a:stCxn id="81" idx="2"/>
            <a:endCxn id="67" idx="0"/>
          </p:cNvCxnSpPr>
          <p:nvPr/>
        </p:nvCxnSpPr>
        <p:spPr bwMode="auto">
          <a:xfrm rot="16200000" flipH="1">
            <a:off x="1885950" y="18097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657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200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4290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89" name="Straight Connector 88"/>
          <p:cNvCxnSpPr>
            <a:stCxn id="88" idx="2"/>
            <a:endCxn id="87" idx="0"/>
          </p:cNvCxnSpPr>
          <p:nvPr/>
        </p:nvCxnSpPr>
        <p:spPr bwMode="auto">
          <a:xfrm rot="5400000">
            <a:off x="32385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0" name="Straight Connector 89"/>
          <p:cNvCxnSpPr>
            <a:stCxn id="88" idx="2"/>
            <a:endCxn id="86" idx="0"/>
          </p:cNvCxnSpPr>
          <p:nvPr/>
        </p:nvCxnSpPr>
        <p:spPr bwMode="auto">
          <a:xfrm rot="16200000" flipH="1">
            <a:off x="34671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4419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927604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696692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 bwMode="auto">
          <a:xfrm rot="5400000">
            <a:off x="44680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>
            <a:stCxn id="93" idx="2"/>
          </p:cNvCxnSpPr>
          <p:nvPr/>
        </p:nvCxnSpPr>
        <p:spPr bwMode="auto">
          <a:xfrm rot="16200000" flipH="1">
            <a:off x="46966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5283196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7912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560288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9" name="Straight Connector 98"/>
          <p:cNvCxnSpPr>
            <a:stCxn id="98" idx="2"/>
          </p:cNvCxnSpPr>
          <p:nvPr/>
        </p:nvCxnSpPr>
        <p:spPr bwMode="auto">
          <a:xfrm rot="5400000">
            <a:off x="53316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>
            <a:stCxn id="98" idx="2"/>
          </p:cNvCxnSpPr>
          <p:nvPr/>
        </p:nvCxnSpPr>
        <p:spPr bwMode="auto">
          <a:xfrm rot="16200000" flipH="1">
            <a:off x="55602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1054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02" name="Straight Connector 101"/>
          <p:cNvCxnSpPr>
            <a:stCxn id="101" idx="2"/>
            <a:endCxn id="93" idx="0"/>
          </p:cNvCxnSpPr>
          <p:nvPr/>
        </p:nvCxnSpPr>
        <p:spPr bwMode="auto">
          <a:xfrm rot="5400000">
            <a:off x="4862946" y="2653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" name="Straight Connector 102"/>
          <p:cNvCxnSpPr>
            <a:stCxn id="101" idx="2"/>
            <a:endCxn id="98" idx="0"/>
          </p:cNvCxnSpPr>
          <p:nvPr/>
        </p:nvCxnSpPr>
        <p:spPr bwMode="auto">
          <a:xfrm rot="16200000" flipH="1">
            <a:off x="5294744" y="2630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191000" y="1371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106" name="Straight Connector 105"/>
          <p:cNvCxnSpPr>
            <a:stCxn id="104" idx="2"/>
            <a:endCxn id="88" idx="0"/>
          </p:cNvCxnSpPr>
          <p:nvPr/>
        </p:nvCxnSpPr>
        <p:spPr bwMode="auto">
          <a:xfrm rot="5400000">
            <a:off x="3790950" y="16192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Straight Connector 107"/>
          <p:cNvCxnSpPr>
            <a:stCxn id="104" idx="2"/>
            <a:endCxn id="101" idx="0"/>
          </p:cNvCxnSpPr>
          <p:nvPr/>
        </p:nvCxnSpPr>
        <p:spPr bwMode="auto">
          <a:xfrm rot="16200000" flipH="1">
            <a:off x="4629150" y="15811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33400" y="13716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047999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048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90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0" name="Straight Connector 9"/>
          <p:cNvCxnSpPr>
            <a:stCxn id="9" idx="2"/>
            <a:endCxn id="7" idx="0"/>
          </p:cNvCxnSpPr>
          <p:nvPr/>
        </p:nvCxnSpPr>
        <p:spPr bwMode="auto">
          <a:xfrm rot="5400000">
            <a:off x="571500" y="44577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 bwMode="auto">
          <a:xfrm rot="16200000" flipH="1">
            <a:off x="7620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33400" y="2971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2971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9" idx="2"/>
            <a:endCxn id="15" idx="0"/>
          </p:cNvCxnSpPr>
          <p:nvPr/>
        </p:nvCxnSpPr>
        <p:spPr bwMode="auto">
          <a:xfrm rot="5400000">
            <a:off x="1676400" y="35052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 bwMode="auto">
          <a:xfrm rot="16200000" flipH="1">
            <a:off x="2057400" y="35052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2" idx="2"/>
            <a:endCxn id="6" idx="0"/>
          </p:cNvCxnSpPr>
          <p:nvPr/>
        </p:nvCxnSpPr>
        <p:spPr bwMode="auto">
          <a:xfrm rot="5400000">
            <a:off x="381000" y="3505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2" idx="2"/>
            <a:endCxn id="9" idx="0"/>
          </p:cNvCxnSpPr>
          <p:nvPr/>
        </p:nvCxnSpPr>
        <p:spPr bwMode="auto">
          <a:xfrm rot="16200000" flipH="1">
            <a:off x="609600" y="3505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5" idx="2"/>
            <a:endCxn id="13" idx="0"/>
          </p:cNvCxnSpPr>
          <p:nvPr/>
        </p:nvCxnSpPr>
        <p:spPr bwMode="auto">
          <a:xfrm rot="5400000">
            <a:off x="1485900" y="45339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5" idx="2"/>
            <a:endCxn id="14" idx="0"/>
          </p:cNvCxnSpPr>
          <p:nvPr/>
        </p:nvCxnSpPr>
        <p:spPr bwMode="auto">
          <a:xfrm rot="16200000" flipH="1">
            <a:off x="16764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8" idx="2"/>
            <a:endCxn id="16" idx="0"/>
          </p:cNvCxnSpPr>
          <p:nvPr/>
        </p:nvCxnSpPr>
        <p:spPr bwMode="auto">
          <a:xfrm rot="5400000">
            <a:off x="2247900" y="45339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8" idx="2"/>
            <a:endCxn id="17" idx="0"/>
          </p:cNvCxnSpPr>
          <p:nvPr/>
        </p:nvCxnSpPr>
        <p:spPr bwMode="auto">
          <a:xfrm rot="16200000" flipH="1">
            <a:off x="24384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295400" y="205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9" name="Straight Connector 28"/>
          <p:cNvCxnSpPr>
            <a:stCxn id="28" idx="2"/>
            <a:endCxn id="12" idx="0"/>
          </p:cNvCxnSpPr>
          <p:nvPr/>
        </p:nvCxnSpPr>
        <p:spPr bwMode="auto">
          <a:xfrm rot="5400000">
            <a:off x="838200" y="23622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28" idx="2"/>
            <a:endCxn id="19" idx="0"/>
          </p:cNvCxnSpPr>
          <p:nvPr/>
        </p:nvCxnSpPr>
        <p:spPr bwMode="auto">
          <a:xfrm rot="16200000" flipH="1">
            <a:off x="1562100" y="24003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0292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480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276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 bwMode="auto">
          <a:xfrm rot="5400000">
            <a:off x="30480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rot="16200000" flipH="1">
            <a:off x="32766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3641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592784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 bwMode="auto">
          <a:xfrm rot="5400000">
            <a:off x="4364184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>
            <a:stCxn id="39" idx="2"/>
          </p:cNvCxnSpPr>
          <p:nvPr/>
        </p:nvCxnSpPr>
        <p:spPr bwMode="auto">
          <a:xfrm rot="16200000" flipH="1">
            <a:off x="4592784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9624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stCxn id="42" idx="2"/>
            <a:endCxn id="34" idx="0"/>
          </p:cNvCxnSpPr>
          <p:nvPr/>
        </p:nvCxnSpPr>
        <p:spPr bwMode="auto">
          <a:xfrm rot="5400000">
            <a:off x="3505200" y="32004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42" idx="2"/>
            <a:endCxn id="39" idx="0"/>
          </p:cNvCxnSpPr>
          <p:nvPr/>
        </p:nvCxnSpPr>
        <p:spPr bwMode="auto">
          <a:xfrm rot="16200000" flipH="1">
            <a:off x="4163292" y="32281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495800" y="20574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6" name="Straight Connector 45"/>
          <p:cNvCxnSpPr>
            <a:stCxn id="45" idx="2"/>
            <a:endCxn id="42" idx="0"/>
          </p:cNvCxnSpPr>
          <p:nvPr/>
        </p:nvCxnSpPr>
        <p:spPr bwMode="auto">
          <a:xfrm rot="5400000">
            <a:off x="4248150" y="23812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45" idx="2"/>
            <a:endCxn id="31" idx="0"/>
          </p:cNvCxnSpPr>
          <p:nvPr/>
        </p:nvCxnSpPr>
        <p:spPr bwMode="auto">
          <a:xfrm rot="16200000" flipH="1">
            <a:off x="4781550" y="24193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5532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096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1" name="Straight Connector 50"/>
          <p:cNvCxnSpPr>
            <a:stCxn id="50" idx="2"/>
            <a:endCxn id="49" idx="0"/>
          </p:cNvCxnSpPr>
          <p:nvPr/>
        </p:nvCxnSpPr>
        <p:spPr bwMode="auto">
          <a:xfrm rot="5400000">
            <a:off x="6134100" y="33909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50" idx="2"/>
            <a:endCxn id="48" idx="0"/>
          </p:cNvCxnSpPr>
          <p:nvPr/>
        </p:nvCxnSpPr>
        <p:spPr bwMode="auto">
          <a:xfrm rot="16200000" flipH="1">
            <a:off x="6362700" y="33909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7315200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823204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592292" y="3657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6" name="Straight Connector 55"/>
          <p:cNvCxnSpPr>
            <a:stCxn id="55" idx="2"/>
          </p:cNvCxnSpPr>
          <p:nvPr/>
        </p:nvCxnSpPr>
        <p:spPr bwMode="auto">
          <a:xfrm rot="5400000">
            <a:off x="7363692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stCxn id="55" idx="2"/>
          </p:cNvCxnSpPr>
          <p:nvPr/>
        </p:nvCxnSpPr>
        <p:spPr bwMode="auto">
          <a:xfrm rot="16200000" flipH="1">
            <a:off x="7592292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8178796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686800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455888" y="3657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60" idx="2"/>
          </p:cNvCxnSpPr>
          <p:nvPr/>
        </p:nvCxnSpPr>
        <p:spPr bwMode="auto">
          <a:xfrm rot="5400000">
            <a:off x="8227288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60" idx="2"/>
          </p:cNvCxnSpPr>
          <p:nvPr/>
        </p:nvCxnSpPr>
        <p:spPr bwMode="auto">
          <a:xfrm rot="16200000" flipH="1">
            <a:off x="8455888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80010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4" name="Straight Connector 63"/>
          <p:cNvCxnSpPr>
            <a:stCxn id="63" idx="2"/>
            <a:endCxn id="55" idx="0"/>
          </p:cNvCxnSpPr>
          <p:nvPr/>
        </p:nvCxnSpPr>
        <p:spPr bwMode="auto">
          <a:xfrm rot="5400000">
            <a:off x="7758546" y="32627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>
            <a:stCxn id="63" idx="2"/>
            <a:endCxn id="60" idx="0"/>
          </p:cNvCxnSpPr>
          <p:nvPr/>
        </p:nvCxnSpPr>
        <p:spPr bwMode="auto">
          <a:xfrm rot="16200000" flipH="1">
            <a:off x="8190344" y="32396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7086600" y="19812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67" name="Straight Connector 66"/>
          <p:cNvCxnSpPr>
            <a:stCxn id="66" idx="2"/>
            <a:endCxn id="50" idx="0"/>
          </p:cNvCxnSpPr>
          <p:nvPr/>
        </p:nvCxnSpPr>
        <p:spPr bwMode="auto">
          <a:xfrm rot="5400000">
            <a:off x="6686550" y="22288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Connector 67"/>
          <p:cNvCxnSpPr>
            <a:stCxn id="66" idx="2"/>
            <a:endCxn id="63" idx="0"/>
          </p:cNvCxnSpPr>
          <p:nvPr/>
        </p:nvCxnSpPr>
        <p:spPr bwMode="auto">
          <a:xfrm rot="16200000" flipH="1">
            <a:off x="7524750" y="21907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290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" name="Straight Connector 8"/>
          <p:cNvCxnSpPr>
            <a:stCxn id="8" idx="2"/>
            <a:endCxn id="6" idx="0"/>
          </p:cNvCxnSpPr>
          <p:nvPr/>
        </p:nvCxnSpPr>
        <p:spPr bwMode="auto">
          <a:xfrm rot="5400000">
            <a:off x="3695700" y="54483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 bwMode="auto">
          <a:xfrm rot="16200000" flipH="1">
            <a:off x="3886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6576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53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054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2"/>
            <a:endCxn id="14" idx="0"/>
          </p:cNvCxnSpPr>
          <p:nvPr/>
        </p:nvCxnSpPr>
        <p:spPr bwMode="auto">
          <a:xfrm rot="5400000">
            <a:off x="4800600" y="44958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 bwMode="auto">
          <a:xfrm rot="16200000" flipH="1">
            <a:off x="5181600" y="44958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1" idx="2"/>
            <a:endCxn id="5" idx="0"/>
          </p:cNvCxnSpPr>
          <p:nvPr/>
        </p:nvCxnSpPr>
        <p:spPr bwMode="auto">
          <a:xfrm rot="5400000">
            <a:off x="35052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1" idx="2"/>
            <a:endCxn id="8" idx="0"/>
          </p:cNvCxnSpPr>
          <p:nvPr/>
        </p:nvCxnSpPr>
        <p:spPr bwMode="auto">
          <a:xfrm rot="16200000" flipH="1">
            <a:off x="37338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4" idx="2"/>
            <a:endCxn id="12" idx="0"/>
          </p:cNvCxnSpPr>
          <p:nvPr/>
        </p:nvCxnSpPr>
        <p:spPr bwMode="auto">
          <a:xfrm rot="5400000">
            <a:off x="4610100" y="55245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 bwMode="auto">
          <a:xfrm rot="16200000" flipH="1">
            <a:off x="4800600" y="54864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7" idx="2"/>
            <a:endCxn id="15" idx="0"/>
          </p:cNvCxnSpPr>
          <p:nvPr/>
        </p:nvCxnSpPr>
        <p:spPr bwMode="auto">
          <a:xfrm rot="5400000">
            <a:off x="5372100" y="55245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7" idx="2"/>
            <a:endCxn id="16" idx="0"/>
          </p:cNvCxnSpPr>
          <p:nvPr/>
        </p:nvCxnSpPr>
        <p:spPr bwMode="auto">
          <a:xfrm rot="16200000" flipH="1">
            <a:off x="5562600" y="54864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419600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8" name="Straight Connector 27"/>
          <p:cNvCxnSpPr>
            <a:stCxn id="27" idx="2"/>
            <a:endCxn id="11" idx="0"/>
          </p:cNvCxnSpPr>
          <p:nvPr/>
        </p:nvCxnSpPr>
        <p:spPr bwMode="auto">
          <a:xfrm rot="5400000">
            <a:off x="3962400" y="33528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>
            <a:stCxn id="27" idx="2"/>
            <a:endCxn id="18" idx="0"/>
          </p:cNvCxnSpPr>
          <p:nvPr/>
        </p:nvCxnSpPr>
        <p:spPr bwMode="auto">
          <a:xfrm rot="16200000" flipH="1">
            <a:off x="4686300" y="33909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534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2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00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6172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64008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88384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924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169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 bwMode="auto">
          <a:xfrm rot="5400000">
            <a:off x="74883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 rot="16200000" flipH="1">
            <a:off x="77169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7086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41" idx="2"/>
            <a:endCxn id="33" idx="0"/>
          </p:cNvCxnSpPr>
          <p:nvPr/>
        </p:nvCxnSpPr>
        <p:spPr bwMode="auto">
          <a:xfrm rot="5400000">
            <a:off x="6629400" y="41910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  <a:endCxn id="38" idx="0"/>
          </p:cNvCxnSpPr>
          <p:nvPr/>
        </p:nvCxnSpPr>
        <p:spPr bwMode="auto">
          <a:xfrm rot="16200000" flipH="1">
            <a:off x="7287492" y="42187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620000" y="30480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5" name="Straight Connector 44"/>
          <p:cNvCxnSpPr>
            <a:stCxn id="44" idx="2"/>
            <a:endCxn id="41" idx="0"/>
          </p:cNvCxnSpPr>
          <p:nvPr/>
        </p:nvCxnSpPr>
        <p:spPr bwMode="auto">
          <a:xfrm rot="5400000">
            <a:off x="7372350" y="33718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44" idx="2"/>
            <a:endCxn id="30" idx="0"/>
          </p:cNvCxnSpPr>
          <p:nvPr/>
        </p:nvCxnSpPr>
        <p:spPr bwMode="auto">
          <a:xfrm rot="16200000" flipH="1">
            <a:off x="7905750" y="34099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96000" y="1752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18</a:t>
            </a:r>
          </a:p>
        </p:txBody>
      </p:sp>
      <p:cxnSp>
        <p:nvCxnSpPr>
          <p:cNvPr id="49" name="Straight Connector 48"/>
          <p:cNvCxnSpPr>
            <a:stCxn id="47" idx="2"/>
            <a:endCxn id="27" idx="0"/>
          </p:cNvCxnSpPr>
          <p:nvPr/>
        </p:nvCxnSpPr>
        <p:spPr bwMode="auto">
          <a:xfrm rot="5400000">
            <a:off x="5010150" y="1771650"/>
            <a:ext cx="838200" cy="1714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traight Connector 50"/>
          <p:cNvCxnSpPr>
            <a:stCxn id="47" idx="2"/>
            <a:endCxn id="44" idx="0"/>
          </p:cNvCxnSpPr>
          <p:nvPr/>
        </p:nvCxnSpPr>
        <p:spPr bwMode="auto">
          <a:xfrm rot="16200000" flipH="1">
            <a:off x="6629400" y="1866900"/>
            <a:ext cx="83820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52" name="Content Placeholder 4"/>
          <p:cNvGraphicFramePr>
            <a:graphicFrameLocks/>
          </p:cNvGraphicFramePr>
          <p:nvPr/>
        </p:nvGraphicFramePr>
        <p:xfrm>
          <a:off x="533400" y="12954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7620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04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33400" y="2590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6" name="Straight Connector 55"/>
          <p:cNvCxnSpPr>
            <a:stCxn id="55" idx="2"/>
            <a:endCxn id="54" idx="0"/>
          </p:cNvCxnSpPr>
          <p:nvPr/>
        </p:nvCxnSpPr>
        <p:spPr bwMode="auto">
          <a:xfrm rot="5400000">
            <a:off x="342900" y="3162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stCxn id="55" idx="2"/>
            <a:endCxn id="53" idx="0"/>
          </p:cNvCxnSpPr>
          <p:nvPr/>
        </p:nvCxnSpPr>
        <p:spPr bwMode="auto">
          <a:xfrm rot="16200000" flipH="1">
            <a:off x="571500" y="3162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524000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032004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01092" y="3429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60" idx="2"/>
          </p:cNvCxnSpPr>
          <p:nvPr/>
        </p:nvCxnSpPr>
        <p:spPr bwMode="auto">
          <a:xfrm rot="5400000">
            <a:off x="1572492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60" idx="2"/>
          </p:cNvCxnSpPr>
          <p:nvPr/>
        </p:nvCxnSpPr>
        <p:spPr bwMode="auto">
          <a:xfrm rot="16200000" flipH="1">
            <a:off x="1801092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2387596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664688" y="3429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5" idx="2"/>
          </p:cNvCxnSpPr>
          <p:nvPr/>
        </p:nvCxnSpPr>
        <p:spPr bwMode="auto">
          <a:xfrm rot="5400000">
            <a:off x="2436088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</p:cNvCxnSpPr>
          <p:nvPr/>
        </p:nvCxnSpPr>
        <p:spPr bwMode="auto">
          <a:xfrm rot="16200000" flipH="1">
            <a:off x="2664688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09800" y="2590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9" name="Straight Connector 68"/>
          <p:cNvCxnSpPr>
            <a:stCxn id="68" idx="2"/>
            <a:endCxn id="60" idx="0"/>
          </p:cNvCxnSpPr>
          <p:nvPr/>
        </p:nvCxnSpPr>
        <p:spPr bwMode="auto">
          <a:xfrm rot="5400000">
            <a:off x="1967346" y="3034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  <a:endCxn id="65" idx="0"/>
          </p:cNvCxnSpPr>
          <p:nvPr/>
        </p:nvCxnSpPr>
        <p:spPr bwMode="auto">
          <a:xfrm rot="16200000" flipH="1">
            <a:off x="2399144" y="3011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1295400" y="1752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72" name="Straight Connector 71"/>
          <p:cNvCxnSpPr>
            <a:stCxn id="71" idx="2"/>
            <a:endCxn id="55" idx="0"/>
          </p:cNvCxnSpPr>
          <p:nvPr/>
        </p:nvCxnSpPr>
        <p:spPr bwMode="auto">
          <a:xfrm rot="5400000">
            <a:off x="895350" y="20002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16200000" flipH="1">
            <a:off x="1733550" y="19621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290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" name="Straight Connector 8"/>
          <p:cNvCxnSpPr>
            <a:stCxn id="8" idx="2"/>
            <a:endCxn id="6" idx="0"/>
          </p:cNvCxnSpPr>
          <p:nvPr/>
        </p:nvCxnSpPr>
        <p:spPr bwMode="auto">
          <a:xfrm rot="5400000">
            <a:off x="3695700" y="55245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 bwMode="auto">
          <a:xfrm rot="16200000" flipH="1">
            <a:off x="38862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657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53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054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2"/>
            <a:endCxn id="14" idx="0"/>
          </p:cNvCxnSpPr>
          <p:nvPr/>
        </p:nvCxnSpPr>
        <p:spPr bwMode="auto">
          <a:xfrm rot="5400000">
            <a:off x="4800600" y="45720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 bwMode="auto">
          <a:xfrm rot="16200000" flipH="1">
            <a:off x="5181600" y="45720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1" idx="2"/>
            <a:endCxn id="5" idx="0"/>
          </p:cNvCxnSpPr>
          <p:nvPr/>
        </p:nvCxnSpPr>
        <p:spPr bwMode="auto">
          <a:xfrm rot="5400000">
            <a:off x="3505200" y="45720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1" idx="2"/>
            <a:endCxn id="8" idx="0"/>
          </p:cNvCxnSpPr>
          <p:nvPr/>
        </p:nvCxnSpPr>
        <p:spPr bwMode="auto">
          <a:xfrm rot="16200000" flipH="1">
            <a:off x="3733800" y="45720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4" idx="2"/>
            <a:endCxn id="12" idx="0"/>
          </p:cNvCxnSpPr>
          <p:nvPr/>
        </p:nvCxnSpPr>
        <p:spPr bwMode="auto">
          <a:xfrm rot="5400000">
            <a:off x="4610100" y="56007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 bwMode="auto">
          <a:xfrm rot="16200000" flipH="1">
            <a:off x="4800600" y="5562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7" idx="2"/>
            <a:endCxn id="15" idx="0"/>
          </p:cNvCxnSpPr>
          <p:nvPr/>
        </p:nvCxnSpPr>
        <p:spPr bwMode="auto">
          <a:xfrm rot="5400000">
            <a:off x="5372100" y="56007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7" idx="2"/>
            <a:endCxn id="16" idx="0"/>
          </p:cNvCxnSpPr>
          <p:nvPr/>
        </p:nvCxnSpPr>
        <p:spPr bwMode="auto">
          <a:xfrm rot="16200000" flipH="1">
            <a:off x="5562600" y="5562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419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8" name="Straight Connector 27"/>
          <p:cNvCxnSpPr>
            <a:stCxn id="27" idx="2"/>
            <a:endCxn id="11" idx="0"/>
          </p:cNvCxnSpPr>
          <p:nvPr/>
        </p:nvCxnSpPr>
        <p:spPr bwMode="auto">
          <a:xfrm rot="5400000">
            <a:off x="3962400" y="34290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>
            <a:stCxn id="27" idx="2"/>
            <a:endCxn id="18" idx="0"/>
          </p:cNvCxnSpPr>
          <p:nvPr/>
        </p:nvCxnSpPr>
        <p:spPr bwMode="auto">
          <a:xfrm rot="16200000" flipH="1">
            <a:off x="4686300" y="34671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534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2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008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61722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64008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88384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924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16984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 bwMode="auto">
          <a:xfrm rot="5400000">
            <a:off x="7488384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 rot="16200000" flipH="1">
            <a:off x="7716984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70866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41" idx="2"/>
            <a:endCxn id="33" idx="0"/>
          </p:cNvCxnSpPr>
          <p:nvPr/>
        </p:nvCxnSpPr>
        <p:spPr bwMode="auto">
          <a:xfrm rot="5400000">
            <a:off x="6629400" y="42672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  <a:endCxn id="38" idx="0"/>
          </p:cNvCxnSpPr>
          <p:nvPr/>
        </p:nvCxnSpPr>
        <p:spPr bwMode="auto">
          <a:xfrm rot="16200000" flipH="1">
            <a:off x="7287492" y="42949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620000" y="31242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5" name="Straight Connector 44"/>
          <p:cNvCxnSpPr>
            <a:stCxn id="44" idx="2"/>
            <a:endCxn id="41" idx="0"/>
          </p:cNvCxnSpPr>
          <p:nvPr/>
        </p:nvCxnSpPr>
        <p:spPr bwMode="auto">
          <a:xfrm rot="5400000">
            <a:off x="7372350" y="34480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44" idx="2"/>
            <a:endCxn id="30" idx="0"/>
          </p:cNvCxnSpPr>
          <p:nvPr/>
        </p:nvCxnSpPr>
        <p:spPr bwMode="auto">
          <a:xfrm rot="16200000" flipH="1">
            <a:off x="7905750" y="34861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96000" y="1828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18</a:t>
            </a:r>
          </a:p>
        </p:txBody>
      </p:sp>
      <p:cxnSp>
        <p:nvCxnSpPr>
          <p:cNvPr id="48" name="Straight Connector 47"/>
          <p:cNvCxnSpPr>
            <a:stCxn id="47" idx="2"/>
            <a:endCxn id="27" idx="0"/>
          </p:cNvCxnSpPr>
          <p:nvPr/>
        </p:nvCxnSpPr>
        <p:spPr bwMode="auto">
          <a:xfrm rot="5400000">
            <a:off x="5010150" y="1847850"/>
            <a:ext cx="838200" cy="1714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traight Connector 48"/>
          <p:cNvCxnSpPr>
            <a:stCxn id="47" idx="2"/>
            <a:endCxn id="44" idx="0"/>
          </p:cNvCxnSpPr>
          <p:nvPr/>
        </p:nvCxnSpPr>
        <p:spPr bwMode="auto">
          <a:xfrm rot="16200000" flipH="1">
            <a:off x="6629400" y="1943100"/>
            <a:ext cx="83820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7620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048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3400" y="2667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3" name="Straight Connector 52"/>
          <p:cNvCxnSpPr>
            <a:stCxn id="52" idx="2"/>
            <a:endCxn id="51" idx="0"/>
          </p:cNvCxnSpPr>
          <p:nvPr/>
        </p:nvCxnSpPr>
        <p:spPr bwMode="auto">
          <a:xfrm rot="5400000">
            <a:off x="342900" y="3238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52" idx="2"/>
            <a:endCxn id="50" idx="0"/>
          </p:cNvCxnSpPr>
          <p:nvPr/>
        </p:nvCxnSpPr>
        <p:spPr bwMode="auto">
          <a:xfrm rot="16200000" flipH="1">
            <a:off x="571500" y="3238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15240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032004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801092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 bwMode="auto">
          <a:xfrm rot="5400000">
            <a:off x="1572492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57" idx="2"/>
          </p:cNvCxnSpPr>
          <p:nvPr/>
        </p:nvCxnSpPr>
        <p:spPr bwMode="auto">
          <a:xfrm rot="16200000" flipH="1">
            <a:off x="1801092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387596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8956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664688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>
            <a:stCxn id="62" idx="2"/>
          </p:cNvCxnSpPr>
          <p:nvPr/>
        </p:nvCxnSpPr>
        <p:spPr bwMode="auto">
          <a:xfrm rot="5400000">
            <a:off x="2436088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/>
          <p:cNvCxnSpPr>
            <a:stCxn id="62" idx="2"/>
          </p:cNvCxnSpPr>
          <p:nvPr/>
        </p:nvCxnSpPr>
        <p:spPr bwMode="auto">
          <a:xfrm rot="16200000" flipH="1">
            <a:off x="2664688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2667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6" name="Straight Connector 65"/>
          <p:cNvCxnSpPr>
            <a:stCxn id="65" idx="2"/>
            <a:endCxn id="57" idx="0"/>
          </p:cNvCxnSpPr>
          <p:nvPr/>
        </p:nvCxnSpPr>
        <p:spPr bwMode="auto">
          <a:xfrm rot="5400000">
            <a:off x="1967346" y="31103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2" idx="0"/>
          </p:cNvCxnSpPr>
          <p:nvPr/>
        </p:nvCxnSpPr>
        <p:spPr bwMode="auto">
          <a:xfrm rot="16200000" flipH="1">
            <a:off x="2399144" y="30872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1295400" y="1828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69" name="Straight Connector 68"/>
          <p:cNvCxnSpPr>
            <a:stCxn id="68" idx="2"/>
            <a:endCxn id="52" idx="0"/>
          </p:cNvCxnSpPr>
          <p:nvPr/>
        </p:nvCxnSpPr>
        <p:spPr bwMode="auto">
          <a:xfrm rot="5400000">
            <a:off x="895350" y="20764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  <a:endCxn id="65" idx="0"/>
          </p:cNvCxnSpPr>
          <p:nvPr/>
        </p:nvCxnSpPr>
        <p:spPr bwMode="auto">
          <a:xfrm rot="16200000" flipH="1">
            <a:off x="1733550" y="20383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3886200" y="11430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33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5400000">
            <a:off x="2667000" y="419100"/>
            <a:ext cx="228600" cy="2590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>
            <a:stCxn id="71" idx="2"/>
            <a:endCxn id="47" idx="0"/>
          </p:cNvCxnSpPr>
          <p:nvPr/>
        </p:nvCxnSpPr>
        <p:spPr bwMode="auto">
          <a:xfrm rot="16200000" flipH="1">
            <a:off x="5067300" y="609600"/>
            <a:ext cx="22860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514600" y="1371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1600" y="1371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8200" y="2313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800" y="3228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152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40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84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1600" y="2542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8600" y="3609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05200" y="4523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338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00600" y="4599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34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7492" y="355378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9400" y="4447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81436" y="55141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43800" y="5438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81200" y="2313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000" y="3228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667000" y="3152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57400" y="4114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718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86200" y="4495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14800" y="5486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53000" y="552334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15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86400" y="4572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53000" y="3609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056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01000" y="5438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43800" y="4419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53400" y="3581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86600" y="2542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04800" y="1143000"/>
            <a:ext cx="6477000" cy="3581400"/>
            <a:chOff x="304800" y="1143000"/>
            <a:chExt cx="8153400" cy="5181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4290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n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733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U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862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9" name="Straight Connector 8"/>
            <p:cNvCxnSpPr>
              <a:stCxn id="8" idx="2"/>
              <a:endCxn id="6" idx="0"/>
            </p:cNvCxnSpPr>
            <p:nvPr/>
          </p:nvCxnSpPr>
          <p:spPr bwMode="auto">
            <a:xfrm rot="5400000">
              <a:off x="3695700" y="5524500"/>
              <a:ext cx="5334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8" idx="2"/>
              <a:endCxn id="7" idx="0"/>
            </p:cNvCxnSpPr>
            <p:nvPr/>
          </p:nvCxnSpPr>
          <p:spPr bwMode="auto">
            <a:xfrm rot="16200000" flipH="1">
              <a:off x="38862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3657600" y="40386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h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53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724400" y="5029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34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f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15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486400" y="5029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05400" y="40386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18"/>
            <p:cNvCxnSpPr>
              <a:stCxn id="18" idx="2"/>
              <a:endCxn id="14" idx="0"/>
            </p:cNvCxnSpPr>
            <p:nvPr/>
          </p:nvCxnSpPr>
          <p:spPr bwMode="auto">
            <a:xfrm rot="5400000">
              <a:off x="4800600" y="4572000"/>
              <a:ext cx="5334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18" idx="2"/>
              <a:endCxn id="17" idx="0"/>
            </p:cNvCxnSpPr>
            <p:nvPr/>
          </p:nvCxnSpPr>
          <p:spPr bwMode="auto">
            <a:xfrm rot="16200000" flipH="1">
              <a:off x="5181600" y="4572000"/>
              <a:ext cx="5334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11" idx="2"/>
              <a:endCxn id="5" idx="0"/>
            </p:cNvCxnSpPr>
            <p:nvPr/>
          </p:nvCxnSpPr>
          <p:spPr bwMode="auto">
            <a:xfrm rot="5400000">
              <a:off x="3505200" y="45720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11" idx="2"/>
              <a:endCxn id="8" idx="0"/>
            </p:cNvCxnSpPr>
            <p:nvPr/>
          </p:nvCxnSpPr>
          <p:spPr bwMode="auto">
            <a:xfrm rot="16200000" flipH="1">
              <a:off x="3733800" y="45720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stCxn id="14" idx="2"/>
              <a:endCxn id="12" idx="0"/>
            </p:cNvCxnSpPr>
            <p:nvPr/>
          </p:nvCxnSpPr>
          <p:spPr bwMode="auto">
            <a:xfrm rot="5400000">
              <a:off x="4610100" y="5600700"/>
              <a:ext cx="3810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4" idx="2"/>
              <a:endCxn id="13" idx="0"/>
            </p:cNvCxnSpPr>
            <p:nvPr/>
          </p:nvCxnSpPr>
          <p:spPr bwMode="auto">
            <a:xfrm rot="16200000" flipH="1">
              <a:off x="4800600" y="55626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stCxn id="17" idx="2"/>
              <a:endCxn id="15" idx="0"/>
            </p:cNvCxnSpPr>
            <p:nvPr/>
          </p:nvCxnSpPr>
          <p:spPr bwMode="auto">
            <a:xfrm rot="5400000">
              <a:off x="5372100" y="5600700"/>
              <a:ext cx="3810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stCxn id="17" idx="2"/>
              <a:endCxn id="16" idx="0"/>
            </p:cNvCxnSpPr>
            <p:nvPr/>
          </p:nvCxnSpPr>
          <p:spPr bwMode="auto">
            <a:xfrm rot="16200000" flipH="1">
              <a:off x="5562600" y="55626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4419600" y="3124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8</a:t>
              </a:r>
            </a:p>
          </p:txBody>
        </p:sp>
        <p:cxnSp>
          <p:nvCxnSpPr>
            <p:cNvPr id="28" name="Straight Connector 27"/>
            <p:cNvCxnSpPr>
              <a:stCxn id="27" idx="2"/>
              <a:endCxn id="11" idx="0"/>
            </p:cNvCxnSpPr>
            <p:nvPr/>
          </p:nvCxnSpPr>
          <p:spPr bwMode="auto">
            <a:xfrm rot="5400000">
              <a:off x="3962400" y="3429000"/>
              <a:ext cx="457200" cy="7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>
              <a:stCxn id="27" idx="2"/>
              <a:endCxn id="18" idx="0"/>
            </p:cNvCxnSpPr>
            <p:nvPr/>
          </p:nvCxnSpPr>
          <p:spPr bwMode="auto">
            <a:xfrm rot="16200000" flipH="1">
              <a:off x="4686300" y="34671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8099809" y="3886200"/>
              <a:ext cx="358391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sp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1722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T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6294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d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4008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 bwMode="auto">
            <a:xfrm rot="5400000">
              <a:off x="61722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>
              <a:stCxn id="33" idx="2"/>
            </p:cNvCxnSpPr>
            <p:nvPr/>
          </p:nvCxnSpPr>
          <p:spPr bwMode="auto">
            <a:xfrm rot="16200000" flipH="1">
              <a:off x="64008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7488384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924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.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716984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 bwMode="auto">
            <a:xfrm rot="5400000">
              <a:off x="7488384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/>
            <p:cNvCxnSpPr>
              <a:stCxn id="38" idx="2"/>
            </p:cNvCxnSpPr>
            <p:nvPr/>
          </p:nvCxnSpPr>
          <p:spPr bwMode="auto">
            <a:xfrm rot="16200000" flipH="1">
              <a:off x="7716984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7086600" y="3886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Connector 41"/>
            <p:cNvCxnSpPr>
              <a:stCxn id="41" idx="2"/>
              <a:endCxn id="33" idx="0"/>
            </p:cNvCxnSpPr>
            <p:nvPr/>
          </p:nvCxnSpPr>
          <p:spPr bwMode="auto">
            <a:xfrm rot="5400000">
              <a:off x="6629400" y="4267200"/>
              <a:ext cx="533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1" idx="2"/>
              <a:endCxn id="38" idx="0"/>
            </p:cNvCxnSpPr>
            <p:nvPr/>
          </p:nvCxnSpPr>
          <p:spPr bwMode="auto">
            <a:xfrm rot="16200000" flipH="1">
              <a:off x="7287492" y="4294908"/>
              <a:ext cx="533400" cy="6303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" name="Rectangle 43"/>
            <p:cNvSpPr/>
            <p:nvPr/>
          </p:nvSpPr>
          <p:spPr bwMode="auto">
            <a:xfrm>
              <a:off x="7562222" y="3152192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10</a:t>
              </a:r>
            </a:p>
          </p:txBody>
        </p:sp>
        <p:cxnSp>
          <p:nvCxnSpPr>
            <p:cNvPr id="45" name="Straight Connector 44"/>
            <p:cNvCxnSpPr>
              <a:stCxn id="44" idx="2"/>
              <a:endCxn id="41" idx="0"/>
            </p:cNvCxnSpPr>
            <p:nvPr/>
          </p:nvCxnSpPr>
          <p:spPr bwMode="auto">
            <a:xfrm rot="5400000">
              <a:off x="7357457" y="3490934"/>
              <a:ext cx="276809" cy="5137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44" idx="2"/>
              <a:endCxn id="30" idx="0"/>
            </p:cNvCxnSpPr>
            <p:nvPr/>
          </p:nvCxnSpPr>
          <p:spPr bwMode="auto">
            <a:xfrm rot="16200000" flipH="1">
              <a:off x="7877459" y="3484654"/>
              <a:ext cx="276809" cy="5262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6096000" y="18288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18</a:t>
              </a:r>
            </a:p>
          </p:txBody>
        </p:sp>
        <p:cxnSp>
          <p:nvCxnSpPr>
            <p:cNvPr id="48" name="Straight Connector 47"/>
            <p:cNvCxnSpPr>
              <a:stCxn id="47" idx="2"/>
              <a:endCxn id="27" idx="0"/>
            </p:cNvCxnSpPr>
            <p:nvPr/>
          </p:nvCxnSpPr>
          <p:spPr bwMode="auto">
            <a:xfrm rot="5400000">
              <a:off x="5010150" y="1847850"/>
              <a:ext cx="838200" cy="1714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47" idx="2"/>
              <a:endCxn id="44" idx="0"/>
            </p:cNvCxnSpPr>
            <p:nvPr/>
          </p:nvCxnSpPr>
          <p:spPr bwMode="auto">
            <a:xfrm rot="16200000" flipH="1">
              <a:off x="6586515" y="1985985"/>
              <a:ext cx="866192" cy="14662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762000" y="3581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i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04800" y="3581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33400" y="26670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7</a:t>
              </a:r>
            </a:p>
          </p:txBody>
        </p:sp>
        <p:cxnSp>
          <p:nvCxnSpPr>
            <p:cNvPr id="53" name="Straight Connector 52"/>
            <p:cNvCxnSpPr>
              <a:stCxn id="52" idx="2"/>
              <a:endCxn id="51" idx="0"/>
            </p:cNvCxnSpPr>
            <p:nvPr/>
          </p:nvCxnSpPr>
          <p:spPr bwMode="auto">
            <a:xfrm rot="5400000">
              <a:off x="342900" y="3238500"/>
              <a:ext cx="4572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/>
            <p:cNvCxnSpPr>
              <a:stCxn id="52" idx="2"/>
              <a:endCxn id="50" idx="0"/>
            </p:cNvCxnSpPr>
            <p:nvPr/>
          </p:nvCxnSpPr>
          <p:spPr bwMode="auto">
            <a:xfrm rot="16200000" flipH="1">
              <a:off x="571500" y="3238500"/>
              <a:ext cx="4572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Rectangle 54"/>
            <p:cNvSpPr/>
            <p:nvPr/>
          </p:nvSpPr>
          <p:spPr bwMode="auto">
            <a:xfrm>
              <a:off x="1524000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32004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801092" y="3505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Connector 57"/>
            <p:cNvCxnSpPr>
              <a:stCxn id="57" idx="2"/>
            </p:cNvCxnSpPr>
            <p:nvPr/>
          </p:nvCxnSpPr>
          <p:spPr bwMode="auto">
            <a:xfrm rot="5400000">
              <a:off x="1572492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>
              <a:stCxn id="57" idx="2"/>
            </p:cNvCxnSpPr>
            <p:nvPr/>
          </p:nvCxnSpPr>
          <p:spPr bwMode="auto">
            <a:xfrm rot="16200000" flipH="1">
              <a:off x="1801092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2387596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s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895600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t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664688" y="3505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 bwMode="auto">
            <a:xfrm rot="5400000">
              <a:off x="2436088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>
              <a:stCxn id="62" idx="2"/>
            </p:cNvCxnSpPr>
            <p:nvPr/>
          </p:nvCxnSpPr>
          <p:spPr bwMode="auto">
            <a:xfrm rot="16200000" flipH="1">
              <a:off x="2664688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5" name="Rectangle 64"/>
            <p:cNvSpPr/>
            <p:nvPr/>
          </p:nvSpPr>
          <p:spPr bwMode="auto">
            <a:xfrm>
              <a:off x="2209800" y="26670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8</a:t>
              </a:r>
            </a:p>
          </p:txBody>
        </p:sp>
        <p:cxnSp>
          <p:nvCxnSpPr>
            <p:cNvPr id="66" name="Straight Connector 65"/>
            <p:cNvCxnSpPr>
              <a:stCxn id="65" idx="2"/>
              <a:endCxn id="57" idx="0"/>
            </p:cNvCxnSpPr>
            <p:nvPr/>
          </p:nvCxnSpPr>
          <p:spPr bwMode="auto">
            <a:xfrm rot="5400000">
              <a:off x="1967346" y="3110346"/>
              <a:ext cx="381000" cy="4087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>
              <a:stCxn id="65" idx="2"/>
              <a:endCxn id="62" idx="0"/>
            </p:cNvCxnSpPr>
            <p:nvPr/>
          </p:nvCxnSpPr>
          <p:spPr bwMode="auto">
            <a:xfrm rot="16200000" flipH="1">
              <a:off x="2399144" y="3087256"/>
              <a:ext cx="381000" cy="454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1295400" y="18288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15</a:t>
              </a:r>
            </a:p>
          </p:txBody>
        </p:sp>
        <p:cxnSp>
          <p:nvCxnSpPr>
            <p:cNvPr id="69" name="Straight Connector 68"/>
            <p:cNvCxnSpPr>
              <a:stCxn id="68" idx="2"/>
              <a:endCxn id="52" idx="0"/>
            </p:cNvCxnSpPr>
            <p:nvPr/>
          </p:nvCxnSpPr>
          <p:spPr bwMode="auto">
            <a:xfrm rot="5400000">
              <a:off x="895350" y="2076450"/>
              <a:ext cx="381000" cy="8001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>
              <a:stCxn id="68" idx="2"/>
              <a:endCxn id="65" idx="0"/>
            </p:cNvCxnSpPr>
            <p:nvPr/>
          </p:nvCxnSpPr>
          <p:spPr bwMode="auto">
            <a:xfrm rot="16200000" flipH="1">
              <a:off x="1733550" y="2038350"/>
              <a:ext cx="381000" cy="876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Rectangle 70"/>
            <p:cNvSpPr/>
            <p:nvPr/>
          </p:nvSpPr>
          <p:spPr bwMode="auto">
            <a:xfrm>
              <a:off x="3886200" y="11430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33</a:t>
              </a:r>
              <a:endPara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72" name="Straight Connector 71"/>
            <p:cNvCxnSpPr>
              <a:stCxn id="71" idx="2"/>
              <a:endCxn id="68" idx="0"/>
            </p:cNvCxnSpPr>
            <p:nvPr/>
          </p:nvCxnSpPr>
          <p:spPr bwMode="auto">
            <a:xfrm rot="5400000">
              <a:off x="2667000" y="419100"/>
              <a:ext cx="228600" cy="2590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1" idx="2"/>
              <a:endCxn id="47" idx="0"/>
            </p:cNvCxnSpPr>
            <p:nvPr/>
          </p:nvCxnSpPr>
          <p:spPr bwMode="auto">
            <a:xfrm rot="16200000" flipH="1">
              <a:off x="5067300" y="609600"/>
              <a:ext cx="228600" cy="2209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2514600" y="1371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81600" y="1371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38200" y="2313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00" y="3228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28800" y="3152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240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384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2542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53927" y="356843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4523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2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4599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4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7492" y="3553785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4447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81436" y="5514108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543800" y="5438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0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81200" y="2313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2000" y="3228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67000" y="3152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57400" y="41148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6200" y="44958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14800" y="54864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53000" y="5523344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15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6400" y="45720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53000" y="3609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56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001000" y="5438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43800" y="4419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153400" y="35814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6600" y="2542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14" name="Content Placeholder 5"/>
          <p:cNvGraphicFramePr>
            <a:graphicFrameLocks noGrp="1"/>
          </p:cNvGraphicFramePr>
          <p:nvPr>
            <p:ph idx="1"/>
          </p:nvPr>
        </p:nvGraphicFramePr>
        <p:xfrm>
          <a:off x="6934200" y="1112520"/>
          <a:ext cx="2057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</a:tblGrid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Letter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0100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0101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0110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0111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10100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10110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10111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11000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11001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11010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11011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52400" y="4038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left is a 0 right is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1000" y="4724400"/>
            <a:ext cx="337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BESU is the first IIEST in India.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52400" y="50292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10010010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00101100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11111001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01101110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11110100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10101111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10110001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10111011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00111111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00000001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00010111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00011100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11000111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00010001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10010011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1010     =124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Ratio= (33 X 8)/124 =2.129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5 bit is used for each character(18 different character) The compression ratio: (33x5)/124=1.33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storage and transmission cost money. ------ increases with the amount of data available.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cost can be reduced by processing the data so that it takes less memory and less transmission time.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Compressed data must be decompressed .--------- extra processing is required.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involve trade-offs between various factors, including the degree of compression, the amount of distortion introduced (</a:t>
            </a:r>
            <a:r>
              <a:rPr lang="en-US" sz="2000" b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compression ).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b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Compression is possible?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usually contains redundancies---- information that is often repeated.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 include reoccurring letters, numbers or pixels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programs remove this redundancy.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US" sz="2000" b="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Disadvantages: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   Separate code for each character.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   Constructed table works for the same symbol set.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not practical to create a Huffman encoding for a single short string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To decode it, need the code table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If you include the code table in the entire message, the whole thing is bigger than just the ASCII message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Huffman encoding is practical if: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The encoded string is large relative to the code table, OR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We agree on the code table beforehand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</a:rPr>
              <a:t>For example, it’s easy to find a table of letter frequencies for English (or any other alphabet-based language)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Compress ABRACADABRA using Huffman encoding.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Answer: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= 0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= 100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= 1010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= 1011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 = 11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Eerie eyes seen near lake.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95800" y="2514600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		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	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0001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			0010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			0011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			0100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		0101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	011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	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			1100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			1101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			1110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1111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Let the compressed string is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1001001000101100111110010110111011110100101011111011000110111011001111110000000100010111000111001100011100010001100100111010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Highest frequency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Less bit.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1001001000101100111110010110111011110100101011111011000110111011001111110000000100010111000111001100011100010001100100111010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Once receiver has tree it scans incoming bit stream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 go left</a:t>
            </a:r>
          </a:p>
          <a:p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1  go right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6934200" cy="5105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10010</a:t>
            </a:r>
            <a:r>
              <a:rPr lang="en-US" dirty="0" smtClean="0">
                <a:solidFill>
                  <a:srgbClr val="00B05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0101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10011</a:t>
            </a:r>
            <a:r>
              <a:rPr lang="en-US" dirty="0" smtClean="0">
                <a:solidFill>
                  <a:schemeClr val="bg1"/>
                </a:solidFill>
              </a:rPr>
              <a:t>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6934200" y="1112520"/>
          <a:ext cx="2057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</a:tblGrid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Letter 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0100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0101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0110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0111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10010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10011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10100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10110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10111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11000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11001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11010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11011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suggested by </a:t>
            </a:r>
            <a:r>
              <a:rPr lang="en-US" sz="2200" dirty="0" err="1" smtClean="0">
                <a:solidFill>
                  <a:schemeClr val="bg1"/>
                </a:solidFill>
              </a:rPr>
              <a:t>Rissanen</a:t>
            </a:r>
            <a:r>
              <a:rPr lang="en-US" sz="2200" dirty="0" smtClean="0">
                <a:solidFill>
                  <a:schemeClr val="bg1"/>
                </a:solidFill>
              </a:rPr>
              <a:t> [1975].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converts the entire input data into a single floating point number </a:t>
            </a:r>
            <a:r>
              <a:rPr lang="en-US" sz="2200" i="1" dirty="0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 where (0.0 ≤ </a:t>
            </a:r>
            <a:r>
              <a:rPr lang="en-US" sz="2200" i="1" dirty="0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 &lt; 1.0).</a:t>
            </a: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interval is divided into sub-intervals in the ratio of the probability of occurrence frequencies.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For a </a:t>
            </a:r>
            <a:r>
              <a:rPr lang="en-US" sz="2200" dirty="0" err="1" smtClean="0">
                <a:solidFill>
                  <a:schemeClr val="bg1"/>
                </a:solidFill>
              </a:rPr>
              <a:t>start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point</a:t>
            </a:r>
            <a:r>
              <a:rPr lang="en-US" sz="2200" dirty="0" smtClean="0">
                <a:solidFill>
                  <a:schemeClr val="bg1"/>
                </a:solidFill>
              </a:rPr>
              <a:t> and end</a:t>
            </a:r>
            <a:r>
              <a:rPr lang="en-US" sz="2200" baseline="-25000" dirty="0" smtClean="0">
                <a:solidFill>
                  <a:schemeClr val="bg1"/>
                </a:solidFill>
              </a:rPr>
              <a:t>point</a:t>
            </a:r>
            <a:r>
              <a:rPr lang="en-US" sz="2200" dirty="0" smtClean="0">
                <a:solidFill>
                  <a:schemeClr val="bg1"/>
                </a:solidFill>
              </a:rPr>
              <a:t> of an entire range the </a:t>
            </a:r>
            <a:r>
              <a:rPr lang="en-US" sz="2200" dirty="0" err="1" smtClean="0">
                <a:solidFill>
                  <a:schemeClr val="bg1"/>
                </a:solidFill>
              </a:rPr>
              <a:t>lower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limit</a:t>
            </a:r>
            <a:r>
              <a:rPr lang="en-US" sz="2200" dirty="0" smtClean="0">
                <a:solidFill>
                  <a:schemeClr val="bg1"/>
                </a:solidFill>
              </a:rPr>
              <a:t> of a character range is the </a:t>
            </a:r>
            <a:r>
              <a:rPr lang="en-US" sz="2200" dirty="0" err="1" smtClean="0">
                <a:solidFill>
                  <a:schemeClr val="bg1"/>
                </a:solidFill>
              </a:rPr>
              <a:t>upper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limit</a:t>
            </a:r>
            <a:r>
              <a:rPr lang="en-US" sz="2200" baseline="-250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of the previous character given by</a:t>
            </a: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err="1" smtClean="0">
                <a:solidFill>
                  <a:schemeClr val="bg1"/>
                </a:solidFill>
              </a:rPr>
              <a:t>start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point</a:t>
            </a:r>
            <a:r>
              <a:rPr lang="en-US" sz="2200" dirty="0" smtClean="0">
                <a:solidFill>
                  <a:schemeClr val="bg1"/>
                </a:solidFill>
              </a:rPr>
              <a:t> + </a:t>
            </a:r>
            <a:r>
              <a:rPr lang="en-US" sz="2200" dirty="0" err="1" smtClean="0">
                <a:solidFill>
                  <a:schemeClr val="bg1"/>
                </a:solidFill>
              </a:rPr>
              <a:t>cumulative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frequency</a:t>
            </a:r>
            <a:r>
              <a:rPr lang="en-US" sz="2200" dirty="0" smtClean="0">
                <a:solidFill>
                  <a:schemeClr val="bg1"/>
                </a:solidFill>
              </a:rPr>
              <a:t> X (end</a:t>
            </a:r>
            <a:r>
              <a:rPr lang="en-US" sz="2200" baseline="-25000" dirty="0" smtClean="0">
                <a:solidFill>
                  <a:schemeClr val="bg1"/>
                </a:solidFill>
              </a:rPr>
              <a:t>point</a:t>
            </a:r>
            <a:r>
              <a:rPr lang="en-US" sz="2200" dirty="0" smtClean="0">
                <a:solidFill>
                  <a:schemeClr val="bg1"/>
                </a:solidFill>
              </a:rPr>
              <a:t> -</a:t>
            </a:r>
            <a:r>
              <a:rPr lang="en-US" sz="2200" dirty="0" err="1" smtClean="0">
                <a:solidFill>
                  <a:schemeClr val="bg1"/>
                </a:solidFill>
              </a:rPr>
              <a:t>start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point</a:t>
            </a:r>
            <a:r>
              <a:rPr lang="en-US" sz="2200" dirty="0" smtClean="0">
                <a:solidFill>
                  <a:schemeClr val="bg1"/>
                </a:solidFill>
              </a:rPr>
              <a:t> )         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Set low to 0.0 Set high to 1.0 </a:t>
            </a:r>
          </a:p>
          <a:p>
            <a:pPr>
              <a:buNone/>
            </a:pPr>
            <a:r>
              <a:rPr lang="en-US" sz="2200" dirty="0" smtClean="0"/>
              <a:t>            While there are still input symbols </a:t>
            </a:r>
          </a:p>
          <a:p>
            <a:pPr>
              <a:buNone/>
            </a:pPr>
            <a:r>
              <a:rPr lang="en-US" sz="2200" dirty="0" smtClean="0"/>
              <a:t>              do </a:t>
            </a:r>
          </a:p>
          <a:p>
            <a:pPr>
              <a:buNone/>
            </a:pPr>
            <a:r>
              <a:rPr lang="en-US" sz="2200" dirty="0" smtClean="0"/>
              <a:t>                get an input symbol </a:t>
            </a:r>
          </a:p>
          <a:p>
            <a:pPr>
              <a:buNone/>
            </a:pPr>
            <a:r>
              <a:rPr lang="en-US" sz="2200" dirty="0" smtClean="0"/>
              <a:t>                </a:t>
            </a:r>
            <a:r>
              <a:rPr lang="en-US" sz="2200" dirty="0" err="1" smtClean="0"/>
              <a:t>code_range</a:t>
            </a:r>
            <a:r>
              <a:rPr lang="en-US" sz="2200" dirty="0" smtClean="0"/>
              <a:t> = high - low. </a:t>
            </a:r>
          </a:p>
          <a:p>
            <a:pPr>
              <a:buNone/>
            </a:pPr>
            <a:r>
              <a:rPr lang="en-US" sz="2200" dirty="0" smtClean="0"/>
              <a:t>                high = low + range*</a:t>
            </a:r>
            <a:r>
              <a:rPr lang="en-US" sz="2200" dirty="0" err="1" smtClean="0"/>
              <a:t>high_range</a:t>
            </a:r>
            <a:r>
              <a:rPr lang="en-US" sz="2200" dirty="0" smtClean="0"/>
              <a:t>(symbol) </a:t>
            </a:r>
          </a:p>
          <a:p>
            <a:pPr>
              <a:buNone/>
            </a:pPr>
            <a:r>
              <a:rPr lang="en-US" sz="2200" dirty="0" smtClean="0"/>
              <a:t>                low = low + range*</a:t>
            </a:r>
            <a:r>
              <a:rPr lang="en-US" sz="2200" dirty="0" err="1" smtClean="0"/>
              <a:t>low_range</a:t>
            </a:r>
            <a:r>
              <a:rPr lang="en-US" sz="2200" dirty="0" smtClean="0"/>
              <a:t>(symbol) </a:t>
            </a:r>
          </a:p>
          <a:p>
            <a:pPr>
              <a:buNone/>
            </a:pPr>
            <a:r>
              <a:rPr lang="en-US" sz="2200" dirty="0" smtClean="0"/>
              <a:t>              End of While </a:t>
            </a:r>
          </a:p>
          <a:p>
            <a:pPr>
              <a:buNone/>
            </a:pPr>
            <a:r>
              <a:rPr lang="en-US" sz="2200" dirty="0" smtClean="0"/>
              <a:t>         output low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Character Count: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981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066800" y="13716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/>
                <a:gridCol w="1828800"/>
                <a:gridCol w="12192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3528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5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46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.9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0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066800" y="20574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/>
                <a:gridCol w="1828800"/>
                <a:gridCol w="12192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 bwMode="auto">
          <a:xfrm rot="5400000">
            <a:off x="838200" y="1828800"/>
            <a:ext cx="4572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505200" y="1600200"/>
            <a:ext cx="3657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2766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.16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54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4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246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.36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34200" y="1749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066800" y="2901315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/>
                <a:gridCol w="1828800"/>
                <a:gridCol w="12192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 bwMode="auto">
          <a:xfrm rot="10800000" flipV="1">
            <a:off x="1066800" y="2286000"/>
            <a:ext cx="24384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5334000" y="2286000"/>
            <a:ext cx="1828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914400" y="1752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5800" y="2664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.16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233862" y="2308268"/>
          <a:ext cx="4605338" cy="336464"/>
        </p:xfrm>
        <a:graphic>
          <a:graphicData uri="http://schemas.openxmlformats.org/presentationml/2006/ole">
            <p:oleObj spid="_x0000_s33810" name="Equation" r:id="rId3" imgW="2781000" imgH="203040" progId="Equation.3">
              <p:embed/>
            </p:oleObj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2766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.208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292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.244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484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.268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80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066800" y="38100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/>
                <a:gridCol w="1828800"/>
                <a:gridCol w="12192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 rot="10800000" flipV="1">
            <a:off x="1066800" y="3124200"/>
            <a:ext cx="426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16200000" flipH="1">
            <a:off x="6515100" y="3162300"/>
            <a:ext cx="685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914400" y="3502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.244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004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.2536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530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.2608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722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.2656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34200" y="3502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.268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419100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has range from .2656 to .268</a:t>
            </a:r>
          </a:p>
          <a:p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Final code word is any number .2656 to .268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the final code word is .2657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.2 is for A, .26 is for B, .265 is for C and .2656 is for D.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take .265625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equivalent is .010001    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Ratio = 8/6 = 1.3333  [Each character can be represented by 2 bit]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14800" y="64008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Example taken from Multimedia By R. Parekh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R(A)= 0 to {0+.4 x (1-0)}=.4</a:t>
            </a:r>
          </a:p>
          <a:p>
            <a:r>
              <a:rPr lang="en-US" sz="2000" dirty="0" smtClean="0"/>
              <a:t>R(B)= .4 to {0+.7 x (1-0)} = .7</a:t>
            </a:r>
          </a:p>
          <a:p>
            <a:r>
              <a:rPr lang="en-US" sz="2000" dirty="0" smtClean="0"/>
              <a:t>R(C) = .7 to .9</a:t>
            </a:r>
          </a:p>
          <a:p>
            <a:r>
              <a:rPr lang="en-US" sz="2000" dirty="0" smtClean="0"/>
              <a:t>R(D) = .9 to 1</a:t>
            </a:r>
          </a:p>
          <a:p>
            <a:pPr>
              <a:buNone/>
            </a:pPr>
            <a:r>
              <a:rPr lang="en-US" sz="2000" dirty="0" smtClean="0"/>
              <a:t>For First character A. The encoder narrows the range by </a:t>
            </a:r>
          </a:p>
          <a:p>
            <a:pPr>
              <a:buNone/>
            </a:pPr>
            <a:r>
              <a:rPr lang="en-US" sz="2000" dirty="0" smtClean="0"/>
              <a:t>R(A) = 0 to {0+.4 x (.4 - 0)} = .16</a:t>
            </a:r>
          </a:p>
          <a:p>
            <a:pPr>
              <a:buNone/>
            </a:pPr>
            <a:r>
              <a:rPr lang="en-US" sz="2000" dirty="0" smtClean="0"/>
              <a:t>R(B) = .16 to {0+.7 x (.4 -0)} = .28</a:t>
            </a:r>
          </a:p>
          <a:p>
            <a:pPr>
              <a:buNone/>
            </a:pPr>
            <a:r>
              <a:rPr lang="en-US" sz="2000" dirty="0" smtClean="0"/>
              <a:t>R(C) = .28 to {0+.9 x (.4 -0)} = .36</a:t>
            </a:r>
          </a:p>
          <a:p>
            <a:pPr>
              <a:buNone/>
            </a:pPr>
            <a:r>
              <a:rPr lang="en-US" sz="2000" dirty="0" smtClean="0"/>
              <a:t>R(D) = .36 to .4</a:t>
            </a:r>
          </a:p>
          <a:p>
            <a:pPr>
              <a:buNone/>
            </a:pPr>
            <a:r>
              <a:rPr lang="en-US" sz="2000" dirty="0" smtClean="0"/>
              <a:t>For character B, the range is [.16 to .28]</a:t>
            </a:r>
          </a:p>
          <a:p>
            <a:pPr>
              <a:buNone/>
            </a:pPr>
            <a:r>
              <a:rPr lang="en-US" sz="2000" dirty="0" smtClean="0"/>
              <a:t>R(A) = .16  to {.16+.4 x (.28-.16)} = .208</a:t>
            </a:r>
          </a:p>
          <a:p>
            <a:pPr>
              <a:buNone/>
            </a:pPr>
            <a:r>
              <a:rPr lang="en-US" sz="2000" dirty="0" smtClean="0"/>
              <a:t>R(B) = .208 to {.16+.7 x (.28-.16)} = .244</a:t>
            </a:r>
          </a:p>
          <a:p>
            <a:pPr>
              <a:buNone/>
            </a:pPr>
            <a:r>
              <a:rPr lang="en-US" sz="2000" dirty="0" smtClean="0"/>
              <a:t>R(C) = .244 to {.16+..9 x (.28-.16)} = .268</a:t>
            </a:r>
          </a:p>
          <a:p>
            <a:pPr>
              <a:buNone/>
            </a:pPr>
            <a:r>
              <a:rPr lang="en-US" sz="2000" dirty="0" smtClean="0"/>
              <a:t>R(D) = .268 to .28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Coding 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Decompression: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Let the compressed string of length 4 is .265625.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First digit id .2 --</a:t>
            </a: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 A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    First two digits .26 B [.16 to .28]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    First three digits .265   C   [.2608 to .2656]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    First four digits .2656  D  [.2656 to .268]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915400" cy="51054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Statistical and Perceptual Redundancies: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some kind of statistical relationship existing within the media data.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exp: sequence of repeated pixel values, sequence of repeated characters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perceptual redundancies originates due to the characteristics of human sensory system.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Less sensitive information can be removed ----perception will not be affected drastically.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Used in image, video or audio compression</a:t>
            </a:r>
          </a:p>
          <a:p>
            <a:pPr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      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6386" name="Picture 2" descr="Image result for redundan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114800"/>
            <a:ext cx="4076700" cy="229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Compress the name BILL GATES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Graphics Interchange Format.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bitmap image format that was introduced by CompuServe in 1987.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oldest graphic file format on the Web, and all browsers except Lynx support it. 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GIFs are 8-bit images, which limits them to a maximum of only 256 colors. 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use a lossless compression algorithm and support transparency, animation (display of multiple images within a single GIF file) as well as interlacing.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Uses a color look up table (CLUT) of 256 rows and 3 columns.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Each pixel from the uncompressed image is scanned and its R,G,B values are inserted in the three columns of a row.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The 8 bit index number is used to represent the corresponding color.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</a:rPr>
              <a:t>24 bit to 8 bit -</a:t>
            </a:r>
            <a:r>
              <a:rPr lang="en-US" sz="2100" dirty="0" smtClean="0">
                <a:solidFill>
                  <a:schemeClr val="bg1"/>
                </a:solidFill>
                <a:sym typeface="Wingdings" pitchFamily="2" charset="2"/>
              </a:rPr>
              <a:t> compression ration 3:1.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bg1"/>
                </a:solidFill>
                <a:sym typeface="Wingdings" pitchFamily="2" charset="2"/>
              </a:rPr>
              <a:t>LZW is used for improved GIF compression.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Discrete Cosine Transform (DCT):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x is time domain digitized signal x with N samples ranging from 0 to N-1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X is the frequency domain signal.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First frequency domain component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known as DC Coefficient.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All other terms are known as AC Coefficient.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600200"/>
          <a:ext cx="2667000" cy="1872198"/>
        </p:xfrm>
        <a:graphic>
          <a:graphicData uri="http://schemas.openxmlformats.org/presentationml/2006/ole">
            <p:oleObj spid="_x0000_s49154" name="Equation" r:id="rId3" imgW="1917360" imgH="1346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1905000"/>
          <a:ext cx="1981200" cy="950976"/>
        </p:xfrm>
        <a:graphic>
          <a:graphicData uri="http://schemas.openxmlformats.org/presentationml/2006/ole">
            <p:oleObj spid="_x0000_s49155" name="Equation" r:id="rId4" imgW="952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2D DCT: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An image of size M X N the forward 2D DCT is given by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x,y</a:t>
            </a:r>
            <a:r>
              <a:rPr lang="en-US" sz="2200" dirty="0" smtClean="0">
                <a:solidFill>
                  <a:schemeClr val="bg1"/>
                </a:solidFill>
              </a:rPr>
              <a:t> is (</a:t>
            </a:r>
            <a:r>
              <a:rPr lang="en-US" sz="2200" dirty="0" err="1" smtClean="0">
                <a:solidFill>
                  <a:schemeClr val="bg1"/>
                </a:solidFill>
              </a:rPr>
              <a:t>x,y</a:t>
            </a:r>
            <a:r>
              <a:rPr lang="en-US" sz="2200" dirty="0" smtClean="0">
                <a:solidFill>
                  <a:schemeClr val="bg1"/>
                </a:solidFill>
              </a:rPr>
              <a:t>)-</a:t>
            </a:r>
            <a:r>
              <a:rPr lang="en-US" sz="2200" dirty="0" err="1" smtClean="0">
                <a:solidFill>
                  <a:schemeClr val="bg1"/>
                </a:solidFill>
              </a:rPr>
              <a:t>th</a:t>
            </a:r>
            <a:r>
              <a:rPr lang="en-US" sz="2200" dirty="0" smtClean="0">
                <a:solidFill>
                  <a:schemeClr val="bg1"/>
                </a:solidFill>
              </a:rPr>
              <a:t> point on the original image and </a:t>
            </a:r>
            <a:r>
              <a:rPr lang="en-US" sz="2200" dirty="0" err="1" smtClean="0">
                <a:solidFill>
                  <a:schemeClr val="bg1"/>
                </a:solidFill>
              </a:rPr>
              <a:t>F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u,v</a:t>
            </a:r>
            <a:r>
              <a:rPr lang="en-US" sz="2200" dirty="0" smtClean="0">
                <a:solidFill>
                  <a:schemeClr val="bg1"/>
                </a:solidFill>
              </a:rPr>
              <a:t> is the (</a:t>
            </a:r>
            <a:r>
              <a:rPr lang="en-US" sz="2200" dirty="0" err="1" smtClean="0">
                <a:solidFill>
                  <a:schemeClr val="bg1"/>
                </a:solidFill>
              </a:rPr>
              <a:t>u,v</a:t>
            </a:r>
            <a:r>
              <a:rPr lang="en-US" sz="2200" dirty="0" smtClean="0">
                <a:solidFill>
                  <a:schemeClr val="bg1"/>
                </a:solidFill>
              </a:rPr>
              <a:t>) </a:t>
            </a:r>
            <a:r>
              <a:rPr lang="en-US" sz="2200" dirty="0" err="1" smtClean="0">
                <a:solidFill>
                  <a:schemeClr val="bg1"/>
                </a:solidFill>
              </a:rPr>
              <a:t>th</a:t>
            </a:r>
            <a:r>
              <a:rPr lang="en-US" sz="2200" dirty="0" smtClean="0">
                <a:solidFill>
                  <a:schemeClr val="bg1"/>
                </a:solidFill>
              </a:rPr>
              <a:t> frequency component 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DC-coefficient:   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38200" y="2209800"/>
          <a:ext cx="5334000" cy="1942970"/>
        </p:xfrm>
        <a:graphic>
          <a:graphicData uri="http://schemas.openxmlformats.org/presentationml/2006/ole">
            <p:oleObj spid="_x0000_s50178" name="Equation" r:id="rId3" imgW="3695400" imgH="134604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810000" y="5292838"/>
          <a:ext cx="2209800" cy="1075296"/>
        </p:xfrm>
        <a:graphic>
          <a:graphicData uri="http://schemas.openxmlformats.org/presentationml/2006/ole">
            <p:oleObj spid="_x0000_s50179" name="Equation" r:id="rId4" imgW="14094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Inverse 2D DCT</a:t>
            </a:r>
            <a:r>
              <a:rPr lang="en-US" sz="1200" dirty="0" smtClean="0"/>
              <a:t>:</a:t>
            </a:r>
          </a:p>
          <a:p>
            <a:pPr>
              <a:buNone/>
            </a:pPr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1905000"/>
          <a:ext cx="6694557" cy="2438400"/>
        </p:xfrm>
        <a:graphic>
          <a:graphicData uri="http://schemas.openxmlformats.org/presentationml/2006/ole">
            <p:oleObj spid="_x0000_s65538" name="Equation" r:id="rId3" imgW="369540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8610600" cy="5105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Joint Photographic Expert Group.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Developed in collaboration with  International Telecommunication Union (ITU).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Became an international standard in 1992.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JPEG compression is a combination of DCT, quantization, RLE, Huffman Encoding.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Known as Hybrid coding.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Compression ratio is around 20:1.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JPEG image compression-Block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pic>
        <p:nvPicPr>
          <p:cNvPr id="5" name="Picture 2" descr="Image result for jpeg image compression block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599"/>
            <a:ext cx="5943600" cy="4016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I. </a:t>
            </a:r>
            <a:r>
              <a:rPr lang="en-US" dirty="0" smtClean="0">
                <a:solidFill>
                  <a:srgbClr val="002060"/>
                </a:solidFill>
              </a:rPr>
              <a:t>Block Preparation: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Performed before DCT.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Dividing the source image into blocks of size 8 pixels * 8 pixels.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CLUT (Color look up Table) is used for continuous tone grayscale image. 8 bit value for each pixel.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For color image 3 2D array of pixel values corresponding to R, G &amp; B.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its values are shifted from a positive range to one centered on zero. For an 8-bit image, each entry in the original block falls in the range [0,255]. The midpoint of the range (in this case, the value 128) is subtracted from each entry to produce a data range that is centered on zero, so that the modified range is  [-128,127]. This step reduces the dynamic range requirements in the DCT processing stage. 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3505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BE892-6484-4BA7-9720-3E115795F4E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557AAB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57AAB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14800"/>
            <a:ext cx="1333500" cy="2162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1219200"/>
          <a:ext cx="49987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676400" y="1237672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2170544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76400" y="3103416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16200000" flipH="1">
            <a:off x="1981200" y="4191000"/>
            <a:ext cx="83820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V="1">
            <a:off x="2819400" y="4038600"/>
            <a:ext cx="99060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05200" y="4648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Block preparation breaks each 2D array of the image into individual blocks of 8X8 pixel per blocks.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For video frame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Divided into Y, </a:t>
            </a: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200" dirty="0" smtClean="0">
                <a:solidFill>
                  <a:schemeClr val="bg1"/>
                </a:solidFill>
              </a:rPr>
              <a:t> , C</a:t>
            </a:r>
            <a:r>
              <a:rPr lang="en-US" sz="2200" baseline="-25000" dirty="0" smtClean="0">
                <a:solidFill>
                  <a:schemeClr val="bg1"/>
                </a:solidFill>
              </a:rPr>
              <a:t>r</a:t>
            </a:r>
            <a:r>
              <a:rPr lang="en-US" sz="2200" dirty="0" smtClean="0">
                <a:solidFill>
                  <a:schemeClr val="bg1"/>
                </a:solidFill>
              </a:rPr>
              <a:t> format.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Array for </a:t>
            </a: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200" dirty="0" smtClean="0">
                <a:solidFill>
                  <a:schemeClr val="bg1"/>
                </a:solidFill>
              </a:rPr>
              <a:t> , C</a:t>
            </a:r>
            <a:r>
              <a:rPr lang="en-US" sz="2200" baseline="-25000" dirty="0" smtClean="0">
                <a:solidFill>
                  <a:schemeClr val="bg1"/>
                </a:solidFill>
              </a:rPr>
              <a:t>r </a:t>
            </a:r>
            <a:r>
              <a:rPr lang="en-US" sz="2200" dirty="0" smtClean="0">
                <a:solidFill>
                  <a:schemeClr val="bg1"/>
                </a:solidFill>
              </a:rPr>
              <a:t> is usually smaller than Y.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     [Y is the </a:t>
            </a:r>
            <a:r>
              <a:rPr lang="en-US" sz="2200" dirty="0" err="1" smtClean="0">
                <a:solidFill>
                  <a:schemeClr val="bg1"/>
                </a:solidFill>
              </a:rPr>
              <a:t>luma</a:t>
            </a:r>
            <a:r>
              <a:rPr lang="en-US" sz="2200" dirty="0" smtClean="0">
                <a:solidFill>
                  <a:schemeClr val="bg1"/>
                </a:solidFill>
              </a:rPr>
              <a:t> component and C</a:t>
            </a:r>
            <a:r>
              <a:rPr lang="en-US" sz="2200" baseline="-25000" dirty="0" smtClean="0">
                <a:solidFill>
                  <a:schemeClr val="bg1"/>
                </a:solidFill>
              </a:rPr>
              <a:t>B</a:t>
            </a:r>
            <a:r>
              <a:rPr lang="en-US" sz="2200" dirty="0" smtClean="0">
                <a:solidFill>
                  <a:schemeClr val="bg1"/>
                </a:solidFill>
              </a:rPr>
              <a:t> and C</a:t>
            </a:r>
            <a:r>
              <a:rPr lang="en-US" sz="2200" baseline="-25000" dirty="0" smtClean="0">
                <a:solidFill>
                  <a:schemeClr val="bg1"/>
                </a:solidFill>
              </a:rPr>
              <a:t>R</a:t>
            </a:r>
            <a:r>
              <a:rPr lang="en-US" sz="2200" dirty="0" smtClean="0">
                <a:solidFill>
                  <a:schemeClr val="bg1"/>
                </a:solidFill>
              </a:rPr>
              <a:t> are the blue-difference and red-difference </a:t>
            </a:r>
            <a:r>
              <a:rPr lang="en-US" sz="2200" dirty="0" err="1" smtClean="0">
                <a:solidFill>
                  <a:schemeClr val="bg1"/>
                </a:solidFill>
              </a:rPr>
              <a:t>chroma</a:t>
            </a:r>
            <a:r>
              <a:rPr lang="en-US" sz="2200" dirty="0" smtClean="0">
                <a:solidFill>
                  <a:schemeClr val="bg1"/>
                </a:solidFill>
              </a:rPr>
              <a:t> components.]  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Y = .3R+.6G+.1B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U = B-Y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V = R-Y</a:t>
            </a:r>
          </a:p>
          <a:p>
            <a:pPr>
              <a:buNone/>
            </a:pP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200" dirty="0" smtClean="0">
                <a:solidFill>
                  <a:schemeClr val="bg1"/>
                </a:solidFill>
              </a:rPr>
              <a:t> = U/2 +.5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r</a:t>
            </a:r>
            <a:r>
              <a:rPr lang="en-US" sz="2200" dirty="0" smtClean="0">
                <a:solidFill>
                  <a:schemeClr val="bg1"/>
                </a:solidFill>
              </a:rPr>
              <a:t> =V/1.6 +.5</a:t>
            </a:r>
          </a:p>
          <a:p>
            <a:pPr>
              <a:buNone/>
            </a:pP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200" dirty="0" smtClean="0">
                <a:solidFill>
                  <a:schemeClr val="bg1"/>
                </a:solidFill>
              </a:rPr>
              <a:t> and C</a:t>
            </a:r>
            <a:r>
              <a:rPr lang="en-US" sz="2200" baseline="-25000" dirty="0" smtClean="0">
                <a:solidFill>
                  <a:schemeClr val="bg1"/>
                </a:solidFill>
              </a:rPr>
              <a:t>r</a:t>
            </a:r>
            <a:r>
              <a:rPr lang="en-US" sz="2200" dirty="0" smtClean="0">
                <a:solidFill>
                  <a:schemeClr val="bg1"/>
                </a:solidFill>
              </a:rPr>
              <a:t> components are </a:t>
            </a:r>
            <a:r>
              <a:rPr lang="en-US" sz="2200" dirty="0" err="1" smtClean="0">
                <a:solidFill>
                  <a:schemeClr val="bg1"/>
                </a:solidFill>
              </a:rPr>
              <a:t>downsampled</a:t>
            </a:r>
            <a:r>
              <a:rPr lang="en-US" sz="2200" dirty="0" smtClean="0">
                <a:solidFill>
                  <a:schemeClr val="bg1"/>
                </a:solidFill>
              </a:rPr>
              <a:t> by a factor of 2. We can do this because the human eye gets more detail from the luminance information, than the chrominance.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Spatial and Temporal Redundancies: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Mainly used in image or video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Spatial: Some part of the image or a single frame of a video may have statistical or perceptual redundancies -----removing these leads to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Known as intra frame compression for video compression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Temporal: part of a signal is similar to other parts occurring at different points in time frame.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consecutive frames of a video have very slide differences.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Known as inter-frame compression.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II. </a:t>
            </a:r>
            <a:r>
              <a:rPr lang="en-US" dirty="0" smtClean="0">
                <a:solidFill>
                  <a:srgbClr val="002060"/>
                </a:solidFill>
              </a:rPr>
              <a:t>Discrete Cosine Transform(DCT):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Converts each block from spatial to frequency domain.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First component is known as DC component (F(0,0)) and the remaining are known as AC component.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DC component contains lowest frequency in both direction.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Determines the fundamental color of the block.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8x8 occupies a very small spatial region.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Most AC coefficients will quite small to zero and DC coefficient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Values of neighboring blocks will be same or similar.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Till now it is lossless (little </a:t>
            </a:r>
            <a:r>
              <a:rPr lang="en-GB" sz="2200" dirty="0" smtClean="0">
                <a:solidFill>
                  <a:schemeClr val="bg1"/>
                </a:solidFill>
              </a:rPr>
              <a:t>losses due to the use of fixed point arithmetic </a:t>
            </a:r>
            <a:r>
              <a:rPr lang="en-US" sz="2200" dirty="0" smtClean="0">
                <a:solidFill>
                  <a:schemeClr val="bg1"/>
                </a:solidFill>
              </a:rPr>
              <a:t>) and IDCT can retrieve back the original</a:t>
            </a:r>
          </a:p>
          <a:p>
            <a:pPr algn="just"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3048000" cy="28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8352" y="5153892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5">
                    <a:lumMod val="50000"/>
                  </a:schemeClr>
                </a:solidFill>
              </a:rPr>
              <a:t>Source: JPEG Compression by </a:t>
            </a:r>
            <a:r>
              <a:rPr lang="en-US" sz="900" dirty="0" err="1" smtClean="0">
                <a:solidFill>
                  <a:schemeClr val="accent5">
                    <a:lumMod val="50000"/>
                  </a:schemeClr>
                </a:solidFill>
              </a:rPr>
              <a:t>Klara</a:t>
            </a:r>
            <a:r>
              <a:rPr lang="en-US" sz="9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accent5">
                    <a:lumMod val="50000"/>
                  </a:schemeClr>
                </a:solidFill>
              </a:rPr>
              <a:t>Nahrstedt</a:t>
            </a:r>
            <a:r>
              <a:rPr lang="en-US" sz="9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1400" baseline="-250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1400" baseline="-25000" dirty="0" smtClean="0">
                <a:solidFill>
                  <a:schemeClr val="accent5">
                    <a:lumMod val="50000"/>
                  </a:schemeClr>
                </a:solidFill>
              </a:rPr>
              <a:t>u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Let a 8 X 8 block of pixels is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  <p:pic>
        <p:nvPicPr>
          <p:cNvPr id="78850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5324475" cy="3448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range of the pixels intensities now are from 0 to 255. We will change the range from -128 to 127.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  <p:pic>
        <p:nvPicPr>
          <p:cNvPr id="82946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772150" cy="2933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Now we will compute using this formula.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sz="2200" dirty="0" smtClean="0"/>
              <a:t>The result comes from this is stored in let’s say A(</a:t>
            </a:r>
            <a:r>
              <a:rPr lang="en-US" sz="2200" dirty="0" err="1" smtClean="0"/>
              <a:t>j,k</a:t>
            </a:r>
            <a:r>
              <a:rPr lang="en-US" sz="2200" dirty="0" smtClean="0"/>
              <a:t>) matrix.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  <p:pic>
        <p:nvPicPr>
          <p:cNvPr id="84994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061104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III. Quantization: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1"/>
                </a:solidFill>
              </a:rPr>
              <a:t>DCT itself does not achieve compression, but rather prepares the image for compression.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Human eyes responds primarily to DC co efficient and lower spatial frequency co efficient.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1"/>
                </a:solidFill>
              </a:rPr>
              <a:t>The higher frequency coefficients below a certain threshold will not be detected by the human eye.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Simply dividing each entry in frequency space block by an integer then rounding of. </a:t>
            </a:r>
          </a:p>
          <a:p>
            <a:pPr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62400" y="4495800"/>
          <a:ext cx="2603500" cy="762000"/>
        </p:xfrm>
        <a:graphic>
          <a:graphicData uri="http://schemas.openxmlformats.org/presentationml/2006/ole">
            <p:oleObj spid="_x0000_s55298" name="Equation" r:id="rId3" imgW="1562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r>
              <a:rPr lang="en-US" sz="2200" dirty="0" smtClean="0"/>
              <a:t>There is a standard matrix that is used for computing JPEG compression, which is given by a matrix called as Luminance matrix.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  <p:pic>
        <p:nvPicPr>
          <p:cNvPr id="86018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5638800" cy="309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  <p:pic>
        <p:nvPicPr>
          <p:cNvPr id="88066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5381625" cy="2600325"/>
          </a:xfrm>
          <a:prstGeom prst="rect">
            <a:avLst/>
          </a:prstGeom>
          <a:noFill/>
        </p:spPr>
      </p:pic>
      <p:pic>
        <p:nvPicPr>
          <p:cNvPr id="6" name="Picture 4" descr="JPEG Compressio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7601" y="1219200"/>
            <a:ext cx="1905000" cy="94794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137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Applying the formula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219700"/>
          </a:xfrm>
        </p:spPr>
        <p:txBody>
          <a:bodyPr/>
          <a:lstStyle/>
          <a:p>
            <a:r>
              <a:rPr lang="en-IN" dirty="0" smtClean="0"/>
              <a:t>I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2D DCT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90322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14800"/>
            <a:ext cx="84445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Q(</a:t>
            </a:r>
            <a:r>
              <a:rPr lang="en-US" sz="2200" dirty="0" err="1" smtClean="0"/>
              <a:t>u,v</a:t>
            </a:r>
            <a:r>
              <a:rPr lang="en-US" sz="2200" dirty="0" smtClean="0"/>
              <a:t>) is the quantization matrix entry.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In standard compression Q(</a:t>
            </a:r>
            <a:r>
              <a:rPr lang="en-US" sz="2200" dirty="0" err="1" smtClean="0"/>
              <a:t>u,v</a:t>
            </a:r>
            <a:r>
              <a:rPr lang="en-US" sz="2200" dirty="0" smtClean="0"/>
              <a:t>) has predefined values for luminance and chrominance.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Value of                are smaller than F(</a:t>
            </a:r>
            <a:r>
              <a:rPr lang="en-US" sz="2200" dirty="0" err="1" smtClean="0"/>
              <a:t>u,v</a:t>
            </a:r>
            <a:r>
              <a:rPr lang="en-US" sz="2200" dirty="0" smtClean="0"/>
              <a:t>) and             can be coded with fewer bits. [Value of Q(</a:t>
            </a:r>
            <a:r>
              <a:rPr lang="en-US" sz="2200" dirty="0" err="1" smtClean="0"/>
              <a:t>u,v</a:t>
            </a:r>
            <a:r>
              <a:rPr lang="en-US" sz="2200" dirty="0" smtClean="0"/>
              <a:t>) are relatively large]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The entries of Q(</a:t>
            </a:r>
            <a:r>
              <a:rPr lang="en-US" sz="2200" dirty="0" err="1" smtClean="0"/>
              <a:t>u,v</a:t>
            </a:r>
            <a:r>
              <a:rPr lang="en-US" sz="2200" dirty="0" smtClean="0"/>
              <a:t>) tend to have larger values towards the lower right corner. Producing more loss in higher frequencies.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Compression ratio can be changed by scaling the number in Q(</a:t>
            </a:r>
            <a:r>
              <a:rPr lang="en-US" sz="2200" dirty="0" err="1" smtClean="0"/>
              <a:t>u,v</a:t>
            </a:r>
            <a:r>
              <a:rPr lang="en-US" sz="2200" dirty="0" smtClean="0"/>
              <a:t>). A quality factor comes in the scenario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133600" y="2286000"/>
          <a:ext cx="609600" cy="467784"/>
        </p:xfrm>
        <a:graphic>
          <a:graphicData uri="http://schemas.openxmlformats.org/presentationml/2006/ole">
            <p:oleObj spid="_x0000_s87042" name="Equation" r:id="rId3" imgW="457200" imgH="304560" progId="Equation.3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6248400" y="2286000"/>
          <a:ext cx="609600" cy="468313"/>
        </p:xfrm>
        <a:graphic>
          <a:graphicData uri="http://schemas.openxmlformats.org/presentationml/2006/ole">
            <p:oleObj spid="_x0000_s87043" name="Equation" r:id="rId4" imgW="4572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Lossy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data digitized from analog data referred to as raw data or uncompressed media data.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required CODEC to compress the file as well as for decompression.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Types of Compression: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lossless: original data is not changed permanently only altered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</a:rPr>
              <a:t>lossy</a:t>
            </a:r>
            <a:r>
              <a:rPr lang="en-US" sz="2000" dirty="0" smtClean="0">
                <a:solidFill>
                  <a:schemeClr val="bg1"/>
                </a:solidFill>
              </a:rPr>
              <a:t>: original data is changed permanently. after retrieval the quality is lost. 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CODEC: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abbreviation of Compression/Decompression  or coder/decoder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733800" y="4267200"/>
            <a:ext cx="12954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4495800"/>
            <a:ext cx="1066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Compression Algorithm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5562600"/>
            <a:ext cx="1066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0000"/>
                </a:solidFill>
                <a:latin typeface="Arial" charset="0"/>
              </a:rPr>
              <a:t>Decompression Algorithm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971800" y="4724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953000" y="4724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925620" y="5867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904508" y="5867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</p:cxnSp>
      <p:sp>
        <p:nvSpPr>
          <p:cNvPr id="18" name="Rectangle 17"/>
          <p:cNvSpPr/>
          <p:nvPr/>
        </p:nvSpPr>
        <p:spPr bwMode="auto">
          <a:xfrm>
            <a:off x="5867400" y="4419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Compressed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867400" y="5562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Compressed Data</a:t>
            </a:r>
          </a:p>
        </p:txBody>
      </p:sp>
      <p:sp>
        <p:nvSpPr>
          <p:cNvPr id="20" name="Flowchart: Magnetic Disk 19"/>
          <p:cNvSpPr/>
          <p:nvPr/>
        </p:nvSpPr>
        <p:spPr bwMode="auto">
          <a:xfrm>
            <a:off x="7543800" y="5029200"/>
            <a:ext cx="1143000" cy="53340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Storage Device</a:t>
            </a:r>
          </a:p>
        </p:txBody>
      </p:sp>
      <p:cxnSp>
        <p:nvCxnSpPr>
          <p:cNvPr id="22" name="Straight Arrow Connector 21"/>
          <p:cNvCxnSpPr>
            <a:stCxn id="18" idx="3"/>
            <a:endCxn id="20" idx="0"/>
          </p:cNvCxnSpPr>
          <p:nvPr/>
        </p:nvCxnSpPr>
        <p:spPr bwMode="auto">
          <a:xfrm>
            <a:off x="7086600" y="4724400"/>
            <a:ext cx="1028700" cy="482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3"/>
            <a:endCxn id="19" idx="3"/>
          </p:cNvCxnSpPr>
          <p:nvPr/>
        </p:nvCxnSpPr>
        <p:spPr bwMode="auto">
          <a:xfrm rot="5400000">
            <a:off x="7448550" y="5200650"/>
            <a:ext cx="304800" cy="1028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886200" y="655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Codec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IV. Preparation for entropy encoding: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2200" dirty="0" smtClean="0">
                <a:solidFill>
                  <a:schemeClr val="bg1"/>
                </a:solidFill>
              </a:rPr>
              <a:t>Applied on quantized DCT co-efficient.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  RLE, DPCM, Huffman coding are used.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  All are lossless.  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  DC and AC co-efficient are treated differently in this step.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  <p:pic>
        <p:nvPicPr>
          <p:cNvPr id="60421" name="Picture 5" descr="http://people.ece.cornell.edu/land/courses/ece5760/FinalProjects/f2009/jl589_jbw48/jl589_jbw48/zigz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2667000" cy="2926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lphaUcPeriod"/>
            </a:pPr>
            <a:r>
              <a:rPr lang="en-US" dirty="0" smtClean="0">
                <a:solidFill>
                  <a:srgbClr val="002060"/>
                </a:solidFill>
              </a:rPr>
              <a:t>RLE:  Applied on AC coefficient.     </a:t>
            </a:r>
          </a:p>
          <a:p>
            <a:pPr>
              <a:buNone/>
            </a:pPr>
            <a:r>
              <a:rPr lang="en-US" dirty="0" smtClean="0"/>
              <a:t>                  contains many ‘0’s 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Thus RLE can be effective.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To get a long run of ‘0’s a </a:t>
            </a:r>
            <a:r>
              <a:rPr lang="en-US" sz="2200" dirty="0" err="1" smtClean="0"/>
              <a:t>zig-zag</a:t>
            </a:r>
            <a:r>
              <a:rPr lang="en-US" sz="2200" dirty="0" smtClean="0"/>
              <a:t> scan is applied.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 have a good chance of concatenating long runs of zeros.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RLE produces a pair (RUNLENGTH, VALUE) for each run of zeros in the AC co-</a:t>
            </a:r>
            <a:r>
              <a:rPr lang="en-US" sz="2200" dirty="0" err="1" smtClean="0"/>
              <a:t>efficients</a:t>
            </a:r>
            <a:r>
              <a:rPr lang="en-US" sz="2200" dirty="0" smtClean="0"/>
              <a:t> of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RUNLENGTH is the number of ‘0’s in run VALUE is the next nonzero coefficient.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A special pair (0,0) indicates the end of block  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As example (0,6)(0,-1)(0,-1)(1,-1)(3,-1)(2,1)(0,0).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143000" y="1600200"/>
          <a:ext cx="609600" cy="544513"/>
        </p:xfrm>
        <a:graphic>
          <a:graphicData uri="http://schemas.openxmlformats.org/presentationml/2006/ole">
            <p:oleObj spid="_x0000_s89090" name="Equation" r:id="rId3" imgW="457200" imgH="304560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558145" y="3570287"/>
          <a:ext cx="609600" cy="544513"/>
        </p:xfrm>
        <a:graphic>
          <a:graphicData uri="http://schemas.openxmlformats.org/presentationml/2006/ole">
            <p:oleObj spid="_x0000_s89091" name="Equation" r:id="rId4" imgW="4572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DPCM: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Applied on DC coefficient.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DC value reflects the average intensity of each block.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DPCM is applied on DC coefficient of all blocks of the whole image.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DPCM coded DC coefficient is represented by a pair of symbols (SIZE, AMPLITUDE)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Example: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Let first 5 DC co-efficient are 150 155 149 152 144, DPCM will produce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150,  5, -6, 3, -8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This is represented as (8, 10010110) (3,101), (4,0110), (2,11), (4,0111).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Compression-JPEG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Huffman Coding: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on DC Co-</a:t>
            </a:r>
            <a:r>
              <a:rPr lang="en-US" sz="2200" dirty="0" err="1" smtClean="0">
                <a:solidFill>
                  <a:schemeClr val="bg1"/>
                </a:solidFill>
              </a:rPr>
              <a:t>efficients</a:t>
            </a:r>
            <a:r>
              <a:rPr lang="en-US" sz="22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Applied on SIZE 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Most frequently occurred SIZE is assigned smaller bit.----Achieves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After encoding a custom Huffman table is stored in JPEG image header.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on AC Co-efficient: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AC coefficients after RLE produce (RUNLENGTH, VALUE).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VALUE is further represented by (SIZE, AMPLITUDE).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RUNLENGTH &amp; SIZE are squeezed to single byte allocating 4 bit to each. </a:t>
            </a: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Symbol 1: (RUNLENGTH, SIZE )</a:t>
            </a:r>
          </a:p>
          <a:p>
            <a:pPr>
              <a:buNone/>
            </a:pPr>
            <a:r>
              <a:rPr lang="en-US" sz="2200" dirty="0" smtClean="0"/>
              <a:t>Symbol 2: (AMPLITUDE)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Occasionally zero-run length may exceed 15, then  a special extension (15,0) is used for symbol 1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Symbol 1 is Huffman coded.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64</a:t>
            </a:fld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382000" cy="6096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65</a:t>
            </a:fld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Compression Ratio: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ratio of (uncompressed size/size of compressed data) 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Compression factor: </a:t>
            </a:r>
            <a:r>
              <a:rPr lang="en-US" dirty="0" smtClean="0">
                <a:solidFill>
                  <a:schemeClr val="bg1"/>
                </a:solidFill>
              </a:rPr>
              <a:t>Inverse of compression factor.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Space saving: </a:t>
            </a:r>
            <a:r>
              <a:rPr lang="en-US" dirty="0" smtClean="0">
                <a:solidFill>
                  <a:schemeClr val="bg1"/>
                </a:solidFill>
              </a:rPr>
              <a:t>(1 - compression factor.) X 100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105400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Run length Encoding (RLE):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very simple form of data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1"/>
                </a:solidFill>
              </a:rPr>
              <a:t> Applied in sequences in which the same data value occurs in many consecutive data elements.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let sequence of 6 characters ‘A’</a:t>
            </a: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 6A.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AAAAAACCCCCBBDDDEEEEE can be represented as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  6A5C2B3D5E. </a:t>
            </a:r>
          </a:p>
          <a:p>
            <a:pPr>
              <a:buNone/>
            </a:pPr>
            <a:r>
              <a:rPr lang="en-US" sz="2200" dirty="0" smtClean="0">
                <a:sym typeface="Wingdings" pitchFamily="2" charset="2"/>
              </a:rPr>
              <a:t>C</a:t>
            </a: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ompression ratio: 21/10=2.1.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May be a problem for string with less consecutive data elements.</a:t>
            </a: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ABCDEF can be represented as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sym typeface="Wingdings" pitchFamily="2" charset="2"/>
              </a:rPr>
              <a:t>1A1B1C1D1E1F     no benefit..</a:t>
            </a:r>
          </a:p>
          <a:p>
            <a:pPr>
              <a:buNone/>
            </a:pPr>
            <a:endParaRPr lang="en-US" sz="1200" dirty="0" smtClean="0">
              <a:sym typeface="Wingdings" pitchFamily="2" charset="2"/>
            </a:endParaRPr>
          </a:p>
          <a:p>
            <a:pPr>
              <a:buNone/>
            </a:pPr>
            <a:endParaRPr lang="en-US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2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Differential Pulse code modulation.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Proposed by C.C. Cutler in 1950.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Analog to digital by sampling, quantization and coding-----Pulse code modulation(PCM)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codes the difference between actual value of the sample and a prediction of that value.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a signal x(t) sampled to obtain the samples x(</a:t>
            </a:r>
            <a:r>
              <a:rPr lang="en-US" sz="2200" dirty="0" err="1" smtClean="0">
                <a:solidFill>
                  <a:schemeClr val="bg1"/>
                </a:solidFill>
              </a:rPr>
              <a:t>kT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), T</a:t>
            </a:r>
            <a:r>
              <a:rPr lang="en-US" sz="2200" baseline="-25000" dirty="0" smtClean="0">
                <a:solidFill>
                  <a:schemeClr val="bg1"/>
                </a:solidFill>
              </a:rPr>
              <a:t>s </a:t>
            </a:r>
            <a:r>
              <a:rPr lang="en-US" sz="2200" dirty="0" smtClean="0">
                <a:solidFill>
                  <a:schemeClr val="bg1"/>
                </a:solidFill>
              </a:rPr>
              <a:t>is the  sampling period and k is an integer representing the sample number.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Let denote it as x(k).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difference between the present sample of a signal and the previous sample  is  d(k)= x(k)-x(k-1).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CIRED_2003">
  <a:themeElements>
    <a:clrScheme name="presentatieCIRED_2003 1">
      <a:dk1>
        <a:srgbClr val="000080"/>
      </a:dk1>
      <a:lt1>
        <a:srgbClr val="FFFFFF"/>
      </a:lt1>
      <a:dk2>
        <a:srgbClr val="000000"/>
      </a:dk2>
      <a:lt2>
        <a:srgbClr val="FFCC66"/>
      </a:lt2>
      <a:accent1>
        <a:srgbClr val="3366FF"/>
      </a:accent1>
      <a:accent2>
        <a:srgbClr val="00CCCC"/>
      </a:accent2>
      <a:accent3>
        <a:srgbClr val="AAAAAA"/>
      </a:accent3>
      <a:accent4>
        <a:srgbClr val="DADADA"/>
      </a:accent4>
      <a:accent5>
        <a:srgbClr val="ADB8FF"/>
      </a:accent5>
      <a:accent6>
        <a:srgbClr val="00B9B9"/>
      </a:accent6>
      <a:hlink>
        <a:srgbClr val="FF0033"/>
      </a:hlink>
      <a:folHlink>
        <a:srgbClr val="CCECFF"/>
      </a:folHlink>
    </a:clrScheme>
    <a:fontScheme name="presentatieCIRED_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eCIRED_2003 1">
        <a:dk1>
          <a:srgbClr val="000080"/>
        </a:dk1>
        <a:lt1>
          <a:srgbClr val="FFFFFF"/>
        </a:lt1>
        <a:dk2>
          <a:srgbClr val="000000"/>
        </a:dk2>
        <a:lt2>
          <a:srgbClr val="FFCC66"/>
        </a:lt2>
        <a:accent1>
          <a:srgbClr val="3366FF"/>
        </a:accent1>
        <a:accent2>
          <a:srgbClr val="00CCCC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B9B9"/>
        </a:accent6>
        <a:hlink>
          <a:srgbClr val="FF0033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CIRED_2003 2">
        <a:dk1>
          <a:srgbClr val="000066"/>
        </a:dk1>
        <a:lt1>
          <a:srgbClr val="99CCFF"/>
        </a:lt1>
        <a:dk2>
          <a:srgbClr val="3366CC"/>
        </a:dk2>
        <a:lt2>
          <a:srgbClr val="000080"/>
        </a:lt2>
        <a:accent1>
          <a:srgbClr val="CCECFF"/>
        </a:accent1>
        <a:accent2>
          <a:srgbClr val="CCFFCC"/>
        </a:accent2>
        <a:accent3>
          <a:srgbClr val="CAE2FF"/>
        </a:accent3>
        <a:accent4>
          <a:srgbClr val="000056"/>
        </a:accent4>
        <a:accent5>
          <a:srgbClr val="E2F4FF"/>
        </a:accent5>
        <a:accent6>
          <a:srgbClr val="B9E7B9"/>
        </a:accent6>
        <a:hlink>
          <a:srgbClr val="FFCC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EAEAEA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8B8B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4">
        <a:dk1>
          <a:srgbClr val="000000"/>
        </a:dk1>
        <a:lt1>
          <a:srgbClr val="FFFFFF"/>
        </a:lt1>
        <a:dk2>
          <a:srgbClr val="003366"/>
        </a:dk2>
        <a:lt2>
          <a:srgbClr val="FF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CIRED_2003 5">
        <a:dk1>
          <a:srgbClr val="000000"/>
        </a:dk1>
        <a:lt1>
          <a:srgbClr val="0099FF"/>
        </a:lt1>
        <a:dk2>
          <a:srgbClr val="000099"/>
        </a:dk2>
        <a:lt2>
          <a:srgbClr val="000066"/>
        </a:lt2>
        <a:accent1>
          <a:srgbClr val="99CCFF"/>
        </a:accent1>
        <a:accent2>
          <a:srgbClr val="FFFFCC"/>
        </a:accent2>
        <a:accent3>
          <a:srgbClr val="AACAFF"/>
        </a:accent3>
        <a:accent4>
          <a:srgbClr val="000000"/>
        </a:accent4>
        <a:accent5>
          <a:srgbClr val="CAE2FF"/>
        </a:accent5>
        <a:accent6>
          <a:srgbClr val="E7E7B9"/>
        </a:accent6>
        <a:hlink>
          <a:srgbClr val="00CC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6">
        <a:dk1>
          <a:srgbClr val="000000"/>
        </a:dk1>
        <a:lt1>
          <a:srgbClr val="FFFFFF"/>
        </a:lt1>
        <a:dk2>
          <a:srgbClr val="660066"/>
        </a:dk2>
        <a:lt2>
          <a:srgbClr val="FFCC66"/>
        </a:lt2>
        <a:accent1>
          <a:srgbClr val="6600CC"/>
        </a:accent1>
        <a:accent2>
          <a:srgbClr val="0099CC"/>
        </a:accent2>
        <a:accent3>
          <a:srgbClr val="B8AAB8"/>
        </a:accent3>
        <a:accent4>
          <a:srgbClr val="DADADA"/>
        </a:accent4>
        <a:accent5>
          <a:srgbClr val="B8AAE2"/>
        </a:accent5>
        <a:accent6>
          <a:srgbClr val="008AB9"/>
        </a:accent6>
        <a:hlink>
          <a:srgbClr val="CC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</TotalTime>
  <Words>3919</Words>
  <Application>Microsoft Office PowerPoint</Application>
  <PresentationFormat>On-screen Show (4:3)</PresentationFormat>
  <Paragraphs>1338</Paragraphs>
  <Slides>65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presentatieCIRED_2003</vt:lpstr>
      <vt:lpstr>Equation</vt:lpstr>
      <vt:lpstr>Compression</vt:lpstr>
      <vt:lpstr>Introduction</vt:lpstr>
      <vt:lpstr>Advantages &amp; Disadvantages</vt:lpstr>
      <vt:lpstr>Different Types of redundancies</vt:lpstr>
      <vt:lpstr>Different Types of redundancies</vt:lpstr>
      <vt:lpstr>Lossless vs Lossy</vt:lpstr>
      <vt:lpstr>Performance Measurement</vt:lpstr>
      <vt:lpstr>Lossless Compression Technique</vt:lpstr>
      <vt:lpstr>DPCM</vt:lpstr>
      <vt:lpstr>DPCM</vt:lpstr>
      <vt:lpstr>Lempel-Ziv Coding</vt:lpstr>
      <vt:lpstr>Lempel-Ziv Coding-Example</vt:lpstr>
      <vt:lpstr>Lempel-Ziv Coding-Example</vt:lpstr>
      <vt:lpstr>Exercise</vt:lpstr>
      <vt:lpstr>Huffman Coding</vt:lpstr>
      <vt:lpstr>Huffman Coding</vt:lpstr>
      <vt:lpstr>Huffman Coding-Algorithm</vt:lpstr>
      <vt:lpstr>Huffman Coding-Algorithm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</vt:lpstr>
      <vt:lpstr>Problem</vt:lpstr>
      <vt:lpstr>Decompression</vt:lpstr>
      <vt:lpstr>Slide 33</vt:lpstr>
      <vt:lpstr>Arithmetic Coding </vt:lpstr>
      <vt:lpstr>Arithmetic Coding </vt:lpstr>
      <vt:lpstr>Arithmetic Coding -Example</vt:lpstr>
      <vt:lpstr>Arithmetic Coding -Example</vt:lpstr>
      <vt:lpstr>Arithmetic Coding -Example</vt:lpstr>
      <vt:lpstr>Arithmetic Coding -Example</vt:lpstr>
      <vt:lpstr>Problems</vt:lpstr>
      <vt:lpstr>Image Compression-GIF</vt:lpstr>
      <vt:lpstr>Image Compression-JPEG</vt:lpstr>
      <vt:lpstr>Image Compression-JPEG</vt:lpstr>
      <vt:lpstr>Image Compression-JPEG</vt:lpstr>
      <vt:lpstr>Image Compression-JPEG</vt:lpstr>
      <vt:lpstr>JPEG image compression-Block diagram</vt:lpstr>
      <vt:lpstr>Image Compression-JPEG</vt:lpstr>
      <vt:lpstr>Slide 48</vt:lpstr>
      <vt:lpstr>Slide 49</vt:lpstr>
      <vt:lpstr>Image Compression-JPEG</vt:lpstr>
      <vt:lpstr>Slide 51</vt:lpstr>
      <vt:lpstr>Example</vt:lpstr>
      <vt:lpstr>Slide 53</vt:lpstr>
      <vt:lpstr>Slide 54</vt:lpstr>
      <vt:lpstr>Image Compression-JPEG</vt:lpstr>
      <vt:lpstr>Example (Cont..)</vt:lpstr>
      <vt:lpstr>Slide 57</vt:lpstr>
      <vt:lpstr>Another example</vt:lpstr>
      <vt:lpstr>Slide 59</vt:lpstr>
      <vt:lpstr>Image Compression-JPEG</vt:lpstr>
      <vt:lpstr>Slide 61</vt:lpstr>
      <vt:lpstr>Image Compression-JPEG</vt:lpstr>
      <vt:lpstr>Image Compression-JPEG</vt:lpstr>
      <vt:lpstr>Slide 64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</dc:title>
  <dc:creator>shyamalendu</dc:creator>
  <cp:lastModifiedBy>SHYAMALENDU-KANDAR</cp:lastModifiedBy>
  <cp:revision>411</cp:revision>
  <dcterms:created xsi:type="dcterms:W3CDTF">2015-02-17T06:06:47Z</dcterms:created>
  <dcterms:modified xsi:type="dcterms:W3CDTF">2019-08-14T04:17:59Z</dcterms:modified>
</cp:coreProperties>
</file>