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1" r:id="rId2"/>
    <p:sldId id="390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Elementary TCP Sockets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See Code from: </a:t>
            </a:r>
            <a:r>
              <a:rPr lang="en-IN" i="1" dirty="0" smtClean="0"/>
              <a:t>intro/daytimetcpsrv1.c</a:t>
            </a:r>
          </a:p>
          <a:p>
            <a:endParaRPr lang="en-US" i="1" dirty="0">
              <a:solidFill>
                <a:srgbClr val="00B0F0"/>
              </a:solidFill>
            </a:endParaRPr>
          </a:p>
          <a:p>
            <a:r>
              <a:rPr lang="en-IN" dirty="0" err="1">
                <a:solidFill>
                  <a:srgbClr val="00B0F0"/>
                </a:solidFill>
              </a:rPr>
              <a:t>solaris</a:t>
            </a:r>
            <a:r>
              <a:rPr lang="en-IN" dirty="0">
                <a:solidFill>
                  <a:srgbClr val="00B0F0"/>
                </a:solidFill>
              </a:rPr>
              <a:t> % </a:t>
            </a:r>
            <a:r>
              <a:rPr lang="en-IN" b="1" dirty="0" err="1">
                <a:solidFill>
                  <a:srgbClr val="00B0F0"/>
                </a:solidFill>
              </a:rPr>
              <a:t>daytimetcpcli</a:t>
            </a:r>
            <a:r>
              <a:rPr lang="en-IN" b="1" dirty="0">
                <a:solidFill>
                  <a:srgbClr val="00B0F0"/>
                </a:solidFill>
              </a:rPr>
              <a:t> 127.0.0.1</a:t>
            </a:r>
          </a:p>
          <a:p>
            <a:r>
              <a:rPr lang="en-IN" dirty="0">
                <a:solidFill>
                  <a:srgbClr val="00B0F0"/>
                </a:solidFill>
              </a:rPr>
              <a:t>Thu Sep 11 12:44:00 2003</a:t>
            </a:r>
          </a:p>
          <a:p>
            <a:r>
              <a:rPr lang="en-IN" dirty="0" err="1">
                <a:solidFill>
                  <a:srgbClr val="00B0F0"/>
                </a:solidFill>
              </a:rPr>
              <a:t>solaris</a:t>
            </a:r>
            <a:r>
              <a:rPr lang="en-IN" dirty="0">
                <a:solidFill>
                  <a:srgbClr val="00B0F0"/>
                </a:solidFill>
              </a:rPr>
              <a:t> % </a:t>
            </a:r>
            <a:r>
              <a:rPr lang="en-IN" b="1" dirty="0" err="1">
                <a:solidFill>
                  <a:srgbClr val="00B0F0"/>
                </a:solidFill>
              </a:rPr>
              <a:t>daytimetcpcli</a:t>
            </a:r>
            <a:r>
              <a:rPr lang="en-IN" b="1" dirty="0">
                <a:solidFill>
                  <a:srgbClr val="00B0F0"/>
                </a:solidFill>
              </a:rPr>
              <a:t> 192.168.1.20</a:t>
            </a:r>
          </a:p>
          <a:p>
            <a:r>
              <a:rPr lang="en-IN" dirty="0">
                <a:solidFill>
                  <a:srgbClr val="00B0F0"/>
                </a:solidFill>
              </a:rPr>
              <a:t>Thu Sep 11 12:44:09 2003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We first specify the server's IP address as the loopback address (127.0.0.1</a:t>
            </a:r>
            <a:r>
              <a:rPr lang="en-IN" dirty="0" smtClean="0"/>
              <a:t>) then </a:t>
            </a:r>
            <a:r>
              <a:rPr lang="en-IN" dirty="0"/>
              <a:t>as </a:t>
            </a:r>
            <a:r>
              <a:rPr lang="en-IN" dirty="0" smtClean="0"/>
              <a:t>its own </a:t>
            </a:r>
            <a:r>
              <a:rPr lang="en-IN" dirty="0"/>
              <a:t>IP address (192.168.1.20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Here </a:t>
            </a:r>
            <a:r>
              <a:rPr lang="en-IN" dirty="0"/>
              <a:t>is the corresponding server output:</a:t>
            </a:r>
          </a:p>
          <a:p>
            <a:r>
              <a:rPr lang="en-IN" dirty="0" err="1">
                <a:solidFill>
                  <a:srgbClr val="00B0F0"/>
                </a:solidFill>
              </a:rPr>
              <a:t>solaris</a:t>
            </a:r>
            <a:r>
              <a:rPr lang="en-IN" dirty="0">
                <a:solidFill>
                  <a:srgbClr val="00B0F0"/>
                </a:solidFill>
              </a:rPr>
              <a:t> # </a:t>
            </a:r>
            <a:r>
              <a:rPr lang="en-IN" b="1" dirty="0">
                <a:solidFill>
                  <a:srgbClr val="00B0F0"/>
                </a:solidFill>
              </a:rPr>
              <a:t>daytimetcpsrv1</a:t>
            </a:r>
          </a:p>
          <a:p>
            <a:r>
              <a:rPr lang="en-IN" dirty="0">
                <a:solidFill>
                  <a:srgbClr val="00B0F0"/>
                </a:solidFill>
              </a:rPr>
              <a:t>connection from 127.0.0.1, port 43388</a:t>
            </a:r>
          </a:p>
          <a:p>
            <a:r>
              <a:rPr lang="en-IN" dirty="0">
                <a:solidFill>
                  <a:srgbClr val="00B0F0"/>
                </a:solidFill>
              </a:rPr>
              <a:t>connection from 192.168.1.20, port 43389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Daytime server that prints client IP address and 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smtClean="0"/>
              <a:t>IS ZC 462 NP Dr. Indrajit Banerjee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3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The normal Unix close function is also used to close a socket and terminate a TCP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close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590800"/>
            <a:ext cx="8162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43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Socket functions for elementary TCP client/server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97811"/>
            <a:ext cx="4624387" cy="536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i="1" dirty="0" smtClean="0"/>
          </a:p>
          <a:p>
            <a:pPr>
              <a:buFont typeface="Arial" pitchFamily="34" charset="0"/>
              <a:buChar char="•"/>
            </a:pPr>
            <a:endParaRPr lang="en-IN" i="1" dirty="0"/>
          </a:p>
          <a:p>
            <a:pPr marL="0" indent="0"/>
            <a:endParaRPr lang="en-IN" sz="1800" i="1" dirty="0"/>
          </a:p>
          <a:p>
            <a:pPr>
              <a:buFont typeface="Arial" pitchFamily="34" charset="0"/>
              <a:buChar char="•"/>
            </a:pPr>
            <a:r>
              <a:rPr lang="en-IN" sz="1600" b="1" i="1" dirty="0" smtClean="0"/>
              <a:t>family</a:t>
            </a:r>
            <a:r>
              <a:rPr lang="en-IN" sz="1600" i="1" dirty="0" smtClean="0"/>
              <a:t> </a:t>
            </a:r>
            <a:r>
              <a:rPr lang="en-IN" sz="1600" dirty="0"/>
              <a:t>specifies the protocol family and is one of the constants shown in </a:t>
            </a:r>
            <a:r>
              <a:rPr lang="en-IN" sz="1600" dirty="0" smtClean="0"/>
              <a:t>Figure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The socket </a:t>
            </a:r>
            <a:r>
              <a:rPr lang="en-IN" sz="1600" b="1" i="1" dirty="0"/>
              <a:t>type</a:t>
            </a:r>
            <a:r>
              <a:rPr lang="en-IN" sz="1600" i="1" dirty="0"/>
              <a:t> </a:t>
            </a:r>
            <a:r>
              <a:rPr lang="en-IN" sz="1600" dirty="0"/>
              <a:t>is one of </a:t>
            </a:r>
            <a:r>
              <a:rPr lang="en-IN" sz="1600" dirty="0" smtClean="0"/>
              <a:t>the constants </a:t>
            </a:r>
            <a:r>
              <a:rPr lang="en-IN" sz="1600" dirty="0"/>
              <a:t>shown in </a:t>
            </a:r>
            <a:r>
              <a:rPr lang="en-IN" sz="1600" dirty="0" smtClean="0"/>
              <a:t>Figure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i="1" dirty="0"/>
              <a:t>protocol</a:t>
            </a:r>
            <a:r>
              <a:rPr lang="en-IN" sz="1600" i="1" dirty="0"/>
              <a:t> </a:t>
            </a:r>
            <a:r>
              <a:rPr lang="en-IN" sz="1600" dirty="0"/>
              <a:t>argument to the socket function should be set </a:t>
            </a:r>
            <a:r>
              <a:rPr lang="en-IN" sz="1600" dirty="0" smtClean="0"/>
              <a:t>to the </a:t>
            </a:r>
            <a:r>
              <a:rPr lang="en-IN" sz="1600" dirty="0"/>
              <a:t>specific protocol type found in </a:t>
            </a:r>
            <a:r>
              <a:rPr lang="en-IN" sz="1600" dirty="0" smtClean="0"/>
              <a:t>Figure, </a:t>
            </a:r>
            <a:r>
              <a:rPr lang="en-IN" sz="1600" dirty="0"/>
              <a:t>or 0 to select the system's default for the </a:t>
            </a:r>
            <a:r>
              <a:rPr lang="en-IN" sz="1600" dirty="0" smtClean="0"/>
              <a:t>given combination </a:t>
            </a:r>
            <a:r>
              <a:rPr lang="en-IN" sz="1600" dirty="0"/>
              <a:t>of </a:t>
            </a:r>
            <a:r>
              <a:rPr lang="en-IN" sz="1600" i="1" dirty="0"/>
              <a:t>family </a:t>
            </a:r>
            <a:r>
              <a:rPr lang="en-IN" sz="1600" dirty="0"/>
              <a:t>and </a:t>
            </a:r>
            <a:r>
              <a:rPr lang="en-IN" sz="1600" i="1" dirty="0"/>
              <a:t>type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socket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371600"/>
            <a:ext cx="82010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048000"/>
            <a:ext cx="4105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33725"/>
            <a:ext cx="3886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86400"/>
            <a:ext cx="33051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3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The "AF_" prefix stands for "address family"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"PF_" prefix stands for "protocol </a:t>
            </a:r>
            <a:r>
              <a:rPr lang="en-IN" dirty="0" smtClean="0"/>
              <a:t>family“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Historically</a:t>
            </a:r>
            <a:r>
              <a:rPr lang="en-IN" dirty="0"/>
              <a:t>, the intent was that a single protocol family might support multiple address </a:t>
            </a:r>
            <a:r>
              <a:rPr lang="en-IN" dirty="0" smtClean="0"/>
              <a:t>families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PF_ value was used to create the socket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AF_ value was used in </a:t>
            </a:r>
            <a:r>
              <a:rPr lang="en-IN" dirty="0" smtClean="0"/>
              <a:t>socket address structures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</a:rPr>
              <a:t>But </a:t>
            </a:r>
            <a:r>
              <a:rPr lang="en-IN" dirty="0">
                <a:solidFill>
                  <a:srgbClr val="FFC000"/>
                </a:solidFill>
              </a:rPr>
              <a:t>in actuality, a protocol family supporting multiple address families </a:t>
            </a:r>
            <a:r>
              <a:rPr lang="en-IN" dirty="0" smtClean="0">
                <a:solidFill>
                  <a:srgbClr val="FFC000"/>
                </a:solidFill>
              </a:rPr>
              <a:t>has never </a:t>
            </a:r>
            <a:r>
              <a:rPr lang="en-IN" dirty="0">
                <a:solidFill>
                  <a:srgbClr val="FFC000"/>
                </a:solidFill>
              </a:rPr>
              <a:t>been supported </a:t>
            </a:r>
            <a:endParaRPr lang="en-IN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101141"/>
                </a:solidFill>
              </a:rPr>
              <a:t>The </a:t>
            </a:r>
            <a:r>
              <a:rPr lang="en-IN" dirty="0">
                <a:solidFill>
                  <a:srgbClr val="101141"/>
                </a:solidFill>
              </a:rPr>
              <a:t>&lt;sys/</a:t>
            </a:r>
            <a:r>
              <a:rPr lang="en-IN" dirty="0" err="1">
                <a:solidFill>
                  <a:srgbClr val="101141"/>
                </a:solidFill>
              </a:rPr>
              <a:t>socket.h</a:t>
            </a:r>
            <a:r>
              <a:rPr lang="en-IN" dirty="0">
                <a:solidFill>
                  <a:srgbClr val="101141"/>
                </a:solidFill>
              </a:rPr>
              <a:t>&gt; header defines the PF_ value for a </a:t>
            </a:r>
            <a:r>
              <a:rPr lang="en-IN" dirty="0" smtClean="0">
                <a:solidFill>
                  <a:srgbClr val="101141"/>
                </a:solidFill>
              </a:rPr>
              <a:t>given protocol </a:t>
            </a:r>
            <a:r>
              <a:rPr lang="en-IN" dirty="0">
                <a:solidFill>
                  <a:srgbClr val="101141"/>
                </a:solidFill>
              </a:rPr>
              <a:t>to be equal to the AF_ value for that </a:t>
            </a:r>
            <a:r>
              <a:rPr lang="en-IN" dirty="0" smtClean="0">
                <a:solidFill>
                  <a:srgbClr val="101141"/>
                </a:solidFill>
              </a:rPr>
              <a:t>protocol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While </a:t>
            </a:r>
            <a:r>
              <a:rPr lang="en-IN" dirty="0">
                <a:solidFill>
                  <a:srgbClr val="FF0000"/>
                </a:solidFill>
              </a:rPr>
              <a:t>there is no guarantee that </a:t>
            </a:r>
            <a:r>
              <a:rPr lang="en-IN" dirty="0" smtClean="0">
                <a:solidFill>
                  <a:srgbClr val="FF0000"/>
                </a:solidFill>
              </a:rPr>
              <a:t>this equality </a:t>
            </a:r>
            <a:r>
              <a:rPr lang="en-IN" dirty="0">
                <a:solidFill>
                  <a:srgbClr val="FF0000"/>
                </a:solidFill>
              </a:rPr>
              <a:t>between the two will always be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/>
              <a:t>AF_</a:t>
            </a:r>
            <a:r>
              <a:rPr lang="en-IN" i="1" dirty="0" err="1"/>
              <a:t>xxx</a:t>
            </a:r>
            <a:r>
              <a:rPr lang="en-IN" i="1" dirty="0"/>
              <a:t> </a:t>
            </a:r>
            <a:r>
              <a:rPr lang="en-IN" i="1" dirty="0" smtClean="0"/>
              <a:t> </a:t>
            </a:r>
            <a:r>
              <a:rPr lang="en-IN" dirty="0" smtClean="0"/>
              <a:t>Versus  </a:t>
            </a:r>
            <a:r>
              <a:rPr lang="en-IN" dirty="0" err="1" smtClean="0"/>
              <a:t>PF_</a:t>
            </a:r>
            <a:r>
              <a:rPr lang="en-IN" i="1" dirty="0" err="1" smtClean="0"/>
              <a:t>xxx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The connect function is used by a TCP client to establish a connection with a TCP </a:t>
            </a:r>
            <a:r>
              <a:rPr lang="en-IN" dirty="0" smtClean="0"/>
              <a:t>server</a:t>
            </a:r>
          </a:p>
          <a:p>
            <a:pPr>
              <a:buFont typeface="Arial" pitchFamily="34" charset="0"/>
              <a:buChar char="•"/>
            </a:pPr>
            <a:r>
              <a:rPr lang="en-IN" i="1" dirty="0" err="1"/>
              <a:t>sockfd</a:t>
            </a:r>
            <a:r>
              <a:rPr lang="en-IN" i="1" dirty="0"/>
              <a:t> </a:t>
            </a:r>
            <a:r>
              <a:rPr lang="en-IN" dirty="0"/>
              <a:t>is a socket descriptor returned by the socket </a:t>
            </a:r>
            <a:r>
              <a:rPr lang="en-IN" dirty="0" smtClean="0"/>
              <a:t>function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second and third </a:t>
            </a:r>
            <a:r>
              <a:rPr lang="en-IN" dirty="0" smtClean="0"/>
              <a:t>arguments are </a:t>
            </a:r>
            <a:r>
              <a:rPr lang="en-IN" dirty="0"/>
              <a:t>a pointer to a socket address structure and its </a:t>
            </a:r>
            <a:r>
              <a:rPr lang="en-IN" dirty="0" smtClean="0"/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socket address </a:t>
            </a:r>
            <a:r>
              <a:rPr lang="en-IN" dirty="0"/>
              <a:t>structure must contain the IP address and port number of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connect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857750"/>
            <a:ext cx="81819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01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The bind function assigns a local protocol address to a </a:t>
            </a:r>
            <a:r>
              <a:rPr lang="en-IN" dirty="0" smtClean="0"/>
              <a:t>socket (</a:t>
            </a:r>
            <a:r>
              <a:rPr lang="en-IN" i="1" dirty="0" err="1" smtClean="0"/>
              <a:t>sockfd</a:t>
            </a:r>
            <a:r>
              <a:rPr lang="en-IN" i="1" dirty="0" smtClean="0"/>
              <a:t>)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With </a:t>
            </a:r>
            <a:r>
              <a:rPr lang="en-IN" dirty="0"/>
              <a:t>the Internet protocols, </a:t>
            </a:r>
            <a:r>
              <a:rPr lang="en-IN" dirty="0" smtClean="0"/>
              <a:t>the protocol </a:t>
            </a:r>
            <a:r>
              <a:rPr lang="en-IN" dirty="0"/>
              <a:t>address is the combination of either a 32-bit IPv4 address or a 128-bit IPv6 address</a:t>
            </a:r>
            <a:r>
              <a:rPr lang="en-IN" dirty="0" smtClean="0"/>
              <a:t>, along </a:t>
            </a:r>
            <a:r>
              <a:rPr lang="en-IN" dirty="0"/>
              <a:t>with a 16-bit TCP or UDP port </a:t>
            </a:r>
            <a:r>
              <a:rPr lang="en-IN" dirty="0" smtClean="0"/>
              <a:t>number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second argument is a pointer to a protocol-specific </a:t>
            </a:r>
            <a:r>
              <a:rPr lang="en-IN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third argument is </a:t>
            </a:r>
            <a:r>
              <a:rPr lang="en-IN" dirty="0" smtClean="0"/>
              <a:t>the size </a:t>
            </a:r>
            <a:r>
              <a:rPr lang="en-IN" dirty="0"/>
              <a:t>of this address structure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bind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1816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4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The listen function is called only by a TCP server and it performs two actions: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When a socket is created by the socket function, it is assumed to be an active socket</a:t>
            </a:r>
            <a:r>
              <a:rPr lang="en-IN" sz="2000" dirty="0" smtClean="0"/>
              <a:t>, that </a:t>
            </a:r>
            <a:r>
              <a:rPr lang="en-IN" sz="2000" dirty="0"/>
              <a:t>is, a client socket that will issue a </a:t>
            </a:r>
            <a:r>
              <a:rPr lang="en-IN" sz="2000" dirty="0" smtClean="0"/>
              <a:t>connect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listen function converts </a:t>
            </a:r>
            <a:r>
              <a:rPr lang="en-IN" sz="2000" dirty="0" smtClean="0"/>
              <a:t>an unconnected </a:t>
            </a:r>
            <a:r>
              <a:rPr lang="en-IN" sz="2000" dirty="0"/>
              <a:t>socket into a passive socket, indicating that the kernel should </a:t>
            </a:r>
            <a:r>
              <a:rPr lang="en-IN" sz="2000" dirty="0" smtClean="0"/>
              <a:t>accept incoming </a:t>
            </a:r>
            <a:r>
              <a:rPr lang="en-IN" sz="2000" dirty="0"/>
              <a:t>connection requests directed to this </a:t>
            </a:r>
            <a:r>
              <a:rPr lang="en-IN" sz="2000" dirty="0" smtClean="0"/>
              <a:t>socket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The second argument to this function specifies the maximum number of connections </a:t>
            </a:r>
            <a:r>
              <a:rPr lang="en-IN" sz="2000" dirty="0" smtClean="0"/>
              <a:t>the kernel </a:t>
            </a:r>
            <a:r>
              <a:rPr lang="en-IN" sz="2000" dirty="0"/>
              <a:t>should queue for this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listen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724400"/>
            <a:ext cx="81724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3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56" y="1143000"/>
            <a:ext cx="5739544" cy="311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The two queues maintained by TCP for a listening socket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IS ZC 462 NP Dr.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171950"/>
            <a:ext cx="6543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accept is called by a TCP server to return the next completed connection from the front of </a:t>
            </a:r>
            <a:r>
              <a:rPr lang="en-IN" dirty="0" smtClean="0"/>
              <a:t>the completed </a:t>
            </a:r>
            <a:r>
              <a:rPr lang="en-IN" dirty="0"/>
              <a:t>connection </a:t>
            </a:r>
            <a:r>
              <a:rPr lang="en-IN" dirty="0" smtClean="0"/>
              <a:t>queue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the completed connection queue is empty, </a:t>
            </a:r>
            <a:r>
              <a:rPr lang="en-IN" dirty="0" smtClean="0"/>
              <a:t>the process </a:t>
            </a:r>
            <a:r>
              <a:rPr lang="en-IN" dirty="0"/>
              <a:t>is put to sleep (assuming the default of a blocking socket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i="1" dirty="0" err="1"/>
              <a:t>cliaddr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addrlen</a:t>
            </a:r>
            <a:r>
              <a:rPr lang="en-IN" i="1" dirty="0"/>
              <a:t> </a:t>
            </a:r>
            <a:r>
              <a:rPr lang="en-IN" dirty="0"/>
              <a:t>arguments are used to return the protocol address of the </a:t>
            </a:r>
            <a:r>
              <a:rPr lang="en-IN" dirty="0" smtClean="0"/>
              <a:t>connected peer </a:t>
            </a:r>
            <a:r>
              <a:rPr lang="en-IN" dirty="0"/>
              <a:t>process (the client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i="1" dirty="0" err="1" smtClean="0"/>
              <a:t>addrlen</a:t>
            </a:r>
            <a:r>
              <a:rPr lang="en-IN" i="1" dirty="0" smtClean="0"/>
              <a:t> </a:t>
            </a:r>
            <a:r>
              <a:rPr lang="en-IN" dirty="0" smtClean="0"/>
              <a:t>is referred by the </a:t>
            </a:r>
            <a:r>
              <a:rPr lang="en-IN" dirty="0"/>
              <a:t>integer value </a:t>
            </a:r>
            <a:r>
              <a:rPr lang="en-IN" dirty="0" smtClean="0"/>
              <a:t>to </a:t>
            </a:r>
            <a:r>
              <a:rPr lang="en-IN" dirty="0"/>
              <a:t>the size of the socket address structure </a:t>
            </a:r>
            <a:r>
              <a:rPr lang="en-IN" dirty="0" smtClean="0"/>
              <a:t>pointed to </a:t>
            </a:r>
            <a:r>
              <a:rPr lang="en-IN" dirty="0"/>
              <a:t>by </a:t>
            </a:r>
            <a:r>
              <a:rPr lang="en-IN" i="1" dirty="0" err="1" smtClean="0"/>
              <a:t>cliaddr</a:t>
            </a:r>
            <a:endParaRPr lang="en-IN" i="1" dirty="0" smtClean="0"/>
          </a:p>
          <a:p>
            <a:pPr>
              <a:buFont typeface="Arial" pitchFamily="34" charset="0"/>
              <a:buChar char="•"/>
            </a:pPr>
            <a:r>
              <a:rPr lang="en-IN" dirty="0"/>
              <a:t>If accept is successful, its return value is a brand-new descriptor automatically created by </a:t>
            </a:r>
            <a:r>
              <a:rPr lang="en-IN" dirty="0" smtClean="0"/>
              <a:t>the kernel that refers </a:t>
            </a:r>
            <a:r>
              <a:rPr lang="en-IN" dirty="0"/>
              <a:t>to the TCP connection with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accept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NL" dirty="0" smtClean="0"/>
              <a:t>Dr</a:t>
            </a:r>
            <a:r>
              <a:rPr lang="nl-NL" dirty="0" smtClean="0"/>
              <a:t>. Indrajit Banerjee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667000"/>
            <a:ext cx="82010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33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693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IB</cp:lastModifiedBy>
  <cp:revision>453</cp:revision>
  <dcterms:created xsi:type="dcterms:W3CDTF">2011-09-14T09:42:05Z</dcterms:created>
  <dcterms:modified xsi:type="dcterms:W3CDTF">2022-10-17T05:54:59Z</dcterms:modified>
</cp:coreProperties>
</file>