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219456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villa Gonzalez, Magdalena Del" initials="SGMD" lastIdx="7" clrIdx="0">
    <p:extLst>
      <p:ext uri="{19B8F6BF-5375-455C-9EA6-DF929625EA0E}">
        <p15:presenceInfo xmlns:p15="http://schemas.microsoft.com/office/powerpoint/2012/main" userId="S::msevillagonzalez@mgh.harvard.edu::958c3411-e544-4cc6-9ca8-1cbc05f9a304" providerId="AD"/>
      </p:ext>
    </p:extLst>
  </p:cmAuthor>
  <p:cmAuthor id="2" name="Majarian, Timothy" initials="MT" lastIdx="4" clrIdx="1">
    <p:extLst>
      <p:ext uri="{19B8F6BF-5375-455C-9EA6-DF929625EA0E}">
        <p15:presenceInfo xmlns:p15="http://schemas.microsoft.com/office/powerpoint/2012/main" userId="S::tmajarian@mgh.harvard.edu::61770083-388a-489a-8bbb-401d67c5dd5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981" autoAdjust="0"/>
    <p:restoredTop sz="95216" autoAdjust="0"/>
  </p:normalViewPr>
  <p:slideViewPr>
    <p:cSldViewPr snapToGrid="0">
      <p:cViewPr varScale="1">
        <p:scale>
          <a:sx n="59" d="100"/>
          <a:sy n="59" d="100"/>
        </p:scale>
        <p:origin x="136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8T18:55:55.383" idx="1">
    <p:pos x="10" y="10"/>
    <p:text/>
    <p:extLst>
      <p:ext uri="{C676402C-5697-4E1C-873F-D02D1690AC5C}">
        <p15:threadingInfo xmlns:p15="http://schemas.microsoft.com/office/powerpoint/2012/main" timeZoneBias="240"/>
      </p:ext>
    </p:extLst>
  </p:cm>
  <p:cm authorId="1" dt="2020-09-28T18:56:19.882" idx="2">
    <p:pos x="304" y="2368"/>
    <p:text>T2D has been implicated as a risk factor leading to worse outcomes in individuals with....</p:text>
    <p:extLst>
      <p:ext uri="{C676402C-5697-4E1C-873F-D02D1690AC5C}">
        <p15:threadingInfo xmlns:p15="http://schemas.microsoft.com/office/powerpoint/2012/main" timeZoneBias="240"/>
      </p:ext>
    </p:extLst>
  </p:cm>
  <p:cm authorId="1" dt="2020-09-28T18:57:22.480" idx="3">
    <p:pos x="2304" y="2944"/>
    <p:text>It could be interesting to know which outcomes?</p:text>
    <p:extLst>
      <p:ext uri="{C676402C-5697-4E1C-873F-D02D1690AC5C}">
        <p15:threadingInfo xmlns:p15="http://schemas.microsoft.com/office/powerpoint/2012/main" timeZoneBias="240"/>
      </p:ext>
    </p:extLst>
  </p:cm>
  <p:cm authorId="1" dt="2020-09-28T18:58:51.747" idx="5">
    <p:pos x="848" y="3328"/>
    <p:text>(Death)</p:text>
    <p:extLst>
      <p:ext uri="{C676402C-5697-4E1C-873F-D02D1690AC5C}">
        <p15:threadingInfo xmlns:p15="http://schemas.microsoft.com/office/powerpoint/2012/main" timeZoneBias="240"/>
      </p:ext>
    </p:extLst>
  </p:cm>
  <p:cm authorId="1" dt="2020-09-28T18:59:37.908" idx="6">
    <p:pos x="1936" y="4096"/>
    <p:text>Ancestry genetical principal components</p:text>
    <p:extLst>
      <p:ext uri="{C676402C-5697-4E1C-873F-D02D1690AC5C}">
        <p15:threadingInfo xmlns:p15="http://schemas.microsoft.com/office/powerpoint/2012/main" timeZoneBias="240"/>
      </p:ext>
    </p:extLst>
  </p:cm>
  <p:cm authorId="1" dt="2020-09-28T19:00:21.353" idx="7">
    <p:pos x="9312" y="1983"/>
    <p:text> I would consider adding a title saying "Algorithm for outcome definition"</p:text>
    <p:extLst>
      <p:ext uri="{C676402C-5697-4E1C-873F-D02D1690AC5C}">
        <p15:threadingInfo xmlns:p15="http://schemas.microsoft.com/office/powerpoint/2012/main" timeZoneBias="240"/>
      </p:ext>
    </p:extLst>
  </p:cm>
  <p:cm authorId="2" dt="2020-09-28T19:25:37.467" idx="1">
    <p:pos x="4512" y="2757"/>
    <p:text>Maybe rephrase to: Recent studies have point to a role of host genetics in COVID-19 outcome variability.</p:text>
    <p:extLst>
      <p:ext uri="{C676402C-5697-4E1C-873F-D02D1690AC5C}">
        <p15:threadingInfo xmlns:p15="http://schemas.microsoft.com/office/powerpoint/2012/main" timeZoneBias="240"/>
      </p:ext>
    </p:extLst>
  </p:cm>
  <p:cm authorId="2" dt="2020-09-28T19:33:04.509" idx="3">
    <p:pos x="7622" y="9843"/>
    <p:text>You're not a summer scholar at QU right? You're an undergrad in the Broad Summer Research Program.</p:text>
    <p:extLst>
      <p:ext uri="{C676402C-5697-4E1C-873F-D02D1690AC5C}">
        <p15:threadingInfo xmlns:p15="http://schemas.microsoft.com/office/powerpoint/2012/main" timeZoneBias="240"/>
      </p:ext>
    </p:extLst>
  </p:cm>
  <p:cm authorId="2" dt="2020-09-28T19:34:54.791" idx="4">
    <p:pos x="7622" y="9939"/>
    <p:text>Also, it might be good to include Alisa's lab in this as well. Something like: The laboratories of Dr. Jose Florez and Dr. Alisa K. Manning at the Broad Institute of MIT and Harvard and Massachusetts General Hospital</p:text>
    <p:extLst>
      <p:ext uri="{C676402C-5697-4E1C-873F-D02D1690AC5C}">
        <p15:threadingInfo xmlns:p15="http://schemas.microsoft.com/office/powerpoint/2012/main" timeZoneBias="240">
          <p15:parentCm authorId="2" idx="3"/>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FF4A1-0DF8-473E-B3D1-99AC78ADFE33}"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334645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FF4A1-0DF8-473E-B3D1-99AC78ADFE33}"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282416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FF4A1-0DF8-473E-B3D1-99AC78ADFE33}"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267029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FF4A1-0DF8-473E-B3D1-99AC78ADFE33}"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428299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FF4A1-0DF8-473E-B3D1-99AC78ADFE33}"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326207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FF4A1-0DF8-473E-B3D1-99AC78ADFE33}"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25868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FF4A1-0DF8-473E-B3D1-99AC78ADFE33}"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3365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FF4A1-0DF8-473E-B3D1-99AC78ADFE33}"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105373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FF4A1-0DF8-473E-B3D1-99AC78ADFE33}"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89417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227FF4A1-0DF8-473E-B3D1-99AC78ADFE33}"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25942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227FF4A1-0DF8-473E-B3D1-99AC78ADFE33}"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5DFBB-E9B5-4282-BE14-D9386C43777E}" type="slidenum">
              <a:rPr lang="en-US" smtClean="0"/>
              <a:t>‹#›</a:t>
            </a:fld>
            <a:endParaRPr lang="en-US"/>
          </a:p>
        </p:txBody>
      </p:sp>
    </p:spTree>
    <p:extLst>
      <p:ext uri="{BB962C8B-B14F-4D97-AF65-F5344CB8AC3E}">
        <p14:creationId xmlns:p14="http://schemas.microsoft.com/office/powerpoint/2010/main" val="190466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227FF4A1-0DF8-473E-B3D1-99AC78ADFE33}" type="datetimeFigureOut">
              <a:rPr lang="en-US" smtClean="0"/>
              <a:t>9/28/20</a:t>
            </a:fld>
            <a:endParaRPr lang="en-US"/>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AD25DFBB-E9B5-4282-BE14-D9386C43777E}" type="slidenum">
              <a:rPr lang="en-US" smtClean="0"/>
              <a:t>‹#›</a:t>
            </a:fld>
            <a:endParaRPr lang="en-US"/>
          </a:p>
        </p:txBody>
      </p:sp>
    </p:spTree>
    <p:extLst>
      <p:ext uri="{BB962C8B-B14F-4D97-AF65-F5344CB8AC3E}">
        <p14:creationId xmlns:p14="http://schemas.microsoft.com/office/powerpoint/2010/main" val="2062223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ncbi.nlm.nih.gov/pmc/articles/PMC7271848/" TargetMode="External"/><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41">
            <a:extLst>
              <a:ext uri="{FF2B5EF4-FFF2-40B4-BE49-F238E27FC236}">
                <a16:creationId xmlns:a16="http://schemas.microsoft.com/office/drawing/2014/main" id="{56A3E161-AD6D-4D82-B379-2A9559F7581E}"/>
              </a:ext>
            </a:extLst>
          </p:cNvPr>
          <p:cNvSpPr>
            <a:spLocks noChangeArrowheads="1"/>
          </p:cNvSpPr>
          <p:nvPr/>
        </p:nvSpPr>
        <p:spPr bwMode="auto">
          <a:xfrm>
            <a:off x="19050" y="8017571"/>
            <a:ext cx="6118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Introduction</a:t>
            </a:r>
            <a:endParaRPr lang="en-US" altLang="en-US" sz="2800" dirty="0">
              <a:latin typeface="Times" panose="02020603050405020304" pitchFamily="18" charset="0"/>
            </a:endParaRPr>
          </a:p>
        </p:txBody>
      </p:sp>
      <p:sp>
        <p:nvSpPr>
          <p:cNvPr id="2052" name="Text Box 156">
            <a:extLst>
              <a:ext uri="{FF2B5EF4-FFF2-40B4-BE49-F238E27FC236}">
                <a16:creationId xmlns:a16="http://schemas.microsoft.com/office/drawing/2014/main" id="{13817915-3F6F-4C84-8EC8-1483F9BCAC14}"/>
              </a:ext>
            </a:extLst>
          </p:cNvPr>
          <p:cNvSpPr txBox="1">
            <a:spLocks noChangeArrowheads="1"/>
          </p:cNvSpPr>
          <p:nvPr/>
        </p:nvSpPr>
        <p:spPr bwMode="auto">
          <a:xfrm>
            <a:off x="19050" y="3139819"/>
            <a:ext cx="7145338" cy="466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22858" rIns="45715" bIns="22858">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just"/>
            <a:r>
              <a:rPr lang="en-US" altLang="en-US" sz="2000" dirty="0">
                <a:latin typeface="Times" panose="02020603050405020304" pitchFamily="18" charset="0"/>
              </a:rPr>
              <a:t>Type 2 Diabetes (T2D) is a disease that effects approximately 10 percent of the global population. T2D has been implicated as a comorbidity leading to worse outcomes in individuals with COVID-19 after Severe Acute Respiratory Syndrome Coronavirus 2 (SARS-CoV-2) infection. Recent investigations have shown some genetic signals for COVID-19 outcomes. Here, we investigate if T2D modifies the associations of common genetic variants with COVID-19 outcomes. We performed a gene-environment interaction analysis using the UK Biobank data resource in cohorts of European, African, and South Asian ancestry. We considered T2D status as an environmental factor, COVID-19 death as our outcome, and utilized covariates of age, sex, and genetic principal components. Our results have implicated regions of the genome whose effect on COVID-19 is modified by T2D. This study also identified possible targets for COVID-19 treatment and prevention.</a:t>
            </a:r>
          </a:p>
        </p:txBody>
      </p:sp>
      <p:sp>
        <p:nvSpPr>
          <p:cNvPr id="2054" name="Rectangle 133">
            <a:extLst>
              <a:ext uri="{FF2B5EF4-FFF2-40B4-BE49-F238E27FC236}">
                <a16:creationId xmlns:a16="http://schemas.microsoft.com/office/drawing/2014/main" id="{B30C5450-7BFC-484F-99E1-EB4857537F78}"/>
              </a:ext>
            </a:extLst>
          </p:cNvPr>
          <p:cNvSpPr>
            <a:spLocks noChangeArrowheads="1"/>
          </p:cNvSpPr>
          <p:nvPr/>
        </p:nvSpPr>
        <p:spPr bwMode="auto">
          <a:xfrm>
            <a:off x="19050" y="2506406"/>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Abstract</a:t>
            </a:r>
            <a:endParaRPr lang="en-US" altLang="en-US" sz="2800" dirty="0">
              <a:latin typeface="Times" panose="02020603050405020304" pitchFamily="18" charset="0"/>
            </a:endParaRPr>
          </a:p>
        </p:txBody>
      </p:sp>
      <p:sp>
        <p:nvSpPr>
          <p:cNvPr id="2055" name="Text Box 100">
            <a:extLst>
              <a:ext uri="{FF2B5EF4-FFF2-40B4-BE49-F238E27FC236}">
                <a16:creationId xmlns:a16="http://schemas.microsoft.com/office/drawing/2014/main" id="{E1C96FA8-9B8C-4834-B2F2-F54B0580BE13}"/>
              </a:ext>
            </a:extLst>
          </p:cNvPr>
          <p:cNvSpPr txBox="1">
            <a:spLocks noChangeArrowheads="1"/>
          </p:cNvSpPr>
          <p:nvPr/>
        </p:nvSpPr>
        <p:spPr bwMode="auto">
          <a:xfrm>
            <a:off x="3423141" y="514962"/>
            <a:ext cx="14982087" cy="113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613" tIns="12307" rIns="24613" bIns="12307">
            <a:spAutoFit/>
          </a:bodyPr>
          <a:lstStyle>
            <a:lvl1pPr defTabSz="244475">
              <a:defRPr sz="4400">
                <a:solidFill>
                  <a:schemeClr val="tx1"/>
                </a:solidFill>
                <a:latin typeface="Arial" panose="020B0604020202020204" pitchFamily="34" charset="0"/>
              </a:defRPr>
            </a:lvl1pPr>
            <a:lvl2pPr marL="742950" indent="-285750" defTabSz="244475">
              <a:defRPr sz="4400">
                <a:solidFill>
                  <a:schemeClr val="tx1"/>
                </a:solidFill>
                <a:latin typeface="Arial" panose="020B0604020202020204" pitchFamily="34" charset="0"/>
              </a:defRPr>
            </a:lvl2pPr>
            <a:lvl3pPr marL="1143000" indent="-228600" defTabSz="244475">
              <a:defRPr sz="4400">
                <a:solidFill>
                  <a:schemeClr val="tx1"/>
                </a:solidFill>
                <a:latin typeface="Arial" panose="020B0604020202020204" pitchFamily="34" charset="0"/>
              </a:defRPr>
            </a:lvl3pPr>
            <a:lvl4pPr marL="1600200" indent="-228600" defTabSz="244475">
              <a:defRPr sz="4400">
                <a:solidFill>
                  <a:schemeClr val="tx1"/>
                </a:solidFill>
                <a:latin typeface="Arial" panose="020B0604020202020204" pitchFamily="34" charset="0"/>
              </a:defRPr>
            </a:lvl4pPr>
            <a:lvl5pPr marL="2057400" indent="-228600" defTabSz="244475">
              <a:defRPr sz="4400">
                <a:solidFill>
                  <a:schemeClr val="tx1"/>
                </a:solidFill>
                <a:latin typeface="Arial" panose="020B0604020202020204" pitchFamily="34" charset="0"/>
              </a:defRPr>
            </a:lvl5pPr>
            <a:lvl6pPr marL="2514600" indent="-228600" defTabSz="244475" eaLnBrk="0" fontAlgn="base" hangingPunct="0">
              <a:spcBef>
                <a:spcPct val="0"/>
              </a:spcBef>
              <a:spcAft>
                <a:spcPct val="0"/>
              </a:spcAft>
              <a:defRPr sz="4400">
                <a:solidFill>
                  <a:schemeClr val="tx1"/>
                </a:solidFill>
                <a:latin typeface="Arial" panose="020B0604020202020204" pitchFamily="34" charset="0"/>
              </a:defRPr>
            </a:lvl6pPr>
            <a:lvl7pPr marL="2971800" indent="-228600" defTabSz="244475" eaLnBrk="0" fontAlgn="base" hangingPunct="0">
              <a:spcBef>
                <a:spcPct val="0"/>
              </a:spcBef>
              <a:spcAft>
                <a:spcPct val="0"/>
              </a:spcAft>
              <a:defRPr sz="4400">
                <a:solidFill>
                  <a:schemeClr val="tx1"/>
                </a:solidFill>
                <a:latin typeface="Arial" panose="020B0604020202020204" pitchFamily="34" charset="0"/>
              </a:defRPr>
            </a:lvl7pPr>
            <a:lvl8pPr marL="3429000" indent="-228600" defTabSz="244475" eaLnBrk="0" fontAlgn="base" hangingPunct="0">
              <a:spcBef>
                <a:spcPct val="0"/>
              </a:spcBef>
              <a:spcAft>
                <a:spcPct val="0"/>
              </a:spcAft>
              <a:defRPr sz="4400">
                <a:solidFill>
                  <a:schemeClr val="tx1"/>
                </a:solidFill>
                <a:latin typeface="Arial" panose="020B0604020202020204" pitchFamily="34" charset="0"/>
              </a:defRPr>
            </a:lvl8pPr>
            <a:lvl9pPr marL="3886200" indent="-228600" defTabSz="244475"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3600" b="1" dirty="0">
                <a:latin typeface="Times" panose="02020603050405020304" pitchFamily="18" charset="0"/>
                <a:cs typeface="Arial" panose="020B0604020202020204" pitchFamily="34" charset="0"/>
              </a:rPr>
              <a:t>Genetic Associations between Common Variants in the Genetic Architecture of Individuals with Type 2 Diabetes and COVID-19 Outcomes</a:t>
            </a:r>
          </a:p>
        </p:txBody>
      </p:sp>
      <p:sp>
        <p:nvSpPr>
          <p:cNvPr id="2056" name="Text Box 110">
            <a:extLst>
              <a:ext uri="{FF2B5EF4-FFF2-40B4-BE49-F238E27FC236}">
                <a16:creationId xmlns:a16="http://schemas.microsoft.com/office/drawing/2014/main" id="{DFECA914-6219-4ABF-9475-5C99D85482A3}"/>
              </a:ext>
            </a:extLst>
          </p:cNvPr>
          <p:cNvSpPr txBox="1">
            <a:spLocks noChangeArrowheads="1"/>
          </p:cNvSpPr>
          <p:nvPr/>
        </p:nvSpPr>
        <p:spPr bwMode="auto">
          <a:xfrm>
            <a:off x="3489643" y="1647975"/>
            <a:ext cx="15103157" cy="94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15" tIns="22858" rIns="45715" bIns="22858">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rtl="0">
              <a:spcBef>
                <a:spcPts val="0"/>
              </a:spcBef>
              <a:spcAft>
                <a:spcPts val="0"/>
              </a:spcAft>
            </a:pPr>
            <a:r>
              <a:rPr lang="en-US" altLang="en-US" sz="2400" b="1" dirty="0">
                <a:latin typeface="Times" panose="02020603050405020304" pitchFamily="18" charset="0"/>
              </a:rPr>
              <a:t>Andrew DePass, </a:t>
            </a:r>
            <a:r>
              <a:rPr lang="en-US" sz="2400" b="1" dirty="0">
                <a:latin typeface="Times" panose="02020603050405020304" pitchFamily="18" charset="0"/>
              </a:rPr>
              <a:t>Timothy Majarian, Magdalena Sevilla PhD, Kenneth </a:t>
            </a:r>
            <a:r>
              <a:rPr lang="en-US" sz="2400" b="1" dirty="0" err="1">
                <a:latin typeface="Times" panose="02020603050405020304" pitchFamily="18" charset="0"/>
              </a:rPr>
              <a:t>Westerman</a:t>
            </a:r>
            <a:r>
              <a:rPr lang="en-US" sz="2400" b="1" dirty="0">
                <a:latin typeface="Times" panose="02020603050405020304" pitchFamily="18" charset="0"/>
              </a:rPr>
              <a:t> PhD, Alisa K. Manning PhD </a:t>
            </a:r>
          </a:p>
          <a:p>
            <a:br>
              <a:rPr lang="en-US" sz="1050" dirty="0"/>
            </a:br>
            <a:endParaRPr lang="en-US" altLang="en-US" sz="2400" b="1" dirty="0">
              <a:latin typeface="Times" panose="02020603050405020304" pitchFamily="18" charset="0"/>
              <a:cs typeface="Arial" panose="020B0604020202020204" pitchFamily="34" charset="0"/>
            </a:endParaRPr>
          </a:p>
        </p:txBody>
      </p:sp>
      <p:sp>
        <p:nvSpPr>
          <p:cNvPr id="2057" name="Rectangle 135">
            <a:extLst>
              <a:ext uri="{FF2B5EF4-FFF2-40B4-BE49-F238E27FC236}">
                <a16:creationId xmlns:a16="http://schemas.microsoft.com/office/drawing/2014/main" id="{F56097D6-C4E1-4D6B-B8EB-D23B42CF56F9}"/>
              </a:ext>
            </a:extLst>
          </p:cNvPr>
          <p:cNvSpPr>
            <a:spLocks noChangeArrowheads="1"/>
          </p:cNvSpPr>
          <p:nvPr/>
        </p:nvSpPr>
        <p:spPr bwMode="auto">
          <a:xfrm>
            <a:off x="15366065" y="11619835"/>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Conclusion</a:t>
            </a:r>
            <a:endParaRPr lang="en-US" altLang="en-US" sz="2800" dirty="0">
              <a:latin typeface="Times" panose="02020603050405020304" pitchFamily="18" charset="0"/>
            </a:endParaRPr>
          </a:p>
        </p:txBody>
      </p:sp>
      <p:sp>
        <p:nvSpPr>
          <p:cNvPr id="2058" name="Rectangle 133">
            <a:extLst>
              <a:ext uri="{FF2B5EF4-FFF2-40B4-BE49-F238E27FC236}">
                <a16:creationId xmlns:a16="http://schemas.microsoft.com/office/drawing/2014/main" id="{10DF9FE8-B047-4C88-9DC2-EDBDB1C53949}"/>
              </a:ext>
            </a:extLst>
          </p:cNvPr>
          <p:cNvSpPr>
            <a:spLocks noChangeArrowheads="1"/>
          </p:cNvSpPr>
          <p:nvPr/>
        </p:nvSpPr>
        <p:spPr bwMode="auto">
          <a:xfrm>
            <a:off x="15775938" y="2525023"/>
            <a:ext cx="61125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Results</a:t>
            </a:r>
          </a:p>
        </p:txBody>
      </p:sp>
      <p:sp>
        <p:nvSpPr>
          <p:cNvPr id="2059" name="Rectangle 159">
            <a:extLst>
              <a:ext uri="{FF2B5EF4-FFF2-40B4-BE49-F238E27FC236}">
                <a16:creationId xmlns:a16="http://schemas.microsoft.com/office/drawing/2014/main" id="{202403C9-79AF-497C-8682-C93C0423F3F2}"/>
              </a:ext>
            </a:extLst>
          </p:cNvPr>
          <p:cNvSpPr>
            <a:spLocks noChangeArrowheads="1"/>
          </p:cNvSpPr>
          <p:nvPr/>
        </p:nvSpPr>
        <p:spPr bwMode="auto">
          <a:xfrm>
            <a:off x="7835423" y="2516803"/>
            <a:ext cx="62833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Approach</a:t>
            </a:r>
          </a:p>
        </p:txBody>
      </p:sp>
      <p:pic>
        <p:nvPicPr>
          <p:cNvPr id="2061" name="Picture 217">
            <a:extLst>
              <a:ext uri="{FF2B5EF4-FFF2-40B4-BE49-F238E27FC236}">
                <a16:creationId xmlns:a16="http://schemas.microsoft.com/office/drawing/2014/main" id="{EF1F3A99-8130-4921-A645-8D6D3CD70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9050" y="3057269"/>
            <a:ext cx="6856413" cy="47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62" name="Picture 217">
            <a:extLst>
              <a:ext uri="{FF2B5EF4-FFF2-40B4-BE49-F238E27FC236}">
                <a16:creationId xmlns:a16="http://schemas.microsoft.com/office/drawing/2014/main" id="{867AAC8A-9FDA-4570-AD79-2CE06942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5313306" y="12097991"/>
            <a:ext cx="6635978" cy="4571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63" name="Rectangle 159">
            <a:extLst>
              <a:ext uri="{FF2B5EF4-FFF2-40B4-BE49-F238E27FC236}">
                <a16:creationId xmlns:a16="http://schemas.microsoft.com/office/drawing/2014/main" id="{EB58BC27-D36A-4996-AD8F-C534F556535F}"/>
              </a:ext>
            </a:extLst>
          </p:cNvPr>
          <p:cNvSpPr>
            <a:spLocks noChangeArrowheads="1"/>
          </p:cNvSpPr>
          <p:nvPr/>
        </p:nvSpPr>
        <p:spPr bwMode="auto">
          <a:xfrm>
            <a:off x="14444663" y="14039594"/>
            <a:ext cx="62833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800" b="1">
                <a:latin typeface="Times" panose="02020603050405020304" pitchFamily="18" charset="0"/>
              </a:rPr>
              <a:t>References</a:t>
            </a:r>
            <a:endParaRPr lang="en-US" altLang="en-US" sz="2800">
              <a:latin typeface="Times" panose="02020603050405020304" pitchFamily="18" charset="0"/>
            </a:endParaRPr>
          </a:p>
        </p:txBody>
      </p:sp>
      <p:sp>
        <p:nvSpPr>
          <p:cNvPr id="2064" name="TextBox 50">
            <a:extLst>
              <a:ext uri="{FF2B5EF4-FFF2-40B4-BE49-F238E27FC236}">
                <a16:creationId xmlns:a16="http://schemas.microsoft.com/office/drawing/2014/main" id="{7283B8A5-EA5D-4868-B13F-1ED4A7EA60CA}"/>
              </a:ext>
            </a:extLst>
          </p:cNvPr>
          <p:cNvSpPr txBox="1">
            <a:spLocks noChangeArrowheads="1"/>
          </p:cNvSpPr>
          <p:nvPr/>
        </p:nvSpPr>
        <p:spPr bwMode="auto">
          <a:xfrm>
            <a:off x="14444663" y="14552356"/>
            <a:ext cx="7657684" cy="112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3363" indent="-233363">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marL="228600" lvl="0" indent="-228600" algn="l" rtl="0">
              <a:spcBef>
                <a:spcPts val="0"/>
              </a:spcBef>
              <a:spcAft>
                <a:spcPts val="0"/>
              </a:spcAft>
              <a:buFont typeface="+mj-lt"/>
              <a:buAutoNum type="arabicPeriod"/>
            </a:pPr>
            <a:r>
              <a:rPr lang="en-US" sz="1100" dirty="0" err="1">
                <a:solidFill>
                  <a:schemeClr val="dk1"/>
                </a:solidFill>
              </a:rPr>
              <a:t>Olokoba</a:t>
            </a:r>
            <a:r>
              <a:rPr lang="en-US" sz="1100" dirty="0">
                <a:solidFill>
                  <a:schemeClr val="dk1"/>
                </a:solidFill>
              </a:rPr>
              <a:t> AB, </a:t>
            </a:r>
            <a:r>
              <a:rPr lang="en-US" sz="1100" dirty="0" err="1">
                <a:solidFill>
                  <a:schemeClr val="dk1"/>
                </a:solidFill>
              </a:rPr>
              <a:t>Obateru</a:t>
            </a:r>
            <a:r>
              <a:rPr lang="en-US" sz="1100" dirty="0">
                <a:solidFill>
                  <a:schemeClr val="dk1"/>
                </a:solidFill>
              </a:rPr>
              <a:t> OA, </a:t>
            </a:r>
            <a:r>
              <a:rPr lang="en-US" sz="1100" dirty="0" err="1">
                <a:solidFill>
                  <a:schemeClr val="dk1"/>
                </a:solidFill>
              </a:rPr>
              <a:t>Olokoba</a:t>
            </a:r>
            <a:r>
              <a:rPr lang="en-US" sz="1100" dirty="0">
                <a:solidFill>
                  <a:schemeClr val="dk1"/>
                </a:solidFill>
              </a:rPr>
              <a:t> LB. Type 2 diabetes mellitus: a review of current trends. Oman Med J. 2012 Jul;27(4):269-73. </a:t>
            </a:r>
            <a:r>
              <a:rPr lang="en-US" sz="1100" dirty="0" err="1">
                <a:solidFill>
                  <a:schemeClr val="dk1"/>
                </a:solidFill>
              </a:rPr>
              <a:t>doi</a:t>
            </a:r>
            <a:r>
              <a:rPr lang="en-US" sz="1100" dirty="0">
                <a:solidFill>
                  <a:schemeClr val="dk1"/>
                </a:solidFill>
              </a:rPr>
              <a:t>: 10.5001/omj.2012.68. PMID: 23071876; PMCID: PMC3464757.</a:t>
            </a:r>
          </a:p>
          <a:p>
            <a:pPr marL="228600" lvl="0" indent="-228600" algn="l" rtl="0">
              <a:spcBef>
                <a:spcPts val="0"/>
              </a:spcBef>
              <a:spcAft>
                <a:spcPts val="0"/>
              </a:spcAft>
              <a:buFont typeface="+mj-lt"/>
              <a:buAutoNum type="arabicPeriod"/>
            </a:pPr>
            <a:r>
              <a:rPr lang="en-US" sz="1100" dirty="0" err="1">
                <a:solidFill>
                  <a:schemeClr val="dk1"/>
                </a:solidFill>
              </a:rPr>
              <a:t>Chudasama</a:t>
            </a:r>
            <a:r>
              <a:rPr lang="en-US" sz="1100" dirty="0">
                <a:solidFill>
                  <a:schemeClr val="dk1"/>
                </a:solidFill>
              </a:rPr>
              <a:t> YV, Gillies CL, Appiah K, </a:t>
            </a:r>
            <a:r>
              <a:rPr lang="en-US" sz="1100" dirty="0" err="1">
                <a:solidFill>
                  <a:schemeClr val="dk1"/>
                </a:solidFill>
              </a:rPr>
              <a:t>Zaccardi</a:t>
            </a:r>
            <a:r>
              <a:rPr lang="en-US" sz="1100" dirty="0">
                <a:solidFill>
                  <a:schemeClr val="dk1"/>
                </a:solidFill>
              </a:rPr>
              <a:t> F, </a:t>
            </a:r>
            <a:r>
              <a:rPr lang="en-US" sz="1100" dirty="0" err="1">
                <a:solidFill>
                  <a:schemeClr val="dk1"/>
                </a:solidFill>
              </a:rPr>
              <a:t>Razieh</a:t>
            </a:r>
            <a:r>
              <a:rPr lang="en-US" sz="1100" dirty="0">
                <a:solidFill>
                  <a:schemeClr val="dk1"/>
                </a:solidFill>
              </a:rPr>
              <a:t> C, Davies MJ, Yates T, </a:t>
            </a:r>
            <a:r>
              <a:rPr lang="en-US" sz="1100" dirty="0" err="1">
                <a:solidFill>
                  <a:schemeClr val="dk1"/>
                </a:solidFill>
              </a:rPr>
              <a:t>Khunti</a:t>
            </a:r>
            <a:r>
              <a:rPr lang="en-US" sz="1100" dirty="0">
                <a:solidFill>
                  <a:schemeClr val="dk1"/>
                </a:solidFill>
              </a:rPr>
              <a:t> K. Multimorbidity and SARS-CoV-2 infection in UK Biobank. Diabetes </a:t>
            </a:r>
            <a:r>
              <a:rPr lang="en-US" sz="1100" dirty="0" err="1">
                <a:solidFill>
                  <a:schemeClr val="dk1"/>
                </a:solidFill>
              </a:rPr>
              <a:t>Metab</a:t>
            </a:r>
            <a:r>
              <a:rPr lang="en-US" sz="1100" dirty="0">
                <a:solidFill>
                  <a:schemeClr val="dk1"/>
                </a:solidFill>
              </a:rPr>
              <a:t> </a:t>
            </a:r>
            <a:r>
              <a:rPr lang="en-US" sz="1100" dirty="0" err="1">
                <a:solidFill>
                  <a:schemeClr val="dk1"/>
                </a:solidFill>
              </a:rPr>
              <a:t>Syndr</a:t>
            </a:r>
            <a:r>
              <a:rPr lang="en-US" sz="1100" dirty="0">
                <a:solidFill>
                  <a:schemeClr val="dk1"/>
                </a:solidFill>
              </a:rPr>
              <a:t>. 2020 Jun 4;14(5):775-776. </a:t>
            </a:r>
            <a:r>
              <a:rPr lang="en-US" sz="1100" dirty="0" err="1">
                <a:solidFill>
                  <a:schemeClr val="dk1"/>
                </a:solidFill>
              </a:rPr>
              <a:t>doi</a:t>
            </a:r>
            <a:r>
              <a:rPr lang="en-US" sz="1100" dirty="0">
                <a:solidFill>
                  <a:schemeClr val="dk1"/>
                </a:solidFill>
              </a:rPr>
              <a:t>: 10.1016/j.dsx.2020.06.003. </a:t>
            </a:r>
            <a:r>
              <a:rPr lang="en-US" sz="1100" dirty="0" err="1">
                <a:solidFill>
                  <a:schemeClr val="dk1"/>
                </a:solidFill>
              </a:rPr>
              <a:t>Epub</a:t>
            </a:r>
            <a:r>
              <a:rPr lang="en-US" sz="1100" dirty="0">
                <a:solidFill>
                  <a:schemeClr val="dk1"/>
                </a:solidFill>
              </a:rPr>
              <a:t> ahead of print. PMID: 32526625; PMCID: PMC7271848.</a:t>
            </a:r>
          </a:p>
          <a:p>
            <a:pPr algn="just" eaLnBrk="1" hangingPunct="1"/>
            <a:endParaRPr lang="en-US" altLang="en-US" sz="1200" dirty="0">
              <a:latin typeface="Times" panose="02020603050405020304" pitchFamily="18" charset="0"/>
            </a:endParaRPr>
          </a:p>
        </p:txBody>
      </p:sp>
      <p:pic>
        <p:nvPicPr>
          <p:cNvPr id="2065" name="Picture 217">
            <a:extLst>
              <a:ext uri="{FF2B5EF4-FFF2-40B4-BE49-F238E27FC236}">
                <a16:creationId xmlns:a16="http://schemas.microsoft.com/office/drawing/2014/main" id="{7A91447D-2A61-4A4C-B771-3957282EC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4446250" y="14525369"/>
            <a:ext cx="7385050" cy="523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71" name="Rectangle 1">
            <a:extLst>
              <a:ext uri="{FF2B5EF4-FFF2-40B4-BE49-F238E27FC236}">
                <a16:creationId xmlns:a16="http://schemas.microsoft.com/office/drawing/2014/main" id="{31536328-0468-4B8D-8977-77C6F54F2344}"/>
              </a:ext>
            </a:extLst>
          </p:cNvPr>
          <p:cNvSpPr>
            <a:spLocks noChangeArrowheads="1"/>
          </p:cNvSpPr>
          <p:nvPr/>
        </p:nvSpPr>
        <p:spPr bwMode="auto">
          <a:xfrm>
            <a:off x="7564645" y="15581885"/>
            <a:ext cx="10983912" cy="523220"/>
          </a:xfrm>
          <a:prstGeom prst="rect">
            <a:avLst/>
          </a:prstGeom>
          <a:noFill/>
          <a:ln>
            <a:noFill/>
          </a:ln>
        </p:spPr>
        <p:txBody>
          <a:bodyPr wrap="square">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marL="285750" indent="-285750" eaLnBrk="1" hangingPunct="1">
              <a:buFont typeface="Arial" panose="020B0604020202020204" pitchFamily="34" charset="0"/>
              <a:buChar char="•"/>
              <a:defRPr/>
            </a:pPr>
            <a:r>
              <a:rPr lang="en-US" altLang="en-US" sz="1400" dirty="0"/>
              <a:t>Andrew DePass is a summer undergraduate scholar from Quinnipiac University supported by the Broad Summer Research Program</a:t>
            </a:r>
          </a:p>
          <a:p>
            <a:pPr marL="285750" indent="-285750" eaLnBrk="1" hangingPunct="1">
              <a:buFont typeface="Arial" panose="020B0604020202020204" pitchFamily="34" charset="0"/>
              <a:buChar char="•"/>
              <a:defRPr/>
            </a:pPr>
            <a:r>
              <a:rPr lang="en-US" altLang="en-US" sz="1400" dirty="0"/>
              <a:t>The Laboratory of Dr. Jose </a:t>
            </a:r>
            <a:r>
              <a:rPr lang="en-US" altLang="en-US" sz="1400" dirty="0" err="1"/>
              <a:t>Florez</a:t>
            </a:r>
            <a:r>
              <a:rPr lang="en-US" altLang="en-US" sz="1400" dirty="0"/>
              <a:t> at the Broad Institute of MIT and Harvard</a:t>
            </a:r>
          </a:p>
        </p:txBody>
      </p:sp>
      <p:pic>
        <p:nvPicPr>
          <p:cNvPr id="2" name="Picture 217">
            <a:extLst>
              <a:ext uri="{FF2B5EF4-FFF2-40B4-BE49-F238E27FC236}">
                <a16:creationId xmlns:a16="http://schemas.microsoft.com/office/drawing/2014/main" id="{CBE23D26-E81B-43AB-8E4D-2FA18A547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7543800" y="15484585"/>
            <a:ext cx="9261475" cy="63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72" name="Rectangle 2">
            <a:extLst>
              <a:ext uri="{FF2B5EF4-FFF2-40B4-BE49-F238E27FC236}">
                <a16:creationId xmlns:a16="http://schemas.microsoft.com/office/drawing/2014/main" id="{015A46EA-AB12-4FBB-AB4F-04BD4E0C79E8}"/>
              </a:ext>
            </a:extLst>
          </p:cNvPr>
          <p:cNvSpPr>
            <a:spLocks noChangeArrowheads="1"/>
          </p:cNvSpPr>
          <p:nvPr/>
        </p:nvSpPr>
        <p:spPr bwMode="auto">
          <a:xfrm>
            <a:off x="7573963" y="15028972"/>
            <a:ext cx="3157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2800" b="1" dirty="0">
                <a:latin typeface="Times" panose="02020603050405020304" pitchFamily="18" charset="0"/>
              </a:rPr>
              <a:t>Acknowledgements</a:t>
            </a:r>
            <a:endParaRPr lang="en-US" altLang="en-US" sz="2800" dirty="0">
              <a:latin typeface="Times" panose="02020603050405020304" pitchFamily="18" charset="0"/>
            </a:endParaRPr>
          </a:p>
        </p:txBody>
      </p:sp>
      <p:pic>
        <p:nvPicPr>
          <p:cNvPr id="2076" name="Picture 217">
            <a:extLst>
              <a:ext uri="{FF2B5EF4-FFF2-40B4-BE49-F238E27FC236}">
                <a16:creationId xmlns:a16="http://schemas.microsoft.com/office/drawing/2014/main" id="{FEDE4070-4C1C-4486-9C4F-EC3B8D2EB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0" y="8503346"/>
            <a:ext cx="6856413" cy="47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77" name="Picture 217">
            <a:extLst>
              <a:ext uri="{FF2B5EF4-FFF2-40B4-BE49-F238E27FC236}">
                <a16:creationId xmlns:a16="http://schemas.microsoft.com/office/drawing/2014/main" id="{E45B07D0-CB0E-4AFC-999C-9CAB51EEF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5307056" y="3063240"/>
            <a:ext cx="6638544" cy="461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78" name="Picture 217">
            <a:extLst>
              <a:ext uri="{FF2B5EF4-FFF2-40B4-BE49-F238E27FC236}">
                <a16:creationId xmlns:a16="http://schemas.microsoft.com/office/drawing/2014/main" id="{90C4F9A9-E475-4832-80A1-3502027D2CCB}"/>
              </a:ext>
            </a:extLst>
          </p:cNvPr>
          <p:cNvPicPr>
            <a:picLocks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flipV="1">
            <a:off x="7608888" y="3060192"/>
            <a:ext cx="6858000" cy="457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85" name="Picture 4">
            <a:extLst>
              <a:ext uri="{FF2B5EF4-FFF2-40B4-BE49-F238E27FC236}">
                <a16:creationId xmlns:a16="http://schemas.microsoft.com/office/drawing/2014/main" id="{D1C74403-E0D4-4D76-B6D9-10839694E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93563" y="590545"/>
            <a:ext cx="1894887" cy="126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A45C2DB-4DA8-404C-8B6E-3772AAA055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 y="856584"/>
            <a:ext cx="3219450" cy="814114"/>
          </a:xfrm>
          <a:prstGeom prst="rect">
            <a:avLst/>
          </a:prstGeom>
        </p:spPr>
      </p:pic>
      <p:sp>
        <p:nvSpPr>
          <p:cNvPr id="7" name="TextBox 6">
            <a:extLst>
              <a:ext uri="{FF2B5EF4-FFF2-40B4-BE49-F238E27FC236}">
                <a16:creationId xmlns:a16="http://schemas.microsoft.com/office/drawing/2014/main" id="{FF8FA7C1-E18A-4E8F-8B7A-32F3A78BC928}"/>
              </a:ext>
            </a:extLst>
          </p:cNvPr>
          <p:cNvSpPr txBox="1"/>
          <p:nvPr/>
        </p:nvSpPr>
        <p:spPr>
          <a:xfrm>
            <a:off x="-6350" y="3244"/>
            <a:ext cx="21951950" cy="423380"/>
          </a:xfrm>
          <a:prstGeom prst="rect">
            <a:avLst/>
          </a:prstGeom>
          <a:solidFill>
            <a:schemeClr val="accent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5CF8174-6D54-47ED-BD4A-696A4995A129}"/>
              </a:ext>
            </a:extLst>
          </p:cNvPr>
          <p:cNvSpPr txBox="1"/>
          <p:nvPr/>
        </p:nvSpPr>
        <p:spPr>
          <a:xfrm>
            <a:off x="1111" y="2146844"/>
            <a:ext cx="21951950" cy="423380"/>
          </a:xfrm>
          <a:prstGeom prst="rect">
            <a:avLst/>
          </a:prstGeom>
          <a:solidFill>
            <a:schemeClr val="accent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F7B9FF03-6B7C-4A89-8CF1-A954008AA611}"/>
              </a:ext>
            </a:extLst>
          </p:cNvPr>
          <p:cNvSpPr txBox="1"/>
          <p:nvPr/>
        </p:nvSpPr>
        <p:spPr>
          <a:xfrm>
            <a:off x="5497" y="16037646"/>
            <a:ext cx="21951950" cy="423380"/>
          </a:xfrm>
          <a:prstGeom prst="rect">
            <a:avLst/>
          </a:prstGeom>
          <a:solidFill>
            <a:schemeClr val="accent1"/>
          </a:solidFill>
        </p:spPr>
        <p:txBody>
          <a:bodyPr wrap="square" rtlCol="0">
            <a:spAutoFit/>
          </a:bodyPr>
          <a:lstStyle/>
          <a:p>
            <a:endParaRPr lang="en-US" dirty="0"/>
          </a:p>
        </p:txBody>
      </p:sp>
      <p:pic>
        <p:nvPicPr>
          <p:cNvPr id="15" name="Picture 14">
            <a:extLst>
              <a:ext uri="{FF2B5EF4-FFF2-40B4-BE49-F238E27FC236}">
                <a16:creationId xmlns:a16="http://schemas.microsoft.com/office/drawing/2014/main" id="{477B846A-1380-45DB-B95E-319131E4F973}"/>
              </a:ext>
            </a:extLst>
          </p:cNvPr>
          <p:cNvPicPr>
            <a:picLocks noChangeAspect="1"/>
          </p:cNvPicPr>
          <p:nvPr/>
        </p:nvPicPr>
        <p:blipFill>
          <a:blip r:embed="rId5"/>
          <a:stretch>
            <a:fillRect/>
          </a:stretch>
        </p:blipFill>
        <p:spPr>
          <a:xfrm>
            <a:off x="-6350" y="8639079"/>
            <a:ext cx="6913161" cy="2846298"/>
          </a:xfrm>
          <a:prstGeom prst="rect">
            <a:avLst/>
          </a:prstGeom>
        </p:spPr>
      </p:pic>
      <p:sp>
        <p:nvSpPr>
          <p:cNvPr id="84" name="TextBox 83">
            <a:extLst>
              <a:ext uri="{FF2B5EF4-FFF2-40B4-BE49-F238E27FC236}">
                <a16:creationId xmlns:a16="http://schemas.microsoft.com/office/drawing/2014/main" id="{4B372D5F-44B8-4569-9175-92F8983E0630}"/>
              </a:ext>
            </a:extLst>
          </p:cNvPr>
          <p:cNvSpPr txBox="1"/>
          <p:nvPr/>
        </p:nvSpPr>
        <p:spPr>
          <a:xfrm>
            <a:off x="-33306" y="11487804"/>
            <a:ext cx="5749290" cy="369332"/>
          </a:xfrm>
          <a:prstGeom prst="rect">
            <a:avLst/>
          </a:prstGeom>
          <a:noFill/>
        </p:spPr>
        <p:txBody>
          <a:bodyPr wrap="square">
            <a:spAutoFit/>
          </a:bodyPr>
          <a:lstStyle/>
          <a:p>
            <a:r>
              <a:rPr lang="en-US" dirty="0">
                <a:hlinkClick r:id="rId6"/>
              </a:rPr>
              <a:t>https://www.ncbi.nlm.nih.gov/pmc/articles/PMC7271848/</a:t>
            </a:r>
            <a:r>
              <a:rPr lang="en-US" dirty="0"/>
              <a:t> </a:t>
            </a:r>
          </a:p>
        </p:txBody>
      </p:sp>
      <p:pic>
        <p:nvPicPr>
          <p:cNvPr id="24" name="Picture 23">
            <a:extLst>
              <a:ext uri="{FF2B5EF4-FFF2-40B4-BE49-F238E27FC236}">
                <a16:creationId xmlns:a16="http://schemas.microsoft.com/office/drawing/2014/main" id="{AD4E10DD-93E5-48F1-950C-EE64F987BCE3}"/>
              </a:ext>
            </a:extLst>
          </p:cNvPr>
          <p:cNvPicPr>
            <a:picLocks noChangeAspect="1"/>
          </p:cNvPicPr>
          <p:nvPr/>
        </p:nvPicPr>
        <p:blipFill>
          <a:blip r:embed="rId7"/>
          <a:stretch>
            <a:fillRect/>
          </a:stretch>
        </p:blipFill>
        <p:spPr>
          <a:xfrm>
            <a:off x="7345680" y="3147365"/>
            <a:ext cx="7436728" cy="2792114"/>
          </a:xfrm>
          <a:prstGeom prst="rect">
            <a:avLst/>
          </a:prstGeom>
        </p:spPr>
      </p:pic>
      <p:pic>
        <p:nvPicPr>
          <p:cNvPr id="35" name="Picture 34">
            <a:extLst>
              <a:ext uri="{FF2B5EF4-FFF2-40B4-BE49-F238E27FC236}">
                <a16:creationId xmlns:a16="http://schemas.microsoft.com/office/drawing/2014/main" id="{FF84173E-8802-446E-88C3-4AEE654CD52D}"/>
              </a:ext>
            </a:extLst>
          </p:cNvPr>
          <p:cNvPicPr>
            <a:picLocks noChangeAspect="1"/>
          </p:cNvPicPr>
          <p:nvPr/>
        </p:nvPicPr>
        <p:blipFill>
          <a:blip r:embed="rId8"/>
          <a:stretch>
            <a:fillRect/>
          </a:stretch>
        </p:blipFill>
        <p:spPr>
          <a:xfrm>
            <a:off x="7355140" y="5972053"/>
            <a:ext cx="7251533" cy="2199763"/>
          </a:xfrm>
          <a:prstGeom prst="rect">
            <a:avLst/>
          </a:prstGeom>
        </p:spPr>
      </p:pic>
      <p:sp>
        <p:nvSpPr>
          <p:cNvPr id="126" name="Google Shape;130;p17">
            <a:extLst>
              <a:ext uri="{FF2B5EF4-FFF2-40B4-BE49-F238E27FC236}">
                <a16:creationId xmlns:a16="http://schemas.microsoft.com/office/drawing/2014/main" id="{9BBA37A1-2D82-4FB3-BE98-3934B99BB6C3}"/>
              </a:ext>
            </a:extLst>
          </p:cNvPr>
          <p:cNvSpPr txBox="1">
            <a:spLocks/>
          </p:cNvSpPr>
          <p:nvPr/>
        </p:nvSpPr>
        <p:spPr>
          <a:xfrm>
            <a:off x="15138305" y="3683861"/>
            <a:ext cx="4529234" cy="456820"/>
          </a:xfrm>
          <a:prstGeom prst="rect">
            <a:avLst/>
          </a:prstGeom>
        </p:spPr>
        <p:txBody>
          <a:bodyPr spcFirstLastPara="1" vert="horz" wrap="square" lIns="91425" tIns="91425" rIns="91425" bIns="91425" rtlCol="0" anchor="t" anchorCtr="0">
            <a:noAutofit/>
          </a:bodyPr>
          <a:lstStyle>
            <a:lvl1pPr marL="0" indent="0" algn="ctr" defTabSz="219456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1pPr>
            <a:lvl2pPr marL="1097280" indent="0" algn="ctr" defTabSz="2194560" rtl="0" eaLnBrk="1" latinLnBrk="0" hangingPunct="1">
              <a:lnSpc>
                <a:spcPct val="90000"/>
              </a:lnSpc>
              <a:spcBef>
                <a:spcPts val="1200"/>
              </a:spcBef>
              <a:buFont typeface="Arial" panose="020B0604020202020204" pitchFamily="34" charset="0"/>
              <a:buNone/>
              <a:defRPr sz="4800" kern="1200">
                <a:solidFill>
                  <a:schemeClr val="tx1"/>
                </a:solidFill>
                <a:latin typeface="+mn-lt"/>
                <a:ea typeface="+mn-ea"/>
                <a:cs typeface="+mn-cs"/>
              </a:defRPr>
            </a:lvl2pPr>
            <a:lvl3pPr marL="2194560" indent="0" algn="ctr" defTabSz="2194560" rtl="0" eaLnBrk="1" latinLnBrk="0" hangingPunct="1">
              <a:lnSpc>
                <a:spcPct val="90000"/>
              </a:lnSpc>
              <a:spcBef>
                <a:spcPts val="1200"/>
              </a:spcBef>
              <a:buFont typeface="Arial" panose="020B0604020202020204" pitchFamily="34" charset="0"/>
              <a:buNone/>
              <a:defRPr sz="4320" kern="1200">
                <a:solidFill>
                  <a:schemeClr val="tx1"/>
                </a:solidFill>
                <a:latin typeface="+mn-lt"/>
                <a:ea typeface="+mn-ea"/>
                <a:cs typeface="+mn-cs"/>
              </a:defRPr>
            </a:lvl3pPr>
            <a:lvl4pPr marL="329184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4pPr>
            <a:lvl5pPr marL="438912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5pPr>
            <a:lvl6pPr marL="548640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6pPr>
            <a:lvl7pPr marL="658368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7pPr>
            <a:lvl8pPr marL="768096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8pPr>
            <a:lvl9pPr marL="877824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9pPr>
          </a:lstStyle>
          <a:p>
            <a:pPr algn="l">
              <a:lnSpc>
                <a:spcPct val="115000"/>
              </a:lnSpc>
              <a:spcBef>
                <a:spcPts val="0"/>
              </a:spcBef>
            </a:pPr>
            <a:endParaRPr lang="en-US" sz="2700" dirty="0"/>
          </a:p>
          <a:p>
            <a:pPr algn="l">
              <a:spcBef>
                <a:spcPts val="0"/>
              </a:spcBef>
            </a:pPr>
            <a:endParaRPr lang="en-US" dirty="0"/>
          </a:p>
          <a:p>
            <a:pPr algn="l">
              <a:spcBef>
                <a:spcPts val="600"/>
              </a:spcBef>
            </a:pPr>
            <a:endParaRPr lang="en-US" dirty="0"/>
          </a:p>
          <a:p>
            <a:pPr algn="l">
              <a:spcBef>
                <a:spcPts val="600"/>
              </a:spcBef>
              <a:spcAft>
                <a:spcPts val="600"/>
              </a:spcAft>
            </a:pPr>
            <a:r>
              <a:rPr lang="en-US" dirty="0"/>
              <a:t>	</a:t>
            </a:r>
          </a:p>
        </p:txBody>
      </p:sp>
      <p:sp>
        <p:nvSpPr>
          <p:cNvPr id="127" name="Google Shape;131;p17">
            <a:extLst>
              <a:ext uri="{FF2B5EF4-FFF2-40B4-BE49-F238E27FC236}">
                <a16:creationId xmlns:a16="http://schemas.microsoft.com/office/drawing/2014/main" id="{CAAAE2D9-AB46-4870-8DEF-F7E61DC0D174}"/>
              </a:ext>
            </a:extLst>
          </p:cNvPr>
          <p:cNvSpPr txBox="1"/>
          <p:nvPr/>
        </p:nvSpPr>
        <p:spPr>
          <a:xfrm>
            <a:off x="15138305" y="8293161"/>
            <a:ext cx="6854283" cy="1461681"/>
          </a:xfrm>
          <a:prstGeom prst="rect">
            <a:avLst/>
          </a:prstGeom>
          <a:noFill/>
          <a:ln>
            <a:noFill/>
          </a:ln>
        </p:spPr>
        <p:txBody>
          <a:bodyPr spcFirstLastPara="1" wrap="square" lIns="91425" tIns="91425" rIns="91425" bIns="91425" anchor="t" anchorCtr="0">
            <a:noAutofit/>
          </a:bodyPr>
          <a:lstStyle/>
          <a:p>
            <a:pPr lvl="0" algn="ctr" rtl="0">
              <a:lnSpc>
                <a:spcPct val="115000"/>
              </a:lnSpc>
              <a:spcBef>
                <a:spcPts val="0"/>
              </a:spcBef>
              <a:spcAft>
                <a:spcPts val="0"/>
              </a:spcAft>
            </a:pPr>
            <a:r>
              <a:rPr lang="en-US" sz="2000" u="sng" dirty="0">
                <a:latin typeface="Times" panose="02020603050405020304" pitchFamily="18" charset="0"/>
              </a:rPr>
              <a:t>Associated with Nervous System Function</a:t>
            </a:r>
          </a:p>
          <a:p>
            <a:pPr marL="342900" lvl="0" indent="-342900" algn="l" rtl="0">
              <a:lnSpc>
                <a:spcPct val="115000"/>
              </a:lnSpc>
              <a:spcBef>
                <a:spcPts val="0"/>
              </a:spcBef>
              <a:spcAft>
                <a:spcPts val="0"/>
              </a:spcAft>
              <a:buFont typeface="Arial" panose="020B0604020202020204" pitchFamily="34" charset="0"/>
              <a:buChar char="•"/>
            </a:pPr>
            <a:r>
              <a:rPr lang="en-US" sz="2000" b="1" i="1" dirty="0">
                <a:latin typeface="Times" panose="02020603050405020304" pitchFamily="18" charset="0"/>
              </a:rPr>
              <a:t>LINC02346 (</a:t>
            </a:r>
            <a:r>
              <a:rPr lang="en-US" sz="2000" b="1" dirty="0">
                <a:latin typeface="Times" panose="02020603050405020304" pitchFamily="18" charset="0"/>
              </a:rPr>
              <a:t>rs143664211</a:t>
            </a:r>
            <a:r>
              <a:rPr lang="en-US" sz="2000" b="1" i="1" dirty="0">
                <a:latin typeface="Times" panose="02020603050405020304" pitchFamily="18" charset="0"/>
              </a:rPr>
              <a:t>):</a:t>
            </a:r>
            <a:r>
              <a:rPr lang="en-US" sz="2000" i="1" dirty="0">
                <a:latin typeface="Times" panose="02020603050405020304" pitchFamily="18" charset="0"/>
              </a:rPr>
              <a:t> </a:t>
            </a:r>
            <a:r>
              <a:rPr lang="en-US" sz="2000" dirty="0">
                <a:latin typeface="Times" panose="02020603050405020304" pitchFamily="18" charset="0"/>
              </a:rPr>
              <a:t>Minor </a:t>
            </a:r>
            <a:r>
              <a:rPr lang="en-US" sz="2000" b="1" dirty="0">
                <a:latin typeface="Times" panose="02020603050405020304" pitchFamily="18" charset="0"/>
              </a:rPr>
              <a:t>T</a:t>
            </a:r>
            <a:r>
              <a:rPr lang="en-US" sz="2000" dirty="0">
                <a:latin typeface="Times" panose="02020603050405020304" pitchFamily="18" charset="0"/>
              </a:rPr>
              <a:t> allele is associated with decreased risk of death (everyone)</a:t>
            </a:r>
            <a:endParaRPr sz="2000" dirty="0">
              <a:latin typeface="Times" panose="02020603050405020304" pitchFamily="18" charset="0"/>
            </a:endParaRPr>
          </a:p>
          <a:p>
            <a:pPr marL="342900" lvl="0" indent="-342900" algn="l" rtl="0">
              <a:lnSpc>
                <a:spcPct val="115000"/>
              </a:lnSpc>
              <a:spcBef>
                <a:spcPts val="0"/>
              </a:spcBef>
              <a:spcAft>
                <a:spcPts val="0"/>
              </a:spcAft>
              <a:buFont typeface="Arial" panose="020B0604020202020204" pitchFamily="34" charset="0"/>
              <a:buChar char="•"/>
            </a:pPr>
            <a:r>
              <a:rPr lang="en-US" sz="2000" b="1" i="1" dirty="0">
                <a:latin typeface="Times" panose="02020603050405020304" pitchFamily="18" charset="0"/>
              </a:rPr>
              <a:t>TMEM132B (</a:t>
            </a:r>
            <a:r>
              <a:rPr lang="en-US" sz="2000" b="1" dirty="0">
                <a:latin typeface="Times" panose="02020603050405020304" pitchFamily="18" charset="0"/>
              </a:rPr>
              <a:t>rs7299303</a:t>
            </a:r>
            <a:r>
              <a:rPr lang="en-US" sz="2000" b="1" i="1" dirty="0">
                <a:latin typeface="Times" panose="02020603050405020304" pitchFamily="18" charset="0"/>
              </a:rPr>
              <a:t>): </a:t>
            </a:r>
            <a:r>
              <a:rPr lang="en-US" sz="2000" b="1" dirty="0">
                <a:latin typeface="Times" panose="02020603050405020304" pitchFamily="18" charset="0"/>
              </a:rPr>
              <a:t>G</a:t>
            </a:r>
            <a:r>
              <a:rPr lang="en-US" sz="2000" dirty="0">
                <a:latin typeface="Times" panose="02020603050405020304" pitchFamily="18" charset="0"/>
              </a:rPr>
              <a:t> allele is associated with increased risk of death (T2D)</a:t>
            </a:r>
          </a:p>
          <a:p>
            <a:pPr lvl="0" algn="ctr" rtl="0">
              <a:lnSpc>
                <a:spcPct val="115000"/>
              </a:lnSpc>
              <a:spcBef>
                <a:spcPts val="0"/>
              </a:spcBef>
              <a:spcAft>
                <a:spcPts val="0"/>
              </a:spcAft>
            </a:pPr>
            <a:r>
              <a:rPr lang="en-US" sz="2000" u="sng" dirty="0">
                <a:latin typeface="Times" panose="02020603050405020304" pitchFamily="18" charset="0"/>
              </a:rPr>
              <a:t>Associated with Mitochondrial Function</a:t>
            </a:r>
            <a:endParaRPr sz="2000" u="sng" dirty="0">
              <a:latin typeface="Times" panose="02020603050405020304" pitchFamily="18" charset="0"/>
            </a:endParaRPr>
          </a:p>
          <a:p>
            <a:pPr marL="342900" lvl="0" indent="-342900" algn="l" rtl="0">
              <a:lnSpc>
                <a:spcPct val="115000"/>
              </a:lnSpc>
              <a:spcBef>
                <a:spcPts val="0"/>
              </a:spcBef>
              <a:spcAft>
                <a:spcPts val="0"/>
              </a:spcAft>
              <a:buFont typeface="Arial" panose="020B0604020202020204" pitchFamily="34" charset="0"/>
              <a:buChar char="•"/>
            </a:pPr>
            <a:r>
              <a:rPr lang="en-US" sz="2000" b="1" i="1" dirty="0">
                <a:latin typeface="Times" panose="02020603050405020304" pitchFamily="18" charset="0"/>
              </a:rPr>
              <a:t>SDHAF3 (</a:t>
            </a:r>
            <a:r>
              <a:rPr lang="en-US" sz="2000" b="1" dirty="0">
                <a:latin typeface="Times" panose="02020603050405020304" pitchFamily="18" charset="0"/>
              </a:rPr>
              <a:t>rs553016957</a:t>
            </a:r>
            <a:r>
              <a:rPr lang="en-US" sz="2000" b="1" i="1" dirty="0">
                <a:latin typeface="Times" panose="02020603050405020304" pitchFamily="18" charset="0"/>
              </a:rPr>
              <a:t>):</a:t>
            </a:r>
            <a:r>
              <a:rPr lang="en-US" sz="2000" b="1" dirty="0">
                <a:latin typeface="Times" panose="02020603050405020304" pitchFamily="18" charset="0"/>
              </a:rPr>
              <a:t> </a:t>
            </a:r>
            <a:r>
              <a:rPr lang="en-US" sz="2000" dirty="0">
                <a:latin typeface="Times" panose="02020603050405020304" pitchFamily="18" charset="0"/>
              </a:rPr>
              <a:t>The gain of an </a:t>
            </a:r>
            <a:r>
              <a:rPr lang="en-US" sz="2000" b="1" dirty="0">
                <a:latin typeface="Times" panose="02020603050405020304" pitchFamily="18" charset="0"/>
              </a:rPr>
              <a:t>A</a:t>
            </a:r>
            <a:r>
              <a:rPr lang="en-US" sz="2000" dirty="0">
                <a:latin typeface="Times" panose="02020603050405020304" pitchFamily="18" charset="0"/>
              </a:rPr>
              <a:t> allele is associated with decreased risk of death (T2D)</a:t>
            </a:r>
            <a:endParaRPr sz="2000" dirty="0">
              <a:latin typeface="Times" panose="02020603050405020304" pitchFamily="18" charset="0"/>
            </a:endParaRPr>
          </a:p>
          <a:p>
            <a:pPr marL="342900" lvl="0" indent="-342900" algn="l" rtl="0">
              <a:lnSpc>
                <a:spcPct val="115000"/>
              </a:lnSpc>
              <a:spcBef>
                <a:spcPts val="0"/>
              </a:spcBef>
              <a:spcAft>
                <a:spcPts val="0"/>
              </a:spcAft>
              <a:buFont typeface="Arial" panose="020B0604020202020204" pitchFamily="34" charset="0"/>
              <a:buChar char="•"/>
            </a:pPr>
            <a:r>
              <a:rPr lang="en-US" sz="2000" b="1" i="1" dirty="0">
                <a:latin typeface="Times" panose="02020603050405020304" pitchFamily="18" charset="0"/>
              </a:rPr>
              <a:t>VPS13D (</a:t>
            </a:r>
            <a:r>
              <a:rPr lang="en-US" sz="2000" b="1" dirty="0">
                <a:latin typeface="Times" panose="02020603050405020304" pitchFamily="18" charset="0"/>
              </a:rPr>
              <a:t>rs235227</a:t>
            </a:r>
            <a:r>
              <a:rPr lang="en-US" sz="2000" b="1" i="1" dirty="0">
                <a:latin typeface="Times" panose="02020603050405020304" pitchFamily="18" charset="0"/>
              </a:rPr>
              <a:t>): </a:t>
            </a:r>
            <a:r>
              <a:rPr lang="en-US" sz="2000" b="1" dirty="0">
                <a:latin typeface="Times" panose="02020603050405020304" pitchFamily="18" charset="0"/>
              </a:rPr>
              <a:t>A</a:t>
            </a:r>
            <a:r>
              <a:rPr lang="en-US" sz="2000" dirty="0">
                <a:latin typeface="Times" panose="02020603050405020304" pitchFamily="18" charset="0"/>
              </a:rPr>
              <a:t> allele is associated with decreased risk of death (T2D)</a:t>
            </a:r>
            <a:endParaRPr sz="2000" dirty="0">
              <a:latin typeface="Times" panose="02020603050405020304" pitchFamily="18" charset="0"/>
            </a:endParaRPr>
          </a:p>
          <a:p>
            <a:pPr marL="342900" lvl="0" indent="-342900" algn="l" rtl="0">
              <a:lnSpc>
                <a:spcPct val="115000"/>
              </a:lnSpc>
              <a:spcBef>
                <a:spcPts val="0"/>
              </a:spcBef>
              <a:spcAft>
                <a:spcPts val="0"/>
              </a:spcAft>
              <a:buFont typeface="Arial" panose="020B0604020202020204" pitchFamily="34" charset="0"/>
              <a:buChar char="•"/>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46" name="Picture 45">
            <a:extLst>
              <a:ext uri="{FF2B5EF4-FFF2-40B4-BE49-F238E27FC236}">
                <a16:creationId xmlns:a16="http://schemas.microsoft.com/office/drawing/2014/main" id="{3CEE5AFA-2EB4-47E3-B20C-11D8BE1E0399}"/>
              </a:ext>
            </a:extLst>
          </p:cNvPr>
          <p:cNvPicPr>
            <a:picLocks noChangeAspect="1"/>
          </p:cNvPicPr>
          <p:nvPr/>
        </p:nvPicPr>
        <p:blipFill rotWithShape="1">
          <a:blip r:embed="rId9"/>
          <a:srcRect t="16405"/>
          <a:stretch/>
        </p:blipFill>
        <p:spPr>
          <a:xfrm>
            <a:off x="7354318" y="11132070"/>
            <a:ext cx="6775867" cy="4076212"/>
          </a:xfrm>
          <a:prstGeom prst="rect">
            <a:avLst/>
          </a:prstGeom>
        </p:spPr>
      </p:pic>
      <p:pic>
        <p:nvPicPr>
          <p:cNvPr id="48" name="Picture 47">
            <a:extLst>
              <a:ext uri="{FF2B5EF4-FFF2-40B4-BE49-F238E27FC236}">
                <a16:creationId xmlns:a16="http://schemas.microsoft.com/office/drawing/2014/main" id="{DAF3A088-CB3C-407A-9B3B-6510BEDF5DA4}"/>
              </a:ext>
            </a:extLst>
          </p:cNvPr>
          <p:cNvPicPr>
            <a:picLocks noChangeAspect="1"/>
          </p:cNvPicPr>
          <p:nvPr/>
        </p:nvPicPr>
        <p:blipFill rotWithShape="1">
          <a:blip r:embed="rId10"/>
          <a:srcRect t="15187"/>
          <a:stretch/>
        </p:blipFill>
        <p:spPr>
          <a:xfrm>
            <a:off x="15001322" y="4304602"/>
            <a:ext cx="6892080" cy="4133400"/>
          </a:xfrm>
          <a:prstGeom prst="rect">
            <a:avLst/>
          </a:prstGeom>
        </p:spPr>
      </p:pic>
      <p:sp>
        <p:nvSpPr>
          <p:cNvPr id="49" name="Rectangle 159">
            <a:extLst>
              <a:ext uri="{FF2B5EF4-FFF2-40B4-BE49-F238E27FC236}">
                <a16:creationId xmlns:a16="http://schemas.microsoft.com/office/drawing/2014/main" id="{ED49341E-5CA3-4B56-9C05-0A76B020C04C}"/>
              </a:ext>
            </a:extLst>
          </p:cNvPr>
          <p:cNvSpPr>
            <a:spLocks noChangeArrowheads="1"/>
          </p:cNvSpPr>
          <p:nvPr/>
        </p:nvSpPr>
        <p:spPr bwMode="auto">
          <a:xfrm>
            <a:off x="-146050" y="11879048"/>
            <a:ext cx="62833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Approach</a:t>
            </a:r>
          </a:p>
        </p:txBody>
      </p:sp>
      <p:pic>
        <p:nvPicPr>
          <p:cNvPr id="50" name="Picture 217">
            <a:extLst>
              <a:ext uri="{FF2B5EF4-FFF2-40B4-BE49-F238E27FC236}">
                <a16:creationId xmlns:a16="http://schemas.microsoft.com/office/drawing/2014/main" id="{B8C2980B-07B8-48CE-A90D-07CC3C3AB44E}"/>
              </a:ext>
            </a:extLst>
          </p:cNvPr>
          <p:cNvPicPr>
            <a:picLocks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flipV="1">
            <a:off x="-3717" y="12421674"/>
            <a:ext cx="6858000" cy="4572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2" name="Picture 51">
            <a:extLst>
              <a:ext uri="{FF2B5EF4-FFF2-40B4-BE49-F238E27FC236}">
                <a16:creationId xmlns:a16="http://schemas.microsoft.com/office/drawing/2014/main" id="{CE946BC9-5618-4F8D-A351-7DCAF010472E}"/>
              </a:ext>
            </a:extLst>
          </p:cNvPr>
          <p:cNvPicPr>
            <a:picLocks noChangeAspect="1"/>
          </p:cNvPicPr>
          <p:nvPr/>
        </p:nvPicPr>
        <p:blipFill>
          <a:blip r:embed="rId11"/>
          <a:stretch>
            <a:fillRect/>
          </a:stretch>
        </p:blipFill>
        <p:spPr>
          <a:xfrm>
            <a:off x="617015" y="14551773"/>
            <a:ext cx="4977050" cy="1497054"/>
          </a:xfrm>
          <a:prstGeom prst="rect">
            <a:avLst/>
          </a:prstGeom>
        </p:spPr>
      </p:pic>
      <p:sp>
        <p:nvSpPr>
          <p:cNvPr id="156" name="Google Shape;80;p12">
            <a:extLst>
              <a:ext uri="{FF2B5EF4-FFF2-40B4-BE49-F238E27FC236}">
                <a16:creationId xmlns:a16="http://schemas.microsoft.com/office/drawing/2014/main" id="{33FFB2E9-42F0-4F95-8FE3-203DF3941D1A}"/>
              </a:ext>
            </a:extLst>
          </p:cNvPr>
          <p:cNvSpPr txBox="1">
            <a:spLocks/>
          </p:cNvSpPr>
          <p:nvPr/>
        </p:nvSpPr>
        <p:spPr>
          <a:xfrm>
            <a:off x="223896" y="12477556"/>
            <a:ext cx="7218563" cy="548829"/>
          </a:xfrm>
          <a:prstGeom prst="rect">
            <a:avLst/>
          </a:prstGeom>
        </p:spPr>
        <p:txBody>
          <a:bodyPr spcFirstLastPara="1" vert="horz" wrap="square" lIns="91425" tIns="91425" rIns="91425" bIns="91425" rtlCol="0" anchor="t" anchorCtr="0">
            <a:noAutofit/>
          </a:bodyPr>
          <a:lstStyle>
            <a:lvl1pPr marL="0" indent="0" algn="ctr" defTabSz="219456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1pPr>
            <a:lvl2pPr marL="1097280" indent="0" algn="ctr" defTabSz="2194560" rtl="0" eaLnBrk="1" latinLnBrk="0" hangingPunct="1">
              <a:lnSpc>
                <a:spcPct val="90000"/>
              </a:lnSpc>
              <a:spcBef>
                <a:spcPts val="1200"/>
              </a:spcBef>
              <a:buFont typeface="Arial" panose="020B0604020202020204" pitchFamily="34" charset="0"/>
              <a:buNone/>
              <a:defRPr sz="4800" kern="1200">
                <a:solidFill>
                  <a:schemeClr val="tx1"/>
                </a:solidFill>
                <a:latin typeface="+mn-lt"/>
                <a:ea typeface="+mn-ea"/>
                <a:cs typeface="+mn-cs"/>
              </a:defRPr>
            </a:lvl2pPr>
            <a:lvl3pPr marL="2194560" indent="0" algn="ctr" defTabSz="2194560" rtl="0" eaLnBrk="1" latinLnBrk="0" hangingPunct="1">
              <a:lnSpc>
                <a:spcPct val="90000"/>
              </a:lnSpc>
              <a:spcBef>
                <a:spcPts val="1200"/>
              </a:spcBef>
              <a:buFont typeface="Arial" panose="020B0604020202020204" pitchFamily="34" charset="0"/>
              <a:buNone/>
              <a:defRPr sz="4320" kern="1200">
                <a:solidFill>
                  <a:schemeClr val="tx1"/>
                </a:solidFill>
                <a:latin typeface="+mn-lt"/>
                <a:ea typeface="+mn-ea"/>
                <a:cs typeface="+mn-cs"/>
              </a:defRPr>
            </a:lvl3pPr>
            <a:lvl4pPr marL="329184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4pPr>
            <a:lvl5pPr marL="438912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5pPr>
            <a:lvl6pPr marL="548640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6pPr>
            <a:lvl7pPr marL="658368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7pPr>
            <a:lvl8pPr marL="768096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8pPr>
            <a:lvl9pPr marL="877824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9pPr>
          </a:lstStyle>
          <a:p>
            <a:pPr>
              <a:spcBef>
                <a:spcPts val="0"/>
              </a:spcBef>
            </a:pPr>
            <a:r>
              <a:rPr lang="en-US" sz="2000" b="1" dirty="0">
                <a:latin typeface="Times" panose="02020603050405020304" pitchFamily="18" charset="0"/>
              </a:rPr>
              <a:t>Genome Wide Interaction Study</a:t>
            </a:r>
            <a:endParaRPr lang="en-US" sz="2000" dirty="0">
              <a:latin typeface="Times" panose="02020603050405020304" pitchFamily="18" charset="0"/>
            </a:endParaRPr>
          </a:p>
          <a:p>
            <a:pPr algn="l">
              <a:spcBef>
                <a:spcPts val="600"/>
              </a:spcBef>
            </a:pPr>
            <a:r>
              <a:rPr lang="en-US" sz="2000" b="1" dirty="0">
                <a:latin typeface="Times" panose="02020603050405020304" pitchFamily="18" charset="0"/>
              </a:rPr>
              <a:t>Population: </a:t>
            </a:r>
            <a:r>
              <a:rPr lang="en-US" sz="2000" dirty="0">
                <a:latin typeface="Times" panose="02020603050405020304" pitchFamily="18" charset="0"/>
              </a:rPr>
              <a:t>Individuals who have COVID-19</a:t>
            </a:r>
          </a:p>
          <a:p>
            <a:pPr algn="l">
              <a:spcBef>
                <a:spcPts val="600"/>
              </a:spcBef>
            </a:pPr>
            <a:r>
              <a:rPr lang="en-US" sz="2000" b="1" dirty="0">
                <a:latin typeface="Times" panose="02020603050405020304" pitchFamily="18" charset="0"/>
              </a:rPr>
              <a:t>Exposure:</a:t>
            </a:r>
            <a:r>
              <a:rPr lang="en-US" sz="2000" dirty="0">
                <a:latin typeface="Times" panose="02020603050405020304" pitchFamily="18" charset="0"/>
              </a:rPr>
              <a:t> Type 2 Diabetes</a:t>
            </a:r>
          </a:p>
          <a:p>
            <a:pPr algn="l">
              <a:spcBef>
                <a:spcPts val="600"/>
              </a:spcBef>
            </a:pPr>
            <a:r>
              <a:rPr lang="en-US" sz="2000" b="1" dirty="0">
                <a:latin typeface="Times" panose="02020603050405020304" pitchFamily="18" charset="0"/>
              </a:rPr>
              <a:t>Outcome: </a:t>
            </a:r>
            <a:r>
              <a:rPr lang="en-US" sz="2000" dirty="0">
                <a:latin typeface="Times" panose="02020603050405020304" pitchFamily="18" charset="0"/>
              </a:rPr>
              <a:t>COVID-19 Death</a:t>
            </a:r>
          </a:p>
          <a:p>
            <a:pPr algn="l">
              <a:spcBef>
                <a:spcPts val="600"/>
              </a:spcBef>
              <a:spcAft>
                <a:spcPts val="600"/>
              </a:spcAft>
            </a:pPr>
            <a:r>
              <a:rPr lang="en-US" sz="2000" b="1" dirty="0">
                <a:latin typeface="Times" panose="02020603050405020304" pitchFamily="18" charset="0"/>
              </a:rPr>
              <a:t>Covariates: </a:t>
            </a:r>
            <a:r>
              <a:rPr lang="en-US" sz="2000" dirty="0">
                <a:latin typeface="Times" panose="02020603050405020304" pitchFamily="18" charset="0"/>
              </a:rPr>
              <a:t>Age, Sex, Genetic Principal Components</a:t>
            </a:r>
          </a:p>
        </p:txBody>
      </p:sp>
      <p:sp>
        <p:nvSpPr>
          <p:cNvPr id="55" name="Google Shape;131;p17">
            <a:extLst>
              <a:ext uri="{FF2B5EF4-FFF2-40B4-BE49-F238E27FC236}">
                <a16:creationId xmlns:a16="http://schemas.microsoft.com/office/drawing/2014/main" id="{D0C56C89-4F4F-48BF-8C2F-5AE4D30F2991}"/>
              </a:ext>
            </a:extLst>
          </p:cNvPr>
          <p:cNvSpPr txBox="1"/>
          <p:nvPr/>
        </p:nvSpPr>
        <p:spPr>
          <a:xfrm>
            <a:off x="15248064" y="12148844"/>
            <a:ext cx="6854283" cy="141294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latin typeface="Times" panose="02020603050405020304" pitchFamily="18" charset="0"/>
              </a:rPr>
              <a:t>Potential effect alleles were identified within </a:t>
            </a:r>
            <a:r>
              <a:rPr lang="en-US" sz="2000" i="1" dirty="0">
                <a:latin typeface="Times" panose="02020603050405020304" pitchFamily="18" charset="0"/>
              </a:rPr>
              <a:t>LINC02346, TMEM132B, SDHAF3, VPS13D</a:t>
            </a:r>
          </a:p>
          <a:p>
            <a:pPr marL="342900" lvl="0" indent="-342900" algn="l" rtl="0">
              <a:spcBef>
                <a:spcPts val="600"/>
              </a:spcBef>
              <a:spcAft>
                <a:spcPts val="0"/>
              </a:spcAft>
              <a:buFont typeface="Arial" panose="020B0604020202020204" pitchFamily="34" charset="0"/>
              <a:buChar char="•"/>
            </a:pPr>
            <a:r>
              <a:rPr lang="en-US" sz="2000" dirty="0">
                <a:latin typeface="Times" panose="02020603050405020304" pitchFamily="18" charset="0"/>
              </a:rPr>
              <a:t>Common pathways in strongly associated genetic loci were found in the nervous system and mitochondrial function</a:t>
            </a:r>
          </a:p>
          <a:p>
            <a:pPr marL="342900" lvl="0" indent="-342900" algn="l" rtl="0">
              <a:spcBef>
                <a:spcPts val="600"/>
              </a:spcBef>
              <a:spcAft>
                <a:spcPts val="0"/>
              </a:spcAft>
              <a:buFont typeface="Arial" panose="020B0604020202020204" pitchFamily="34" charset="0"/>
              <a:buChar char="•"/>
            </a:pPr>
            <a:r>
              <a:rPr lang="en-US" sz="2000" dirty="0">
                <a:latin typeface="Times" panose="02020603050405020304" pitchFamily="18" charset="0"/>
              </a:rPr>
              <a:t>Tibial nerve and Succinate Dehydrogenase Enzyme Complex identified as potential targets for treatment</a:t>
            </a:r>
            <a:endParaRPr lang="en-US" dirty="0">
              <a:solidFill>
                <a:schemeClr val="dk1"/>
              </a:solidFill>
            </a:endParaRPr>
          </a:p>
          <a:p>
            <a:pPr marL="0" lvl="0" indent="0" algn="l" rtl="0">
              <a:spcBef>
                <a:spcPts val="0"/>
              </a:spcBef>
              <a:spcAft>
                <a:spcPts val="0"/>
              </a:spcAft>
              <a:buNone/>
            </a:pPr>
            <a:endParaRPr dirty="0">
              <a:solidFill>
                <a:schemeClr val="dk1"/>
              </a:solidFill>
            </a:endParaRPr>
          </a:p>
        </p:txBody>
      </p:sp>
      <p:sp>
        <p:nvSpPr>
          <p:cNvPr id="56" name="Rectangle 133">
            <a:extLst>
              <a:ext uri="{FF2B5EF4-FFF2-40B4-BE49-F238E27FC236}">
                <a16:creationId xmlns:a16="http://schemas.microsoft.com/office/drawing/2014/main" id="{2413A4DB-C1A3-41B3-AAB9-14641580689B}"/>
              </a:ext>
            </a:extLst>
          </p:cNvPr>
          <p:cNvSpPr>
            <a:spLocks noChangeArrowheads="1"/>
          </p:cNvSpPr>
          <p:nvPr/>
        </p:nvSpPr>
        <p:spPr bwMode="auto">
          <a:xfrm>
            <a:off x="7508875" y="9658941"/>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dirty="0">
                <a:latin typeface="Times" panose="02020603050405020304" pitchFamily="18" charset="0"/>
              </a:rPr>
              <a:t>Results</a:t>
            </a:r>
          </a:p>
        </p:txBody>
      </p:sp>
      <p:pic>
        <p:nvPicPr>
          <p:cNvPr id="57" name="Picture 217">
            <a:extLst>
              <a:ext uri="{FF2B5EF4-FFF2-40B4-BE49-F238E27FC236}">
                <a16:creationId xmlns:a16="http://schemas.microsoft.com/office/drawing/2014/main" id="{51FCE958-A18D-44D2-ABFC-3B225432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7390227" y="10169502"/>
            <a:ext cx="6638544" cy="4610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9" name="Google Shape;105;p15">
            <a:extLst>
              <a:ext uri="{FF2B5EF4-FFF2-40B4-BE49-F238E27FC236}">
                <a16:creationId xmlns:a16="http://schemas.microsoft.com/office/drawing/2014/main" id="{6D083A37-91CA-43EE-AB31-9944F58B05BA}"/>
              </a:ext>
            </a:extLst>
          </p:cNvPr>
          <p:cNvSpPr txBox="1">
            <a:spLocks/>
          </p:cNvSpPr>
          <p:nvPr/>
        </p:nvSpPr>
        <p:spPr>
          <a:xfrm>
            <a:off x="7165928" y="8111120"/>
            <a:ext cx="4038600" cy="1759156"/>
          </a:xfrm>
          <a:prstGeom prst="rect">
            <a:avLst/>
          </a:prstGeom>
        </p:spPr>
        <p:txBody>
          <a:bodyPr spcFirstLastPara="1" vert="horz" wrap="square" lIns="91425" tIns="91425" rIns="91425" bIns="91425" rtlCol="0" anchor="t" anchorCtr="0">
            <a:noAutofit/>
          </a:bodyPr>
          <a:lstStyle>
            <a:lvl1pPr marL="0" indent="0" algn="ctr" defTabSz="2194560" rtl="0" eaLnBrk="1" latinLnBrk="0" hangingPunct="1">
              <a:lnSpc>
                <a:spcPct val="90000"/>
              </a:lnSpc>
              <a:spcBef>
                <a:spcPts val="2400"/>
              </a:spcBef>
              <a:buFont typeface="Arial" panose="020B0604020202020204" pitchFamily="34" charset="0"/>
              <a:buNone/>
              <a:defRPr sz="5760" kern="1200">
                <a:solidFill>
                  <a:schemeClr val="tx1"/>
                </a:solidFill>
                <a:latin typeface="+mn-lt"/>
                <a:ea typeface="+mn-ea"/>
                <a:cs typeface="+mn-cs"/>
              </a:defRPr>
            </a:lvl1pPr>
            <a:lvl2pPr marL="1097280" indent="0" algn="ctr" defTabSz="2194560" rtl="0" eaLnBrk="1" latinLnBrk="0" hangingPunct="1">
              <a:lnSpc>
                <a:spcPct val="90000"/>
              </a:lnSpc>
              <a:spcBef>
                <a:spcPts val="1200"/>
              </a:spcBef>
              <a:buFont typeface="Arial" panose="020B0604020202020204" pitchFamily="34" charset="0"/>
              <a:buNone/>
              <a:defRPr sz="4800" kern="1200">
                <a:solidFill>
                  <a:schemeClr val="tx1"/>
                </a:solidFill>
                <a:latin typeface="+mn-lt"/>
                <a:ea typeface="+mn-ea"/>
                <a:cs typeface="+mn-cs"/>
              </a:defRPr>
            </a:lvl2pPr>
            <a:lvl3pPr marL="2194560" indent="0" algn="ctr" defTabSz="2194560" rtl="0" eaLnBrk="1" latinLnBrk="0" hangingPunct="1">
              <a:lnSpc>
                <a:spcPct val="90000"/>
              </a:lnSpc>
              <a:spcBef>
                <a:spcPts val="1200"/>
              </a:spcBef>
              <a:buFont typeface="Arial" panose="020B0604020202020204" pitchFamily="34" charset="0"/>
              <a:buNone/>
              <a:defRPr sz="4320" kern="1200">
                <a:solidFill>
                  <a:schemeClr val="tx1"/>
                </a:solidFill>
                <a:latin typeface="+mn-lt"/>
                <a:ea typeface="+mn-ea"/>
                <a:cs typeface="+mn-cs"/>
              </a:defRPr>
            </a:lvl3pPr>
            <a:lvl4pPr marL="329184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4pPr>
            <a:lvl5pPr marL="438912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5pPr>
            <a:lvl6pPr marL="548640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6pPr>
            <a:lvl7pPr marL="658368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7pPr>
            <a:lvl8pPr marL="768096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8pPr>
            <a:lvl9pPr marL="8778240" indent="0" algn="ctr" defTabSz="2194560" rtl="0" eaLnBrk="1" latinLnBrk="0" hangingPunct="1">
              <a:lnSpc>
                <a:spcPct val="90000"/>
              </a:lnSpc>
              <a:spcBef>
                <a:spcPts val="1200"/>
              </a:spcBef>
              <a:buFont typeface="Arial" panose="020B0604020202020204" pitchFamily="34" charset="0"/>
              <a:buNone/>
              <a:defRPr sz="3840" kern="1200">
                <a:solidFill>
                  <a:schemeClr val="tx1"/>
                </a:solidFill>
                <a:latin typeface="+mn-lt"/>
                <a:ea typeface="+mn-ea"/>
                <a:cs typeface="+mn-cs"/>
              </a:defRPr>
            </a:lvl9pPr>
          </a:lstStyle>
          <a:p>
            <a:pPr algn="l">
              <a:spcBef>
                <a:spcPts val="0"/>
              </a:spcBef>
              <a:buClr>
                <a:schemeClr val="dk1"/>
              </a:buClr>
              <a:buSzPts val="1100"/>
              <a:buFont typeface="Arial"/>
              <a:buNone/>
            </a:pPr>
            <a:r>
              <a:rPr lang="en-US" sz="2000" b="1" dirty="0"/>
              <a:t>“</a:t>
            </a:r>
            <a:r>
              <a:rPr lang="en-US" sz="1800" b="1" dirty="0">
                <a:latin typeface="Times New Roman" panose="02020603050405020304" pitchFamily="18" charset="0"/>
                <a:cs typeface="Times New Roman" panose="02020603050405020304" pitchFamily="18" charset="0"/>
              </a:rPr>
              <a:t>Interaction test”</a:t>
            </a:r>
          </a:p>
          <a:p>
            <a:pPr algn="l">
              <a:spcBef>
                <a:spcPts val="0"/>
              </a:spcBef>
              <a:buClr>
                <a:schemeClr val="dk1"/>
              </a:buClr>
              <a:buSzPts val="1100"/>
              <a:buFont typeface="Arial"/>
              <a:buNone/>
            </a:pPr>
            <a:endParaRPr lang="en-US" sz="1800" dirty="0">
              <a:latin typeface="Times New Roman" panose="02020603050405020304" pitchFamily="18" charset="0"/>
              <a:cs typeface="Times New Roman" panose="02020603050405020304" pitchFamily="18" charset="0"/>
            </a:endParaRPr>
          </a:p>
          <a:p>
            <a:pPr marL="457200" algn="l">
              <a:spcBef>
                <a:spcPts val="0"/>
              </a:spcBef>
              <a:buClr>
                <a:schemeClr val="dk1"/>
              </a:buClr>
              <a:buSzPts val="1100"/>
              <a:buFont typeface="Arial"/>
              <a:buNone/>
            </a:pPr>
            <a:r>
              <a:rPr lang="en-US" sz="1800" dirty="0">
                <a:latin typeface="Times New Roman" panose="02020603050405020304" pitchFamily="18" charset="0"/>
                <a:cs typeface="Times New Roman" panose="02020603050405020304" pitchFamily="18" charset="0"/>
              </a:rPr>
              <a:t>A statistical test for an interaction effect by an environmental </a:t>
            </a:r>
            <a:r>
              <a:rPr lang="en-US" sz="1800" b="1" u="sng" dirty="0">
                <a:latin typeface="Times New Roman" panose="02020603050405020304" pitchFamily="18" charset="0"/>
                <a:cs typeface="Times New Roman" panose="02020603050405020304" pitchFamily="18" charset="0"/>
              </a:rPr>
              <a:t>exposure</a:t>
            </a:r>
            <a:r>
              <a:rPr lang="en-US" sz="1800" dirty="0">
                <a:latin typeface="Times New Roman" panose="02020603050405020304" pitchFamily="18" charset="0"/>
                <a:cs typeface="Times New Roman" panose="02020603050405020304" pitchFamily="18" charset="0"/>
              </a:rPr>
              <a:t> in the association between a </a:t>
            </a:r>
            <a:r>
              <a:rPr lang="en-US" sz="1800" b="1" u="sng" dirty="0">
                <a:latin typeface="Times New Roman" panose="02020603050405020304" pitchFamily="18" charset="0"/>
                <a:cs typeface="Times New Roman" panose="02020603050405020304" pitchFamily="18" charset="0"/>
              </a:rPr>
              <a:t>variant</a:t>
            </a:r>
            <a:r>
              <a:rPr lang="en-US" sz="1800" dirty="0">
                <a:latin typeface="Times New Roman" panose="02020603050405020304" pitchFamily="18" charset="0"/>
                <a:cs typeface="Times New Roman" panose="02020603050405020304" pitchFamily="18" charset="0"/>
              </a:rPr>
              <a:t> and the </a:t>
            </a:r>
            <a:r>
              <a:rPr lang="en-US" sz="1800" b="1" u="sng" dirty="0">
                <a:latin typeface="Times New Roman" panose="02020603050405020304" pitchFamily="18" charset="0"/>
                <a:cs typeface="Times New Roman" panose="02020603050405020304" pitchFamily="18" charset="0"/>
              </a:rPr>
              <a:t>outcome</a:t>
            </a:r>
            <a:endParaRPr lang="en-US" sz="1800" dirty="0">
              <a:latin typeface="Times New Roman" panose="02020603050405020304" pitchFamily="18" charset="0"/>
              <a:cs typeface="Times New Roman" panose="02020603050405020304" pitchFamily="18" charset="0"/>
            </a:endParaRPr>
          </a:p>
          <a:p>
            <a:pPr algn="l">
              <a:spcBef>
                <a:spcPts val="0"/>
              </a:spcBef>
            </a:pPr>
            <a:endParaRPr lang="en-US" sz="2000" dirty="0"/>
          </a:p>
          <a:p>
            <a:pPr algn="l">
              <a:spcBef>
                <a:spcPts val="0"/>
              </a:spcBef>
            </a:pPr>
            <a:endParaRPr lang="en-US" sz="2000" dirty="0"/>
          </a:p>
          <a:p>
            <a:pPr algn="l">
              <a:spcBef>
                <a:spcPts val="0"/>
              </a:spcBef>
            </a:pPr>
            <a:endParaRPr lang="en-US" sz="2000" b="1" u="sng" dirty="0"/>
          </a:p>
          <a:p>
            <a:pPr marL="457200" algn="l">
              <a:spcBef>
                <a:spcPts val="600"/>
              </a:spcBef>
            </a:pPr>
            <a:endParaRPr lang="en-US" sz="2000" b="1" u="sng" dirty="0"/>
          </a:p>
          <a:p>
            <a:pPr marL="914400" algn="l">
              <a:spcBef>
                <a:spcPts val="600"/>
              </a:spcBef>
              <a:spcAft>
                <a:spcPts val="600"/>
              </a:spcAft>
            </a:pPr>
            <a:endParaRPr lang="en-US" sz="2000" dirty="0"/>
          </a:p>
        </p:txBody>
      </p:sp>
      <p:sp>
        <p:nvSpPr>
          <p:cNvPr id="170" name="Google Shape;106;p15">
            <a:extLst>
              <a:ext uri="{FF2B5EF4-FFF2-40B4-BE49-F238E27FC236}">
                <a16:creationId xmlns:a16="http://schemas.microsoft.com/office/drawing/2014/main" id="{D39778F1-BFC3-47AC-84C0-055DA441340C}"/>
              </a:ext>
            </a:extLst>
          </p:cNvPr>
          <p:cNvSpPr txBox="1">
            <a:spLocks/>
          </p:cNvSpPr>
          <p:nvPr/>
        </p:nvSpPr>
        <p:spPr>
          <a:xfrm>
            <a:off x="11147516" y="8057107"/>
            <a:ext cx="3726724" cy="1358714"/>
          </a:xfrm>
          <a:prstGeom prst="rect">
            <a:avLst/>
          </a:prstGeom>
        </p:spPr>
        <p:txBody>
          <a:bodyPr spcFirstLastPara="1" wrap="square" lIns="91425" tIns="91425" rIns="91425" bIns="91425" anchor="t" anchorCtr="0">
            <a:noAutofit/>
          </a:bodyPr>
          <a:lst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a:lstStyle>
          <a:p>
            <a:pPr marL="0" indent="0">
              <a:spcBef>
                <a:spcPts val="0"/>
              </a:spcBef>
              <a:buClr>
                <a:schemeClr val="dk1"/>
              </a:buClr>
              <a:buSzPts val="1100"/>
              <a:buFont typeface="Arial"/>
              <a:buNone/>
            </a:pPr>
            <a:r>
              <a:rPr lang="en-US" sz="1800" b="1" dirty="0">
                <a:latin typeface="Times New Roman" panose="02020603050405020304" pitchFamily="18" charset="0"/>
                <a:cs typeface="Times New Roman" panose="02020603050405020304" pitchFamily="18" charset="0"/>
              </a:rPr>
              <a:t>“Joint test”</a:t>
            </a:r>
          </a:p>
          <a:p>
            <a:pPr marL="0" indent="0">
              <a:spcBef>
                <a:spcPts val="0"/>
              </a:spcBef>
              <a:buClr>
                <a:schemeClr val="dk1"/>
              </a:buClr>
              <a:buSzPts val="1100"/>
              <a:buFont typeface="Arial"/>
              <a:buNone/>
            </a:pPr>
            <a:endParaRPr lang="en-US" sz="1800" dirty="0">
              <a:latin typeface="Times New Roman" panose="02020603050405020304" pitchFamily="18" charset="0"/>
              <a:cs typeface="Times New Roman" panose="02020603050405020304" pitchFamily="18" charset="0"/>
            </a:endParaRPr>
          </a:p>
          <a:p>
            <a:pPr marL="0" indent="0">
              <a:spcBef>
                <a:spcPts val="600"/>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 statistical test for the association between a </a:t>
            </a:r>
            <a:r>
              <a:rPr lang="en-US" sz="1800" b="1" u="sng" dirty="0">
                <a:latin typeface="Times New Roman" panose="02020603050405020304" pitchFamily="18" charset="0"/>
                <a:cs typeface="Times New Roman" panose="02020603050405020304" pitchFamily="18" charset="0"/>
              </a:rPr>
              <a:t>variant</a:t>
            </a:r>
            <a:r>
              <a:rPr lang="en-US" sz="1800" dirty="0">
                <a:latin typeface="Times New Roman" panose="02020603050405020304" pitchFamily="18" charset="0"/>
                <a:cs typeface="Times New Roman" panose="02020603050405020304" pitchFamily="18" charset="0"/>
              </a:rPr>
              <a:t> and the </a:t>
            </a:r>
            <a:r>
              <a:rPr lang="en-US" sz="1800" b="1" u="sng" dirty="0">
                <a:latin typeface="Times New Roman" panose="02020603050405020304" pitchFamily="18" charset="0"/>
                <a:cs typeface="Times New Roman" panose="02020603050405020304" pitchFamily="18" charset="0"/>
              </a:rPr>
              <a:t>outcome</a:t>
            </a:r>
            <a:r>
              <a:rPr lang="en-US" sz="1800" dirty="0">
                <a:latin typeface="Times New Roman" panose="02020603050405020304" pitchFamily="18" charset="0"/>
                <a:cs typeface="Times New Roman" panose="02020603050405020304" pitchFamily="18" charset="0"/>
              </a:rPr>
              <a:t> that accounts for an interaction effect by an environmental </a:t>
            </a:r>
            <a:r>
              <a:rPr lang="en-US" sz="1800" b="1" u="sng" dirty="0">
                <a:latin typeface="Times New Roman" panose="02020603050405020304" pitchFamily="18" charset="0"/>
                <a:cs typeface="Times New Roman" panose="02020603050405020304" pitchFamily="18" charset="0"/>
              </a:rPr>
              <a:t>exposure</a:t>
            </a:r>
            <a:r>
              <a:rPr lang="en-US" sz="1800" dirty="0">
                <a:solidFill>
                  <a:srgbClr val="000000"/>
                </a:solidFill>
                <a:latin typeface="Times New Roman" panose="02020603050405020304" pitchFamily="18" charset="0"/>
                <a:cs typeface="Times New Roman" panose="02020603050405020304" pitchFamily="18" charset="0"/>
              </a:rPr>
              <a:t> </a:t>
            </a:r>
          </a:p>
          <a:p>
            <a:pPr marL="457200" indent="0">
              <a:spcBef>
                <a:spcPts val="0"/>
              </a:spcBef>
              <a:buFont typeface="Arial" panose="020B0604020202020204" pitchFamily="34" charset="0"/>
              <a:buNone/>
            </a:pPr>
            <a:endParaRPr lang="en-US" sz="1800" dirty="0">
              <a:solidFill>
                <a:srgbClr val="000000"/>
              </a:solidFill>
            </a:endParaRPr>
          </a:p>
          <a:p>
            <a:pPr marL="0" indent="0">
              <a:spcBef>
                <a:spcPts val="0"/>
              </a:spcBef>
              <a:spcAft>
                <a:spcPts val="600"/>
              </a:spcAft>
              <a:buFont typeface="Arial" panose="020B0604020202020204" pitchFamily="34" charset="0"/>
              <a:buNone/>
            </a:pPr>
            <a:endParaRPr lang="en-US" sz="1800" dirty="0"/>
          </a:p>
        </p:txBody>
      </p:sp>
      <p:sp>
        <p:nvSpPr>
          <p:cNvPr id="187" name="Google Shape;117;p16">
            <a:extLst>
              <a:ext uri="{FF2B5EF4-FFF2-40B4-BE49-F238E27FC236}">
                <a16:creationId xmlns:a16="http://schemas.microsoft.com/office/drawing/2014/main" id="{15F387E6-BF79-4439-A4F5-34F7C1A1C0FD}"/>
              </a:ext>
            </a:extLst>
          </p:cNvPr>
          <p:cNvSpPr txBox="1">
            <a:spLocks/>
          </p:cNvSpPr>
          <p:nvPr/>
        </p:nvSpPr>
        <p:spPr>
          <a:xfrm>
            <a:off x="7539355" y="10254966"/>
            <a:ext cx="5672100" cy="423300"/>
          </a:xfrm>
          <a:prstGeom prst="rect">
            <a:avLst/>
          </a:prstGeom>
        </p:spPr>
        <p:txBody>
          <a:bodyPr spcFirstLastPara="1" vert="horz" wrap="square" lIns="91425" tIns="91425" rIns="91425" bIns="91425" rtlCol="0" anchor="b" anchorCtr="0">
            <a:noAutofit/>
          </a:bodyPr>
          <a:lstStyle>
            <a:lvl1pPr algn="ctr" defTabSz="2194560" rtl="0" eaLnBrk="1" latinLnBrk="0" hangingPunct="1">
              <a:lnSpc>
                <a:spcPct val="90000"/>
              </a:lnSpc>
              <a:spcBef>
                <a:spcPct val="0"/>
              </a:spcBef>
              <a:buNone/>
              <a:defRPr sz="14400" kern="1200">
                <a:solidFill>
                  <a:schemeClr val="tx1"/>
                </a:solidFill>
                <a:latin typeface="+mj-lt"/>
                <a:ea typeface="+mj-ea"/>
                <a:cs typeface="+mj-cs"/>
              </a:defRPr>
            </a:lvl1pPr>
          </a:lstStyle>
          <a:p>
            <a:pPr algn="l">
              <a:spcBef>
                <a:spcPts val="0"/>
              </a:spcBef>
            </a:pPr>
            <a:r>
              <a:rPr lang="en-US" sz="2200" b="1" dirty="0">
                <a:latin typeface="Times New Roman" panose="02020603050405020304" pitchFamily="18" charset="0"/>
                <a:cs typeface="Times New Roman" panose="02020603050405020304" pitchFamily="18" charset="0"/>
              </a:rPr>
              <a:t>Interaction Test (6 loci with p &lt; 1e-5)</a:t>
            </a:r>
          </a:p>
        </p:txBody>
      </p:sp>
      <p:sp>
        <p:nvSpPr>
          <p:cNvPr id="188" name="Google Shape;118;p16">
            <a:extLst>
              <a:ext uri="{FF2B5EF4-FFF2-40B4-BE49-F238E27FC236}">
                <a16:creationId xmlns:a16="http://schemas.microsoft.com/office/drawing/2014/main" id="{F156779E-44A4-4EF0-A0A0-675EB80AC329}"/>
              </a:ext>
            </a:extLst>
          </p:cNvPr>
          <p:cNvSpPr txBox="1">
            <a:spLocks/>
          </p:cNvSpPr>
          <p:nvPr/>
        </p:nvSpPr>
        <p:spPr>
          <a:xfrm>
            <a:off x="15366065" y="3264571"/>
            <a:ext cx="5672100" cy="423300"/>
          </a:xfrm>
          <a:prstGeom prst="rect">
            <a:avLst/>
          </a:prstGeom>
        </p:spPr>
        <p:txBody>
          <a:bodyPr spcFirstLastPara="1" vert="horz" wrap="square" lIns="91425" tIns="91425" rIns="91425" bIns="91425" rtlCol="0" anchor="b" anchorCtr="0">
            <a:noAutofit/>
          </a:bodyPr>
          <a:lstStyle>
            <a:lvl1pPr algn="ctr" defTabSz="2194560" rtl="0" eaLnBrk="1" latinLnBrk="0" hangingPunct="1">
              <a:lnSpc>
                <a:spcPct val="90000"/>
              </a:lnSpc>
              <a:spcBef>
                <a:spcPct val="0"/>
              </a:spcBef>
              <a:buNone/>
              <a:defRPr sz="14400" kern="1200">
                <a:solidFill>
                  <a:schemeClr val="tx1"/>
                </a:solidFill>
                <a:latin typeface="+mj-lt"/>
                <a:ea typeface="+mj-ea"/>
                <a:cs typeface="+mj-cs"/>
              </a:defRPr>
            </a:lvl1pPr>
          </a:lstStyle>
          <a:p>
            <a:pPr algn="l">
              <a:spcBef>
                <a:spcPts val="0"/>
              </a:spcBef>
            </a:pPr>
            <a:r>
              <a:rPr lang="en-US" sz="2200" b="1" dirty="0">
                <a:latin typeface="Times New Roman" panose="02020603050405020304" pitchFamily="18" charset="0"/>
                <a:cs typeface="Times New Roman" panose="02020603050405020304" pitchFamily="18" charset="0"/>
              </a:rPr>
              <a:t>Joint Test (3 loci with p &lt; 1e-6)</a:t>
            </a:r>
          </a:p>
        </p:txBody>
      </p:sp>
      <p:sp>
        <p:nvSpPr>
          <p:cNvPr id="69" name="Google Shape;112;p16">
            <a:extLst>
              <a:ext uri="{FF2B5EF4-FFF2-40B4-BE49-F238E27FC236}">
                <a16:creationId xmlns:a16="http://schemas.microsoft.com/office/drawing/2014/main" id="{17425D4D-F34B-4EC3-AB5D-36530BBC0131}"/>
              </a:ext>
            </a:extLst>
          </p:cNvPr>
          <p:cNvSpPr txBox="1"/>
          <p:nvPr/>
        </p:nvSpPr>
        <p:spPr>
          <a:xfrm>
            <a:off x="7523739" y="10431818"/>
            <a:ext cx="6401217" cy="3857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atin typeface="Times New Roman" panose="02020603050405020304" pitchFamily="18" charset="0"/>
                <a:cs typeface="Times New Roman" panose="02020603050405020304" pitchFamily="18" charset="0"/>
              </a:rPr>
              <a:t>Test of the interaction effect of T2D on the association between variant and COVID-19 associated death</a:t>
            </a:r>
            <a:endParaRPr sz="2200" dirty="0">
              <a:latin typeface="Times New Roman" panose="02020603050405020304" pitchFamily="18" charset="0"/>
              <a:cs typeface="Times New Roman" panose="02020603050405020304" pitchFamily="18" charset="0"/>
            </a:endParaRPr>
          </a:p>
        </p:txBody>
      </p:sp>
      <p:sp>
        <p:nvSpPr>
          <p:cNvPr id="70" name="Google Shape;113;p16">
            <a:extLst>
              <a:ext uri="{FF2B5EF4-FFF2-40B4-BE49-F238E27FC236}">
                <a16:creationId xmlns:a16="http://schemas.microsoft.com/office/drawing/2014/main" id="{435AB78F-C24A-4A87-8D50-188ABE304836}"/>
              </a:ext>
            </a:extLst>
          </p:cNvPr>
          <p:cNvSpPr txBox="1"/>
          <p:nvPr/>
        </p:nvSpPr>
        <p:spPr>
          <a:xfrm>
            <a:off x="15368016" y="3479122"/>
            <a:ext cx="59625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latin typeface="Times New Roman" panose="02020603050405020304" pitchFamily="18" charset="0"/>
                <a:cs typeface="Times New Roman" panose="02020603050405020304" pitchFamily="18" charset="0"/>
              </a:rPr>
              <a:t>Test of the association between variant and COVID associated death allowing for T2D Interaction</a:t>
            </a:r>
            <a:endParaRPr sz="2200" dirty="0">
              <a:latin typeface="Times New Roman" panose="02020603050405020304" pitchFamily="18" charset="0"/>
              <a:cs typeface="Times New Roman" panose="02020603050405020304" pitchFamily="18" charset="0"/>
            </a:endParaRPr>
          </a:p>
        </p:txBody>
      </p:sp>
      <p:pic>
        <p:nvPicPr>
          <p:cNvPr id="71" name="Picture 70">
            <a:extLst>
              <a:ext uri="{FF2B5EF4-FFF2-40B4-BE49-F238E27FC236}">
                <a16:creationId xmlns:a16="http://schemas.microsoft.com/office/drawing/2014/main" id="{55B1D426-B904-4756-B546-B15430C70AA3}"/>
              </a:ext>
            </a:extLst>
          </p:cNvPr>
          <p:cNvPicPr>
            <a:picLocks noChangeAspect="1"/>
          </p:cNvPicPr>
          <p:nvPr/>
        </p:nvPicPr>
        <p:blipFill rotWithShape="1">
          <a:blip r:embed="rId12"/>
          <a:srcRect l="36253" r="36373"/>
          <a:stretch/>
        </p:blipFill>
        <p:spPr>
          <a:xfrm>
            <a:off x="18522462" y="494111"/>
            <a:ext cx="1400763" cy="15927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41">
            <a:extLst>
              <a:ext uri="{FF2B5EF4-FFF2-40B4-BE49-F238E27FC236}">
                <a16:creationId xmlns:a16="http://schemas.microsoft.com/office/drawing/2014/main" id="{56A3E161-AD6D-4D82-B379-2A9559F7581E}"/>
              </a:ext>
            </a:extLst>
          </p:cNvPr>
          <p:cNvSpPr>
            <a:spLocks noChangeArrowheads="1"/>
          </p:cNvSpPr>
          <p:nvPr/>
        </p:nvSpPr>
        <p:spPr bwMode="auto">
          <a:xfrm>
            <a:off x="19050" y="8518525"/>
            <a:ext cx="6118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a:latin typeface="Times" panose="02020603050405020304" pitchFamily="18" charset="0"/>
              </a:rPr>
              <a:t>Introduction</a:t>
            </a:r>
            <a:endParaRPr lang="en-US" altLang="en-US" sz="2800">
              <a:latin typeface="Times" panose="02020603050405020304" pitchFamily="18" charset="0"/>
            </a:endParaRPr>
          </a:p>
        </p:txBody>
      </p:sp>
      <p:sp>
        <p:nvSpPr>
          <p:cNvPr id="2051" name="Text Box 156">
            <a:extLst>
              <a:ext uri="{FF2B5EF4-FFF2-40B4-BE49-F238E27FC236}">
                <a16:creationId xmlns:a16="http://schemas.microsoft.com/office/drawing/2014/main" id="{67A4D044-3BD1-4D77-91D0-D2D7C9D45223}"/>
              </a:ext>
            </a:extLst>
          </p:cNvPr>
          <p:cNvSpPr txBox="1">
            <a:spLocks noChangeArrowheads="1"/>
          </p:cNvSpPr>
          <p:nvPr/>
        </p:nvSpPr>
        <p:spPr bwMode="auto">
          <a:xfrm>
            <a:off x="-6350" y="9083675"/>
            <a:ext cx="7197725" cy="724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22858" rIns="45715" bIns="22858">
            <a:spAutoFit/>
          </a:bodyPr>
          <a:lstStyle>
            <a:lvl1pPr marL="285750" indent="-285750">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just" eaLnBrk="1" hangingPunct="1">
              <a:buFont typeface="Arial" panose="020B0604020202020204" pitchFamily="34" charset="0"/>
              <a:buChar char="•"/>
            </a:pPr>
            <a:r>
              <a:rPr lang="en-US" altLang="en-US" sz="1800">
                <a:latin typeface="Times" panose="02020603050405020304" pitchFamily="18" charset="0"/>
              </a:rPr>
              <a:t>Chemotherapy and radiation cause the thymus to atrophy due to damage to quickly proliferating T cell progenitors.</a:t>
            </a:r>
          </a:p>
          <a:p>
            <a:pPr algn="just" eaLnBrk="1" hangingPunct="1">
              <a:buFont typeface="Arial" panose="020B0604020202020204" pitchFamily="34" charset="0"/>
              <a:buChar char="•"/>
            </a:pPr>
            <a:r>
              <a:rPr lang="en-US" altLang="en-US" sz="1800">
                <a:latin typeface="Times" panose="02020603050405020304" pitchFamily="18" charset="0"/>
              </a:rPr>
              <a:t>In spite of bone marrow transplant’s replacement of T cell progenitors, thymic rebound is slower than expected based on the kinetics of T cell development.</a:t>
            </a:r>
          </a:p>
          <a:p>
            <a:pPr algn="just" eaLnBrk="1" hangingPunct="1">
              <a:buFont typeface="Arial" panose="020B0604020202020204" pitchFamily="34" charset="0"/>
              <a:buChar char="•"/>
            </a:pPr>
            <a:r>
              <a:rPr lang="en-US" altLang="en-US" sz="1800">
                <a:latin typeface="Times" panose="02020603050405020304" pitchFamily="18" charset="0"/>
              </a:rPr>
              <a:t>The slow pace of thymus rebound and resulting T cell deficiency increases a patient’s susceptibility to relapse and infection.</a:t>
            </a:r>
          </a:p>
          <a:p>
            <a:pPr algn="just" eaLnBrk="1" hangingPunct="1">
              <a:buFont typeface="Arial" panose="020B0604020202020204" pitchFamily="34" charset="0"/>
              <a:buChar char="•"/>
            </a:pPr>
            <a:r>
              <a:rPr lang="en-US" altLang="en-US" sz="1800">
                <a:latin typeface="Times" panose="02020603050405020304" pitchFamily="18" charset="0"/>
              </a:rPr>
              <a:t>Prior studies focused on methods for enhancing the rebound of T cell populations have been hindered because the cause of delayed thymic rebound is unknown.</a:t>
            </a:r>
          </a:p>
          <a:p>
            <a:pPr algn="just" eaLnBrk="1" hangingPunct="1">
              <a:buFont typeface="Arial" panose="020B0604020202020204" pitchFamily="34" charset="0"/>
              <a:buChar char="•"/>
            </a:pPr>
            <a:r>
              <a:rPr lang="en-US" altLang="en-US" sz="1800">
                <a:latin typeface="Times" panose="02020603050405020304" pitchFamily="18" charset="0"/>
              </a:rPr>
              <a:t>TSCs are required for the generation of new T cells, as they comprise the microenvironment needed for T cell development.</a:t>
            </a:r>
          </a:p>
          <a:p>
            <a:pPr algn="just" eaLnBrk="1" hangingPunct="1">
              <a:buFont typeface="Arial" panose="020B0604020202020204" pitchFamily="34" charset="0"/>
              <a:buChar char="•"/>
            </a:pPr>
            <a:r>
              <a:rPr lang="en-US" altLang="en-US" sz="1800">
                <a:latin typeface="Times" panose="02020603050405020304" pitchFamily="18" charset="0"/>
              </a:rPr>
              <a:t>TSCs are known to be damaged by chemo-and radiation therapy, but the mechanisms regulating their sensitivity to these therapies have not been clear.</a:t>
            </a:r>
          </a:p>
          <a:p>
            <a:pPr algn="just" eaLnBrk="1" hangingPunct="1">
              <a:buFont typeface="Arial" panose="020B0604020202020204" pitchFamily="34" charset="0"/>
              <a:buChar char="•"/>
            </a:pPr>
            <a:r>
              <a:rPr lang="en-US" altLang="en-US" sz="1800">
                <a:latin typeface="Times" panose="02020603050405020304" pitchFamily="18" charset="0"/>
              </a:rPr>
              <a:t>In our previous aging studies, TSCs were found to be deficient in catalase, an enzyme responsible for detoxifying ROS, specifically H</a:t>
            </a:r>
            <a:r>
              <a:rPr lang="en-US" altLang="en-US" sz="1800" baseline="-25000">
                <a:latin typeface="Times" panose="02020603050405020304" pitchFamily="18" charset="0"/>
              </a:rPr>
              <a:t>2</a:t>
            </a:r>
            <a:r>
              <a:rPr lang="en-US" altLang="en-US" sz="1800">
                <a:latin typeface="Times" panose="02020603050405020304" pitchFamily="18" charset="0"/>
              </a:rPr>
              <a:t>O</a:t>
            </a:r>
            <a:r>
              <a:rPr lang="en-US" altLang="en-US" sz="1800" baseline="-25000">
                <a:latin typeface="Times" panose="02020603050405020304" pitchFamily="18" charset="0"/>
              </a:rPr>
              <a:t>2</a:t>
            </a:r>
            <a:r>
              <a:rPr lang="en-US" altLang="en-US" sz="1800">
                <a:latin typeface="Times" panose="02020603050405020304" pitchFamily="18" charset="0"/>
              </a:rPr>
              <a:t>.</a:t>
            </a:r>
          </a:p>
          <a:p>
            <a:pPr algn="just" eaLnBrk="1" hangingPunct="1">
              <a:buFont typeface="Arial" panose="020B0604020202020204" pitchFamily="34" charset="0"/>
              <a:buChar char="•"/>
            </a:pPr>
            <a:r>
              <a:rPr lang="en-US" altLang="en-US" sz="1800">
                <a:latin typeface="Times" panose="02020603050405020304" pitchFamily="18" charset="0"/>
              </a:rPr>
              <a:t>Both radiation and chemotherapy induce high levels of ROS, and TSCs are especially sensitive to ROS since they lack catalase.</a:t>
            </a:r>
          </a:p>
          <a:p>
            <a:pPr algn="just" eaLnBrk="1" hangingPunct="1">
              <a:buFont typeface="Arial" panose="020B0604020202020204" pitchFamily="34" charset="0"/>
              <a:buChar char="•"/>
            </a:pPr>
            <a:r>
              <a:rPr lang="en-US" altLang="en-US" sz="1800">
                <a:latin typeface="Times" panose="02020603050405020304" pitchFamily="18" charset="0"/>
              </a:rPr>
              <a:t>These observations lead us to hypothesize that the thymus is unable to fully rebound from atrophy induced by chemo- and radiation therapy due to high levels of ROS-induced damage in catalase deficient TSCs.</a:t>
            </a:r>
          </a:p>
          <a:p>
            <a:pPr algn="just" eaLnBrk="1" hangingPunct="1">
              <a:buFont typeface="Arial" panose="020B0604020202020204" pitchFamily="34" charset="0"/>
              <a:buChar char="•"/>
            </a:pPr>
            <a:r>
              <a:rPr lang="en-US" altLang="en-US" sz="1800">
                <a:latin typeface="Times" panose="02020603050405020304" pitchFamily="18" charset="0"/>
              </a:rPr>
              <a:t>Our hypothesis predicts that boosting antioxidant activity in TSCs during cancer treatment would protect TSCs and enhance thymus recovery and T cell production after treatment.</a:t>
            </a:r>
          </a:p>
        </p:txBody>
      </p:sp>
      <p:sp>
        <p:nvSpPr>
          <p:cNvPr id="2052" name="Text Box 156">
            <a:extLst>
              <a:ext uri="{FF2B5EF4-FFF2-40B4-BE49-F238E27FC236}">
                <a16:creationId xmlns:a16="http://schemas.microsoft.com/office/drawing/2014/main" id="{13817915-3F6F-4C84-8EC8-1483F9BCAC14}"/>
              </a:ext>
            </a:extLst>
          </p:cNvPr>
          <p:cNvSpPr txBox="1">
            <a:spLocks noChangeArrowheads="1"/>
          </p:cNvSpPr>
          <p:nvPr/>
        </p:nvSpPr>
        <p:spPr bwMode="auto">
          <a:xfrm>
            <a:off x="19050" y="3275013"/>
            <a:ext cx="7145338"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22858" rIns="45715" bIns="22858">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just" eaLnBrk="1" hangingPunct="1"/>
            <a:r>
              <a:rPr lang="en-US" altLang="en-US" sz="1800" dirty="0">
                <a:latin typeface="Times" panose="02020603050405020304" pitchFamily="18" charset="0"/>
              </a:rPr>
              <a:t>Treatments for cancer, specifically chemotherapy and radiation, are cytoablative and cause atrophy of the thymus, which is the site of T cell generation. As a result, T cell counts are diminished in patients after treatment. Thymic atrophy induced by treatment gives rise to immunodeficiency, resulting in increased susceptibility to relapse and opportunistic infections. Thymic stromal cells (TSCs) are instrumental in the recovery of the thymus, as they provide the microenvironment required for the production of new T cells. In previous studies it has been shown that TSCs lack the enzyme catalase, which is responsible for detoxifying reactive oxygen species (ROS), specifically H</a:t>
            </a:r>
            <a:r>
              <a:rPr lang="en-US" altLang="en-US" sz="1800" baseline="-25000" dirty="0">
                <a:latin typeface="Times" panose="02020603050405020304" pitchFamily="18" charset="0"/>
              </a:rPr>
              <a:t>2</a:t>
            </a:r>
            <a:r>
              <a:rPr lang="en-US" altLang="en-US" sz="1800" dirty="0">
                <a:latin typeface="Times" panose="02020603050405020304" pitchFamily="18" charset="0"/>
              </a:rPr>
              <a:t>O</a:t>
            </a:r>
            <a:r>
              <a:rPr lang="en-US" altLang="en-US" sz="1800" baseline="-25000" dirty="0">
                <a:latin typeface="Times" panose="02020603050405020304" pitchFamily="18" charset="0"/>
              </a:rPr>
              <a:t>2</a:t>
            </a:r>
            <a:r>
              <a:rPr lang="en-US" altLang="en-US" sz="1800" dirty="0">
                <a:latin typeface="Times" panose="02020603050405020304" pitchFamily="18" charset="0"/>
              </a:rPr>
              <a:t>. In addition, it is also known that cytoablative cancer treatments increase levels of ROS, thus increasing oxidative damage to TSCs. Based on these observations, we hypothesize that the thymus is unable to fully rebound from atrophy induced by chemo- and radiation therapy due to the ROS-induced damage in catalase-deficient TSCs. Our hypothesis predicts that antioxidant supplementation during radiation will increase thymic size after treatment. Here, we find that dietary supplementation of the antioxidant N-Acetyl Cysteine (NAC) did not improve thymic rebound post radiation therapy. Ongoing studies will test alternative antioxidants and administration routes.</a:t>
            </a:r>
          </a:p>
        </p:txBody>
      </p:sp>
      <p:sp>
        <p:nvSpPr>
          <p:cNvPr id="2053" name="TextBox 46">
            <a:extLst>
              <a:ext uri="{FF2B5EF4-FFF2-40B4-BE49-F238E27FC236}">
                <a16:creationId xmlns:a16="http://schemas.microsoft.com/office/drawing/2014/main" id="{F572B996-AC33-4298-BA75-E251F08CE0BA}"/>
              </a:ext>
            </a:extLst>
          </p:cNvPr>
          <p:cNvSpPr txBox="1">
            <a:spLocks noChangeArrowheads="1"/>
          </p:cNvSpPr>
          <p:nvPr/>
        </p:nvSpPr>
        <p:spPr bwMode="auto">
          <a:xfrm>
            <a:off x="8458200" y="13750925"/>
            <a:ext cx="51339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sz="1700">
              <a:latin typeface="Times" panose="02020603050405020304" pitchFamily="18" charset="0"/>
            </a:endParaRPr>
          </a:p>
        </p:txBody>
      </p:sp>
      <p:sp>
        <p:nvSpPr>
          <p:cNvPr id="2054" name="Rectangle 133">
            <a:extLst>
              <a:ext uri="{FF2B5EF4-FFF2-40B4-BE49-F238E27FC236}">
                <a16:creationId xmlns:a16="http://schemas.microsoft.com/office/drawing/2014/main" id="{B30C5450-7BFC-484F-99E1-EB4857537F78}"/>
              </a:ext>
            </a:extLst>
          </p:cNvPr>
          <p:cNvSpPr>
            <a:spLocks noChangeArrowheads="1"/>
          </p:cNvSpPr>
          <p:nvPr/>
        </p:nvSpPr>
        <p:spPr bwMode="auto">
          <a:xfrm>
            <a:off x="19050" y="2641600"/>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a:latin typeface="Times" panose="02020603050405020304" pitchFamily="18" charset="0"/>
              </a:rPr>
              <a:t>Abstract</a:t>
            </a:r>
            <a:endParaRPr lang="en-US" altLang="en-US" sz="2800">
              <a:latin typeface="Times" panose="02020603050405020304" pitchFamily="18" charset="0"/>
            </a:endParaRPr>
          </a:p>
        </p:txBody>
      </p:sp>
      <p:sp>
        <p:nvSpPr>
          <p:cNvPr id="2055" name="Text Box 100">
            <a:extLst>
              <a:ext uri="{FF2B5EF4-FFF2-40B4-BE49-F238E27FC236}">
                <a16:creationId xmlns:a16="http://schemas.microsoft.com/office/drawing/2014/main" id="{E1C96FA8-9B8C-4834-B2F2-F54B0580BE13}"/>
              </a:ext>
            </a:extLst>
          </p:cNvPr>
          <p:cNvSpPr txBox="1">
            <a:spLocks noChangeArrowheads="1"/>
          </p:cNvSpPr>
          <p:nvPr/>
        </p:nvSpPr>
        <p:spPr bwMode="auto">
          <a:xfrm>
            <a:off x="1830388" y="655638"/>
            <a:ext cx="18638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613" tIns="12307" rIns="24613" bIns="12307">
            <a:spAutoFit/>
          </a:bodyPr>
          <a:lstStyle>
            <a:lvl1pPr defTabSz="244475">
              <a:defRPr sz="4400">
                <a:solidFill>
                  <a:schemeClr val="tx1"/>
                </a:solidFill>
                <a:latin typeface="Arial" panose="020B0604020202020204" pitchFamily="34" charset="0"/>
              </a:defRPr>
            </a:lvl1pPr>
            <a:lvl2pPr marL="742950" indent="-285750" defTabSz="244475">
              <a:defRPr sz="4400">
                <a:solidFill>
                  <a:schemeClr val="tx1"/>
                </a:solidFill>
                <a:latin typeface="Arial" panose="020B0604020202020204" pitchFamily="34" charset="0"/>
              </a:defRPr>
            </a:lvl2pPr>
            <a:lvl3pPr marL="1143000" indent="-228600" defTabSz="244475">
              <a:defRPr sz="4400">
                <a:solidFill>
                  <a:schemeClr val="tx1"/>
                </a:solidFill>
                <a:latin typeface="Arial" panose="020B0604020202020204" pitchFamily="34" charset="0"/>
              </a:defRPr>
            </a:lvl3pPr>
            <a:lvl4pPr marL="1600200" indent="-228600" defTabSz="244475">
              <a:defRPr sz="4400">
                <a:solidFill>
                  <a:schemeClr val="tx1"/>
                </a:solidFill>
                <a:latin typeface="Arial" panose="020B0604020202020204" pitchFamily="34" charset="0"/>
              </a:defRPr>
            </a:lvl4pPr>
            <a:lvl5pPr marL="2057400" indent="-228600" defTabSz="244475">
              <a:defRPr sz="4400">
                <a:solidFill>
                  <a:schemeClr val="tx1"/>
                </a:solidFill>
                <a:latin typeface="Arial" panose="020B0604020202020204" pitchFamily="34" charset="0"/>
              </a:defRPr>
            </a:lvl5pPr>
            <a:lvl6pPr marL="2514600" indent="-228600" defTabSz="244475" eaLnBrk="0" fontAlgn="base" hangingPunct="0">
              <a:spcBef>
                <a:spcPct val="0"/>
              </a:spcBef>
              <a:spcAft>
                <a:spcPct val="0"/>
              </a:spcAft>
              <a:defRPr sz="4400">
                <a:solidFill>
                  <a:schemeClr val="tx1"/>
                </a:solidFill>
                <a:latin typeface="Arial" panose="020B0604020202020204" pitchFamily="34" charset="0"/>
              </a:defRPr>
            </a:lvl6pPr>
            <a:lvl7pPr marL="2971800" indent="-228600" defTabSz="244475" eaLnBrk="0" fontAlgn="base" hangingPunct="0">
              <a:spcBef>
                <a:spcPct val="0"/>
              </a:spcBef>
              <a:spcAft>
                <a:spcPct val="0"/>
              </a:spcAft>
              <a:defRPr sz="4400">
                <a:solidFill>
                  <a:schemeClr val="tx1"/>
                </a:solidFill>
                <a:latin typeface="Arial" panose="020B0604020202020204" pitchFamily="34" charset="0"/>
              </a:defRPr>
            </a:lvl7pPr>
            <a:lvl8pPr marL="3429000" indent="-228600" defTabSz="244475" eaLnBrk="0" fontAlgn="base" hangingPunct="0">
              <a:spcBef>
                <a:spcPct val="0"/>
              </a:spcBef>
              <a:spcAft>
                <a:spcPct val="0"/>
              </a:spcAft>
              <a:defRPr sz="4400">
                <a:solidFill>
                  <a:schemeClr val="tx1"/>
                </a:solidFill>
                <a:latin typeface="Arial" panose="020B0604020202020204" pitchFamily="34" charset="0"/>
              </a:defRPr>
            </a:lvl8pPr>
            <a:lvl9pPr marL="3886200" indent="-228600" defTabSz="244475"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3600" b="1" dirty="0">
                <a:latin typeface="Times" panose="02020603050405020304" pitchFamily="18" charset="0"/>
                <a:cs typeface="Arial" panose="020B0604020202020204" pitchFamily="34" charset="0"/>
              </a:rPr>
              <a:t>Novel Approaches for Enhancing T Cell Immunity During Cancer Therapy</a:t>
            </a:r>
          </a:p>
        </p:txBody>
      </p:sp>
      <p:sp>
        <p:nvSpPr>
          <p:cNvPr id="2056" name="Text Box 110">
            <a:extLst>
              <a:ext uri="{FF2B5EF4-FFF2-40B4-BE49-F238E27FC236}">
                <a16:creationId xmlns:a16="http://schemas.microsoft.com/office/drawing/2014/main" id="{DFECA914-6219-4ABF-9475-5C99D85482A3}"/>
              </a:ext>
            </a:extLst>
          </p:cNvPr>
          <p:cNvSpPr txBox="1">
            <a:spLocks noChangeArrowheads="1"/>
          </p:cNvSpPr>
          <p:nvPr/>
        </p:nvSpPr>
        <p:spPr bwMode="auto">
          <a:xfrm>
            <a:off x="1893888" y="1258888"/>
            <a:ext cx="180038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22858" rIns="45715" bIns="22858">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400" b="1">
                <a:latin typeface="Times" panose="02020603050405020304" pitchFamily="18" charset="0"/>
              </a:rPr>
              <a:t>Andrew DePass, Kymberly Wimberly MS,  Martin Sandoval, Yangming Xiao MD PhD, Ann Griffith PhD</a:t>
            </a:r>
          </a:p>
          <a:p>
            <a:pPr algn="ctr"/>
            <a:r>
              <a:rPr lang="en-US" altLang="en-US" sz="2400" b="1">
                <a:latin typeface="Times" panose="02020603050405020304" pitchFamily="18" charset="0"/>
                <a:cs typeface="Arial" panose="020B0604020202020204" pitchFamily="34" charset="0"/>
              </a:rPr>
              <a:t>The University of Texas Health Science Center at San Antonio </a:t>
            </a:r>
          </a:p>
        </p:txBody>
      </p:sp>
      <p:sp>
        <p:nvSpPr>
          <p:cNvPr id="2057" name="Rectangle 135">
            <a:extLst>
              <a:ext uri="{FF2B5EF4-FFF2-40B4-BE49-F238E27FC236}">
                <a16:creationId xmlns:a16="http://schemas.microsoft.com/office/drawing/2014/main" id="{F56097D6-C4E1-4D6B-B8EB-D23B42CF56F9}"/>
              </a:ext>
            </a:extLst>
          </p:cNvPr>
          <p:cNvSpPr>
            <a:spLocks noChangeArrowheads="1"/>
          </p:cNvSpPr>
          <p:nvPr/>
        </p:nvSpPr>
        <p:spPr bwMode="auto">
          <a:xfrm>
            <a:off x="14408150" y="10534650"/>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a:latin typeface="Times" panose="02020603050405020304" pitchFamily="18" charset="0"/>
              </a:rPr>
              <a:t>Conclusion</a:t>
            </a:r>
            <a:endParaRPr lang="en-US" altLang="en-US" sz="2800">
              <a:latin typeface="Times" panose="02020603050405020304" pitchFamily="18" charset="0"/>
            </a:endParaRPr>
          </a:p>
        </p:txBody>
      </p:sp>
      <p:sp>
        <p:nvSpPr>
          <p:cNvPr id="2058" name="Rectangle 133">
            <a:extLst>
              <a:ext uri="{FF2B5EF4-FFF2-40B4-BE49-F238E27FC236}">
                <a16:creationId xmlns:a16="http://schemas.microsoft.com/office/drawing/2014/main" id="{10DF9FE8-B047-4C88-9DC2-EDBDB1C53949}"/>
              </a:ext>
            </a:extLst>
          </p:cNvPr>
          <p:cNvSpPr>
            <a:spLocks noChangeArrowheads="1"/>
          </p:cNvSpPr>
          <p:nvPr/>
        </p:nvSpPr>
        <p:spPr bwMode="auto">
          <a:xfrm>
            <a:off x="7573963" y="7283450"/>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a:latin typeface="Times" panose="02020603050405020304" pitchFamily="18" charset="0"/>
              </a:rPr>
              <a:t>Results</a:t>
            </a:r>
          </a:p>
        </p:txBody>
      </p:sp>
      <p:sp>
        <p:nvSpPr>
          <p:cNvPr id="2059" name="Rectangle 159">
            <a:extLst>
              <a:ext uri="{FF2B5EF4-FFF2-40B4-BE49-F238E27FC236}">
                <a16:creationId xmlns:a16="http://schemas.microsoft.com/office/drawing/2014/main" id="{202403C9-79AF-497C-8682-C93C0423F3F2}"/>
              </a:ext>
            </a:extLst>
          </p:cNvPr>
          <p:cNvSpPr>
            <a:spLocks noChangeArrowheads="1"/>
          </p:cNvSpPr>
          <p:nvPr/>
        </p:nvSpPr>
        <p:spPr bwMode="auto">
          <a:xfrm>
            <a:off x="7548563" y="2660650"/>
            <a:ext cx="62833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a:latin typeface="Times" panose="02020603050405020304" pitchFamily="18" charset="0"/>
              </a:rPr>
              <a:t>Approach</a:t>
            </a:r>
          </a:p>
        </p:txBody>
      </p:sp>
      <p:sp>
        <p:nvSpPr>
          <p:cNvPr id="2060" name="Text Box 154">
            <a:extLst>
              <a:ext uri="{FF2B5EF4-FFF2-40B4-BE49-F238E27FC236}">
                <a16:creationId xmlns:a16="http://schemas.microsoft.com/office/drawing/2014/main" id="{F669847B-65E5-4CD1-A40E-251058FDB368}"/>
              </a:ext>
            </a:extLst>
          </p:cNvPr>
          <p:cNvSpPr txBox="1">
            <a:spLocks noChangeArrowheads="1"/>
          </p:cNvSpPr>
          <p:nvPr/>
        </p:nvSpPr>
        <p:spPr bwMode="auto">
          <a:xfrm>
            <a:off x="14092238" y="11120438"/>
            <a:ext cx="7834312"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5" tIns="22858" rIns="45715" bIns="22858">
            <a:spAutoFit/>
          </a:bodyPr>
          <a:lstStyle>
            <a:lvl1pPr marL="285750" indent="-285750">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just" eaLnBrk="1" hangingPunct="1">
              <a:buFont typeface="Arial" panose="020B0604020202020204" pitchFamily="34" charset="0"/>
              <a:buChar char="•"/>
            </a:pPr>
            <a:r>
              <a:rPr lang="en-US" altLang="en-US" sz="1800">
                <a:latin typeface="Times" panose="02020603050405020304" pitchFamily="18" charset="0"/>
              </a:rPr>
              <a:t>Dietary and genetic supplementation of antioxidant activity delayed age related thymic atrophy.</a:t>
            </a:r>
          </a:p>
          <a:p>
            <a:pPr algn="just" eaLnBrk="1" hangingPunct="1">
              <a:buFont typeface="Arial" panose="020B0604020202020204" pitchFamily="34" charset="0"/>
              <a:buChar char="•"/>
            </a:pPr>
            <a:r>
              <a:rPr lang="en-US" altLang="en-US" sz="1800">
                <a:latin typeface="Times" panose="02020603050405020304" pitchFamily="18" charset="0"/>
              </a:rPr>
              <a:t>Genetic supplementation of antioxidant activity during radiation therapy did improve thymus rebound compared to controls.</a:t>
            </a:r>
          </a:p>
          <a:p>
            <a:pPr algn="just" eaLnBrk="1" hangingPunct="1">
              <a:buFont typeface="Arial" panose="020B0604020202020204" pitchFamily="34" charset="0"/>
              <a:buChar char="•"/>
            </a:pPr>
            <a:r>
              <a:rPr lang="en-US" altLang="en-US" sz="1800">
                <a:latin typeface="Times" panose="02020603050405020304" pitchFamily="18" charset="0"/>
              </a:rPr>
              <a:t>Dietary N-Acetyl  Cysteine supplementation during radiation therapy did not improve thymic rebound in a clinically relevant mouse model.</a:t>
            </a:r>
          </a:p>
          <a:p>
            <a:pPr algn="just" eaLnBrk="1" hangingPunct="1">
              <a:buFont typeface="Arial" panose="020B0604020202020204" pitchFamily="34" charset="0"/>
              <a:buChar char="•"/>
            </a:pPr>
            <a:r>
              <a:rPr lang="en-US" altLang="en-US" sz="1800">
                <a:latin typeface="Times" panose="02020603050405020304" pitchFamily="18" charset="0"/>
              </a:rPr>
              <a:t>Ongoing work will investigate whether using an alternative antioxidant, ascorbic acid, administered by intraperitoneal injection can improve thymic rebound after bone marrow transplant.</a:t>
            </a:r>
          </a:p>
          <a:p>
            <a:pPr algn="just" eaLnBrk="1" hangingPunct="1">
              <a:buFont typeface="Arial" panose="020B0604020202020204" pitchFamily="34" charset="0"/>
              <a:buChar char="•"/>
            </a:pPr>
            <a:r>
              <a:rPr lang="en-US" altLang="en-US" sz="1800">
                <a:latin typeface="Times" panose="02020603050405020304" pitchFamily="18" charset="0"/>
              </a:rPr>
              <a:t>Further research needs to be conducted to establish the effects of antioxidant supplementation on thymus recovery after BMT.</a:t>
            </a:r>
          </a:p>
        </p:txBody>
      </p:sp>
      <p:pic>
        <p:nvPicPr>
          <p:cNvPr id="2061" name="Picture 217">
            <a:extLst>
              <a:ext uri="{FF2B5EF4-FFF2-40B4-BE49-F238E27FC236}">
                <a16:creationId xmlns:a16="http://schemas.microsoft.com/office/drawing/2014/main" id="{EF1F3A99-8130-4921-A645-8D6D3CD70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9050" y="3192463"/>
            <a:ext cx="6856413" cy="47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62" name="Picture 217">
            <a:extLst>
              <a:ext uri="{FF2B5EF4-FFF2-40B4-BE49-F238E27FC236}">
                <a16:creationId xmlns:a16="http://schemas.microsoft.com/office/drawing/2014/main" id="{867AAC8A-9FDA-4570-AD79-2CE069425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4092238" y="11004550"/>
            <a:ext cx="7834312" cy="539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63" name="Rectangle 159">
            <a:extLst>
              <a:ext uri="{FF2B5EF4-FFF2-40B4-BE49-F238E27FC236}">
                <a16:creationId xmlns:a16="http://schemas.microsoft.com/office/drawing/2014/main" id="{EB58BC27-D36A-4996-AD8F-C534F556535F}"/>
              </a:ext>
            </a:extLst>
          </p:cNvPr>
          <p:cNvSpPr>
            <a:spLocks noChangeArrowheads="1"/>
          </p:cNvSpPr>
          <p:nvPr/>
        </p:nvSpPr>
        <p:spPr bwMode="auto">
          <a:xfrm>
            <a:off x="14444663" y="14098588"/>
            <a:ext cx="62833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r>
              <a:rPr lang="en-US" altLang="en-US" sz="2800" b="1">
                <a:latin typeface="Times" panose="02020603050405020304" pitchFamily="18" charset="0"/>
              </a:rPr>
              <a:t>References</a:t>
            </a:r>
            <a:endParaRPr lang="en-US" altLang="en-US" sz="2800">
              <a:latin typeface="Times" panose="02020603050405020304" pitchFamily="18" charset="0"/>
            </a:endParaRPr>
          </a:p>
        </p:txBody>
      </p:sp>
      <p:sp>
        <p:nvSpPr>
          <p:cNvPr id="2064" name="TextBox 50">
            <a:extLst>
              <a:ext uri="{FF2B5EF4-FFF2-40B4-BE49-F238E27FC236}">
                <a16:creationId xmlns:a16="http://schemas.microsoft.com/office/drawing/2014/main" id="{7283B8A5-EA5D-4868-B13F-1ED4A7EA60CA}"/>
              </a:ext>
            </a:extLst>
          </p:cNvPr>
          <p:cNvSpPr txBox="1">
            <a:spLocks noChangeArrowheads="1"/>
          </p:cNvSpPr>
          <p:nvPr/>
        </p:nvSpPr>
        <p:spPr bwMode="auto">
          <a:xfrm>
            <a:off x="14754225" y="14611350"/>
            <a:ext cx="6642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3" indent="-233363">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just">
              <a:buFont typeface="Arial" panose="020B0604020202020204" pitchFamily="34" charset="0"/>
              <a:buAutoNum type="arabicPeriod"/>
            </a:pPr>
            <a:r>
              <a:rPr lang="en-US" altLang="en-US" sz="1200"/>
              <a:t>Griffith, A.V. </a:t>
            </a:r>
            <a:r>
              <a:rPr lang="en-US" altLang="en-US" sz="1200" i="1"/>
              <a:t>et al. </a:t>
            </a:r>
            <a:r>
              <a:rPr lang="en-US" altLang="en-US" sz="1200"/>
              <a:t>Metabolic Damage and Premature Thymus Aging Caused by Stromal Catalase Deficiency. </a:t>
            </a:r>
            <a:r>
              <a:rPr lang="en-US" altLang="en-US" sz="1200" i="1"/>
              <a:t>Cell Rep </a:t>
            </a:r>
            <a:r>
              <a:rPr lang="en-US" altLang="en-US" sz="1200" b="1"/>
              <a:t>12</a:t>
            </a:r>
            <a:r>
              <a:rPr lang="en-US" altLang="en-US" sz="1200"/>
              <a:t>,1071-9 (2015). PMCID: 4797338.</a:t>
            </a:r>
          </a:p>
          <a:p>
            <a:pPr algn="just">
              <a:buFont typeface="Arial" panose="020B0604020202020204" pitchFamily="34" charset="0"/>
              <a:buAutoNum type="arabicPeriod"/>
            </a:pPr>
            <a:r>
              <a:rPr lang="en-US" altLang="en-US" sz="1200"/>
              <a:t>Petrie, H.T. &amp; Zuniga-Pflucker, J.C. Zoned out: functional mapping of stromal signaling microenvironments in the thymus.</a:t>
            </a:r>
            <a:r>
              <a:rPr lang="en-US" altLang="en-US" sz="1200" i="1"/>
              <a:t>Annu Rev Immunol </a:t>
            </a:r>
            <a:r>
              <a:rPr lang="en-US" altLang="en-US" sz="1200" b="1"/>
              <a:t>25</a:t>
            </a:r>
            <a:r>
              <a:rPr lang="en-US" altLang="en-US" sz="1200"/>
              <a:t>, 649-79 (2007). PMCID.</a:t>
            </a:r>
            <a:endParaRPr lang="en-US" altLang="en-US" sz="1200">
              <a:latin typeface="Times" panose="02020603050405020304" pitchFamily="18" charset="0"/>
            </a:endParaRPr>
          </a:p>
          <a:p>
            <a:pPr algn="just" eaLnBrk="1" hangingPunct="1"/>
            <a:endParaRPr lang="en-US" altLang="en-US" sz="1200">
              <a:latin typeface="Times" panose="02020603050405020304" pitchFamily="18" charset="0"/>
            </a:endParaRPr>
          </a:p>
        </p:txBody>
      </p:sp>
      <p:pic>
        <p:nvPicPr>
          <p:cNvPr id="2065" name="Picture 217">
            <a:extLst>
              <a:ext uri="{FF2B5EF4-FFF2-40B4-BE49-F238E27FC236}">
                <a16:creationId xmlns:a16="http://schemas.microsoft.com/office/drawing/2014/main" id="{7A91447D-2A61-4A4C-B771-3957282EC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4446250" y="14584363"/>
            <a:ext cx="7385050" cy="523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66" name="Picture 28">
            <a:extLst>
              <a:ext uri="{FF2B5EF4-FFF2-40B4-BE49-F238E27FC236}">
                <a16:creationId xmlns:a16="http://schemas.microsoft.com/office/drawing/2014/main" id="{82CDAC3A-9E52-48A9-B7E3-D35E396AE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663575"/>
            <a:ext cx="3551238" cy="122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2">
            <a:extLst>
              <a:ext uri="{FF2B5EF4-FFF2-40B4-BE49-F238E27FC236}">
                <a16:creationId xmlns:a16="http://schemas.microsoft.com/office/drawing/2014/main" id="{E5495BDD-62D1-42BC-93AC-D411605454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43" t="2412" r="2895" b="7840"/>
          <a:stretch>
            <a:fillRect/>
          </a:stretch>
        </p:blipFill>
        <p:spPr bwMode="auto">
          <a:xfrm>
            <a:off x="0" y="2203450"/>
            <a:ext cx="21945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13">
            <a:extLst>
              <a:ext uri="{FF2B5EF4-FFF2-40B4-BE49-F238E27FC236}">
                <a16:creationId xmlns:a16="http://schemas.microsoft.com/office/drawing/2014/main" id="{A2319592-720F-4ECE-9C5F-25305EE7E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43" t="2412" r="2895" b="7840"/>
          <a:stretch>
            <a:fillRect/>
          </a:stretch>
        </p:blipFill>
        <p:spPr bwMode="auto">
          <a:xfrm>
            <a:off x="0" y="0"/>
            <a:ext cx="21945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15">
            <a:extLst>
              <a:ext uri="{FF2B5EF4-FFF2-40B4-BE49-F238E27FC236}">
                <a16:creationId xmlns:a16="http://schemas.microsoft.com/office/drawing/2014/main" id="{0FF45294-6359-4F10-B20C-DCA85015D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43" t="2412" r="2895" b="7840"/>
          <a:stretch>
            <a:fillRect/>
          </a:stretch>
        </p:blipFill>
        <p:spPr bwMode="auto">
          <a:xfrm>
            <a:off x="0" y="16028988"/>
            <a:ext cx="21945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Rectangle 1">
            <a:extLst>
              <a:ext uri="{FF2B5EF4-FFF2-40B4-BE49-F238E27FC236}">
                <a16:creationId xmlns:a16="http://schemas.microsoft.com/office/drawing/2014/main" id="{31536328-0468-4B8D-8977-77C6F54F2344}"/>
              </a:ext>
            </a:extLst>
          </p:cNvPr>
          <p:cNvSpPr>
            <a:spLocks noChangeArrowheads="1"/>
          </p:cNvSpPr>
          <p:nvPr/>
        </p:nvSpPr>
        <p:spPr bwMode="auto">
          <a:xfrm>
            <a:off x="7608888" y="15492413"/>
            <a:ext cx="13979525" cy="738187"/>
          </a:xfrm>
          <a:prstGeom prst="rect">
            <a:avLst/>
          </a:prstGeom>
          <a:noFill/>
          <a:ln>
            <a:noFill/>
          </a:ln>
        </p:spPr>
        <p:txBody>
          <a:bodyPr>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marL="285750" indent="-285750" eaLnBrk="1" hangingPunct="1">
              <a:buFont typeface="Arial" panose="020B0604020202020204" pitchFamily="34" charset="0"/>
              <a:buChar char="•"/>
              <a:defRPr/>
            </a:pPr>
            <a:r>
              <a:rPr lang="en-US" altLang="en-US" sz="1400" dirty="0"/>
              <a:t>Andrew DePass is a summer undergraduate scholar from Quinnipiac University supported by the CPRIT Research Training Award (</a:t>
            </a:r>
            <a:r>
              <a:rPr lang="en-US" altLang="en-US" sz="1400" b="1" dirty="0"/>
              <a:t>RP170345</a:t>
            </a:r>
            <a:r>
              <a:rPr lang="en-US" altLang="en-US" sz="1400" dirty="0"/>
              <a:t>)</a:t>
            </a:r>
          </a:p>
          <a:p>
            <a:pPr marL="285750" indent="-285750" eaLnBrk="1" hangingPunct="1">
              <a:buFont typeface="Arial" panose="020B0604020202020204" pitchFamily="34" charset="0"/>
              <a:buChar char="•"/>
              <a:defRPr/>
            </a:pPr>
            <a:r>
              <a:rPr lang="en-US" sz="1400" dirty="0">
                <a:cs typeface="Arial" panose="020B0604020202020204" pitchFamily="34" charset="0"/>
              </a:rPr>
              <a:t>“Ann V. Griffith, PhD holds a </a:t>
            </a:r>
            <a:r>
              <a:rPr lang="en-US" sz="1400" dirty="0" err="1">
                <a:cs typeface="Arial" panose="020B0604020202020204" pitchFamily="34" charset="0"/>
              </a:rPr>
              <a:t>Voelcker</a:t>
            </a:r>
            <a:r>
              <a:rPr lang="en-US" sz="1400" dirty="0">
                <a:cs typeface="Arial" panose="020B0604020202020204" pitchFamily="34" charset="0"/>
              </a:rPr>
              <a:t> Fund Young Investigator Award from the MAX AND MINNIE TOMERLIN VOELCKER FUND.”</a:t>
            </a:r>
          </a:p>
          <a:p>
            <a:pPr eaLnBrk="1" hangingPunct="1">
              <a:defRPr/>
            </a:pPr>
            <a:endParaRPr lang="en-US" altLang="en-US" sz="1400" dirty="0"/>
          </a:p>
        </p:txBody>
      </p:sp>
      <p:pic>
        <p:nvPicPr>
          <p:cNvPr id="2" name="Picture 217">
            <a:extLst>
              <a:ext uri="{FF2B5EF4-FFF2-40B4-BE49-F238E27FC236}">
                <a16:creationId xmlns:a16="http://schemas.microsoft.com/office/drawing/2014/main" id="{CBE23D26-E81B-43AB-8E4D-2FA18A547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7543800" y="15409863"/>
            <a:ext cx="9261475" cy="63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72" name="Rectangle 2">
            <a:extLst>
              <a:ext uri="{FF2B5EF4-FFF2-40B4-BE49-F238E27FC236}">
                <a16:creationId xmlns:a16="http://schemas.microsoft.com/office/drawing/2014/main" id="{015A46EA-AB12-4FBB-AB4F-04BD4E0C79E8}"/>
              </a:ext>
            </a:extLst>
          </p:cNvPr>
          <p:cNvSpPr>
            <a:spLocks noChangeArrowheads="1"/>
          </p:cNvSpPr>
          <p:nvPr/>
        </p:nvSpPr>
        <p:spPr bwMode="auto">
          <a:xfrm>
            <a:off x="7573963" y="14954250"/>
            <a:ext cx="3157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en-US" sz="2800" b="1">
                <a:latin typeface="Times" panose="02020603050405020304" pitchFamily="18" charset="0"/>
              </a:rPr>
              <a:t>Acknowledgements</a:t>
            </a:r>
            <a:endParaRPr lang="en-US" altLang="en-US" sz="2800">
              <a:latin typeface="Times" panose="02020603050405020304" pitchFamily="18" charset="0"/>
            </a:endParaRPr>
          </a:p>
        </p:txBody>
      </p:sp>
      <p:grpSp>
        <p:nvGrpSpPr>
          <p:cNvPr id="2073" name="Group 36">
            <a:extLst>
              <a:ext uri="{FF2B5EF4-FFF2-40B4-BE49-F238E27FC236}">
                <a16:creationId xmlns:a16="http://schemas.microsoft.com/office/drawing/2014/main" id="{81C113BF-6A10-406A-B3F2-E15F198F6025}"/>
              </a:ext>
            </a:extLst>
          </p:cNvPr>
          <p:cNvGrpSpPr>
            <a:grpSpLocks/>
          </p:cNvGrpSpPr>
          <p:nvPr/>
        </p:nvGrpSpPr>
        <p:grpSpPr bwMode="auto">
          <a:xfrm>
            <a:off x="7543800" y="8061325"/>
            <a:ext cx="6356350" cy="7054850"/>
            <a:chOff x="14012862" y="7887690"/>
            <a:chExt cx="11891649" cy="13603849"/>
          </a:xfrm>
        </p:grpSpPr>
        <p:pic>
          <p:nvPicPr>
            <p:cNvPr id="2114" name="Picture 40">
              <a:extLst>
                <a:ext uri="{FF2B5EF4-FFF2-40B4-BE49-F238E27FC236}">
                  <a16:creationId xmlns:a16="http://schemas.microsoft.com/office/drawing/2014/main" id="{7EE16470-2DF6-4897-AAF0-D8B344871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4981" y="7887690"/>
              <a:ext cx="11529806" cy="829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5" name="TextBox 41">
              <a:extLst>
                <a:ext uri="{FF2B5EF4-FFF2-40B4-BE49-F238E27FC236}">
                  <a16:creationId xmlns:a16="http://schemas.microsoft.com/office/drawing/2014/main" id="{96C8BFB1-51BA-48CD-AA25-ACFBF74AE433}"/>
                </a:ext>
              </a:extLst>
            </p:cNvPr>
            <p:cNvSpPr txBox="1">
              <a:spLocks noChangeArrowheads="1"/>
            </p:cNvSpPr>
            <p:nvPr/>
          </p:nvSpPr>
          <p:spPr bwMode="auto">
            <a:xfrm>
              <a:off x="14012862" y="16327742"/>
              <a:ext cx="11891649" cy="51637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just"/>
              <a:r>
                <a:rPr lang="en-US" altLang="en-US" sz="1400" b="1">
                  <a:cs typeface="Arial" panose="020B0604020202020204" pitchFamily="34" charset="0"/>
                </a:rPr>
                <a:t>Figure 1. </a:t>
              </a:r>
              <a:r>
                <a:rPr lang="en-US" altLang="en-US" sz="1400">
                  <a:cs typeface="Arial" panose="020B0604020202020204" pitchFamily="34" charset="0"/>
                </a:rPr>
                <a:t>Thymic atrophy is responsive to redox state in a stromal-dependent manner.</a:t>
              </a:r>
              <a:r>
                <a:rPr lang="en-US" altLang="en-US" sz="1400" b="1">
                  <a:cs typeface="Arial" panose="020B0604020202020204" pitchFamily="34" charset="0"/>
                </a:rPr>
                <a:t> </a:t>
              </a:r>
              <a:r>
                <a:rPr lang="en-US" altLang="en-US" sz="1400">
                  <a:cs typeface="Arial" panose="020B0604020202020204" pitchFamily="34" charset="0"/>
                </a:rPr>
                <a:t>a) drinking water containing N-Acetyl Cysteine (nac) or L-ascorbic acid (asc) was given from weaning; thymus weight was measured at 10 weeks. Mice supplemented with antioxidants exhibited significantly larger thymuses than control (mean ± s.d. for 5 animals, except 5- week control, which is a historical average). b) other tissues from the same mice; no significant differences were found. c) thymus cellularity in male mice expressing a catalase transgene (CatTg) at approximately 1, 3 , or 6 months of age. Control and CatTg thymuses were indistinguishable early, but CatTg remained significantly larger while controls underwent rapid atrophy.               d) thymus cellularity in female mice. (mean ± s.d. for 3-17animals)</a:t>
              </a:r>
              <a:br>
                <a:rPr lang="en-US" altLang="en-US" sz="1400">
                  <a:cs typeface="Arial" panose="020B0604020202020204" pitchFamily="34" charset="0"/>
                </a:rPr>
              </a:br>
              <a:r>
                <a:rPr lang="en-US" altLang="en-US" sz="1400">
                  <a:cs typeface="Arial" panose="020B0604020202020204" pitchFamily="34" charset="0"/>
                </a:rPr>
                <a:t>(Adapted from Griffith et al. Cell Reports 2015)</a:t>
              </a:r>
            </a:p>
          </p:txBody>
        </p:sp>
      </p:grpSp>
      <p:sp>
        <p:nvSpPr>
          <p:cNvPr id="74" name="TextBox 73">
            <a:extLst>
              <a:ext uri="{FF2B5EF4-FFF2-40B4-BE49-F238E27FC236}">
                <a16:creationId xmlns:a16="http://schemas.microsoft.com/office/drawing/2014/main" id="{2CD75BD4-38C8-4908-A401-58FF770E95FC}"/>
              </a:ext>
            </a:extLst>
          </p:cNvPr>
          <p:cNvSpPr txBox="1"/>
          <p:nvPr/>
        </p:nvSpPr>
        <p:spPr>
          <a:xfrm>
            <a:off x="18700750" y="3470275"/>
            <a:ext cx="3106738" cy="3538538"/>
          </a:xfrm>
          <a:prstGeom prst="rect">
            <a:avLst/>
          </a:prstGeom>
          <a:solidFill>
            <a:schemeClr val="bg1"/>
          </a:solidFill>
        </p:spPr>
        <p:txBody>
          <a:bodyPr>
            <a:spAutoFit/>
          </a:bodyPr>
          <a:lstStyle/>
          <a:p>
            <a:pPr algn="just">
              <a:defRPr/>
            </a:pPr>
            <a:r>
              <a:rPr lang="en-US" sz="1400" b="1" dirty="0">
                <a:cs typeface="Arial" panose="020B0604020202020204" pitchFamily="34" charset="0"/>
              </a:rPr>
              <a:t>Figure 2. </a:t>
            </a:r>
            <a:r>
              <a:rPr lang="en-US" sz="1400" dirty="0">
                <a:cs typeface="Arial" panose="020B0604020202020204" pitchFamily="34" charset="0"/>
              </a:rPr>
              <a:t>Thymus cellularity at steady state after transplantation of wildtype bone marrow (BMT) into IL7R</a:t>
            </a:r>
            <a:r>
              <a:rPr lang="en-US" sz="1400" spc="-100" dirty="0">
                <a:latin typeface="Symbol" charset="2"/>
                <a:cs typeface="Symbol" charset="2"/>
              </a:rPr>
              <a:t>a</a:t>
            </a:r>
            <a:r>
              <a:rPr lang="en-US" sz="1400" baseline="30000" dirty="0">
                <a:cs typeface="Arial" panose="020B0604020202020204" pitchFamily="34" charset="0"/>
              </a:rPr>
              <a:t>-/-</a:t>
            </a:r>
            <a:r>
              <a:rPr lang="en-US" sz="1400" dirty="0">
                <a:cs typeface="Arial" panose="020B0604020202020204" pitchFamily="34" charset="0"/>
              </a:rPr>
              <a:t> recipient mice with or without radiation (Rad, 9.5 </a:t>
            </a:r>
            <a:r>
              <a:rPr lang="en-US" sz="1400" dirty="0" err="1">
                <a:cs typeface="Arial" panose="020B0604020202020204" pitchFamily="34" charset="0"/>
              </a:rPr>
              <a:t>Gy</a:t>
            </a:r>
            <a:r>
              <a:rPr lang="en-US" sz="1400" dirty="0">
                <a:cs typeface="Arial" panose="020B0604020202020204" pitchFamily="34" charset="0"/>
              </a:rPr>
              <a:t>); with or without catalase transgene (mean for 3-6 animals). Radiation decreases thymus size post-BMT by ~60%. This effect is partially rescued by the catalase transgene. Statistically significant differences (Student's two-tailed t test, independent samples) are indicated by horizontal bars. (BMT, bone marrow transplant; Rad, irradiated; </a:t>
            </a:r>
            <a:r>
              <a:rPr lang="en-US" sz="1400" dirty="0" err="1">
                <a:cs typeface="Arial" panose="020B0604020202020204" pitchFamily="34" charset="0"/>
              </a:rPr>
              <a:t>mCat</a:t>
            </a:r>
            <a:r>
              <a:rPr lang="en-US" sz="1400" dirty="0">
                <a:cs typeface="Arial" panose="020B0604020202020204" pitchFamily="34" charset="0"/>
              </a:rPr>
              <a:t> Tg, catalase transgene) </a:t>
            </a:r>
          </a:p>
        </p:txBody>
      </p:sp>
      <p:pic>
        <p:nvPicPr>
          <p:cNvPr id="2075" name="Picture 75">
            <a:extLst>
              <a:ext uri="{FF2B5EF4-FFF2-40B4-BE49-F238E27FC236}">
                <a16:creationId xmlns:a16="http://schemas.microsoft.com/office/drawing/2014/main" id="{A9DD3DBB-320E-47FB-82BE-0D5CB2B1BF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98650" y="6905625"/>
            <a:ext cx="3756025"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6" name="Picture 217">
            <a:extLst>
              <a:ext uri="{FF2B5EF4-FFF2-40B4-BE49-F238E27FC236}">
                <a16:creationId xmlns:a16="http://schemas.microsoft.com/office/drawing/2014/main" id="{FEDE4070-4C1C-4486-9C4F-EC3B8D2EB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0" y="9004300"/>
            <a:ext cx="6856413" cy="47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77" name="Picture 217">
            <a:extLst>
              <a:ext uri="{FF2B5EF4-FFF2-40B4-BE49-F238E27FC236}">
                <a16:creationId xmlns:a16="http://schemas.microsoft.com/office/drawing/2014/main" id="{E45B07D0-CB0E-4AFC-999C-9CAB51EEF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7599363" y="7818438"/>
            <a:ext cx="5943600" cy="412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78" name="Picture 217">
            <a:extLst>
              <a:ext uri="{FF2B5EF4-FFF2-40B4-BE49-F238E27FC236}">
                <a16:creationId xmlns:a16="http://schemas.microsoft.com/office/drawing/2014/main" id="{90C4F9A9-E475-4832-80A1-3502027D2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7573963" y="3160713"/>
            <a:ext cx="5943600" cy="412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79" name="Rectangle 133">
            <a:extLst>
              <a:ext uri="{FF2B5EF4-FFF2-40B4-BE49-F238E27FC236}">
                <a16:creationId xmlns:a16="http://schemas.microsoft.com/office/drawing/2014/main" id="{F205BEE4-C794-47B8-A5B2-8EB55DBDE406}"/>
              </a:ext>
            </a:extLst>
          </p:cNvPr>
          <p:cNvSpPr>
            <a:spLocks noChangeArrowheads="1"/>
          </p:cNvSpPr>
          <p:nvPr/>
        </p:nvSpPr>
        <p:spPr bwMode="auto">
          <a:xfrm>
            <a:off x="14408150" y="2670175"/>
            <a:ext cx="64452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1"/>
                </a:solidFill>
                <a:latin typeface="Arial" panose="020B0604020202020204" pitchFamily="34" charset="0"/>
              </a:defRPr>
            </a:lvl1pPr>
            <a:lvl2pPr marL="742950" indent="-285750">
              <a:defRPr sz="4400">
                <a:solidFill>
                  <a:schemeClr val="tx1"/>
                </a:solidFill>
                <a:latin typeface="Arial" panose="020B0604020202020204" pitchFamily="34" charset="0"/>
              </a:defRPr>
            </a:lvl2pPr>
            <a:lvl3pPr marL="1143000" indent="-228600">
              <a:defRPr sz="4400">
                <a:solidFill>
                  <a:schemeClr val="tx1"/>
                </a:solidFill>
                <a:latin typeface="Arial" panose="020B0604020202020204" pitchFamily="34" charset="0"/>
              </a:defRPr>
            </a:lvl3pPr>
            <a:lvl4pPr marL="1600200" indent="-228600">
              <a:defRPr sz="4400">
                <a:solidFill>
                  <a:schemeClr val="tx1"/>
                </a:solidFill>
                <a:latin typeface="Arial" panose="020B0604020202020204" pitchFamily="34" charset="0"/>
              </a:defRPr>
            </a:lvl4pPr>
            <a:lvl5pPr marL="2057400" indent="-22860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a:r>
              <a:rPr lang="en-US" altLang="en-US" sz="2800" b="1">
                <a:latin typeface="Times" panose="02020603050405020304" pitchFamily="18" charset="0"/>
              </a:rPr>
              <a:t>Results</a:t>
            </a:r>
          </a:p>
        </p:txBody>
      </p:sp>
      <p:pic>
        <p:nvPicPr>
          <p:cNvPr id="2080" name="Picture 217">
            <a:extLst>
              <a:ext uri="{FF2B5EF4-FFF2-40B4-BE49-F238E27FC236}">
                <a16:creationId xmlns:a16="http://schemas.microsoft.com/office/drawing/2014/main" id="{F2669917-4937-4ACC-BF94-F8B2720CE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599" b="6152"/>
          <a:stretch>
            <a:fillRect/>
          </a:stretch>
        </p:blipFill>
        <p:spPr bwMode="auto">
          <a:xfrm>
            <a:off x="14658975" y="3170238"/>
            <a:ext cx="7005638" cy="47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081" name="Group 85">
            <a:extLst>
              <a:ext uri="{FF2B5EF4-FFF2-40B4-BE49-F238E27FC236}">
                <a16:creationId xmlns:a16="http://schemas.microsoft.com/office/drawing/2014/main" id="{07A5AF86-484E-4655-8216-5590B3F3F740}"/>
              </a:ext>
            </a:extLst>
          </p:cNvPr>
          <p:cNvGrpSpPr>
            <a:grpSpLocks/>
          </p:cNvGrpSpPr>
          <p:nvPr/>
        </p:nvGrpSpPr>
        <p:grpSpPr bwMode="auto">
          <a:xfrm>
            <a:off x="14444663" y="3232150"/>
            <a:ext cx="4162425" cy="3805238"/>
            <a:chOff x="17674851" y="22134618"/>
            <a:chExt cx="7614082" cy="6852581"/>
          </a:xfrm>
        </p:grpSpPr>
        <p:pic>
          <p:nvPicPr>
            <p:cNvPr id="2086" name="Picture 87">
              <a:extLst>
                <a:ext uri="{FF2B5EF4-FFF2-40B4-BE49-F238E27FC236}">
                  <a16:creationId xmlns:a16="http://schemas.microsoft.com/office/drawing/2014/main" id="{BBDB4E80-F79D-4161-B00B-571EC60C7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10963"/>
            <a:stretch>
              <a:fillRect/>
            </a:stretch>
          </p:blipFill>
          <p:spPr bwMode="auto">
            <a:xfrm>
              <a:off x="17674851" y="22134618"/>
              <a:ext cx="7614082" cy="6852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87" name="Group 88">
              <a:extLst>
                <a:ext uri="{FF2B5EF4-FFF2-40B4-BE49-F238E27FC236}">
                  <a16:creationId xmlns:a16="http://schemas.microsoft.com/office/drawing/2014/main" id="{897FE5AC-936B-4EB7-8F9D-5CD1FC8A3B7D}"/>
                </a:ext>
              </a:extLst>
            </p:cNvPr>
            <p:cNvGrpSpPr>
              <a:grpSpLocks/>
            </p:cNvGrpSpPr>
            <p:nvPr/>
          </p:nvGrpSpPr>
          <p:grpSpPr bwMode="auto">
            <a:xfrm>
              <a:off x="19718652" y="23155300"/>
              <a:ext cx="4825770" cy="1148489"/>
              <a:chOff x="3863241" y="1643320"/>
              <a:chExt cx="2725128" cy="981078"/>
            </a:xfrm>
          </p:grpSpPr>
          <p:grpSp>
            <p:nvGrpSpPr>
              <p:cNvPr id="2088" name="Group 89">
                <a:extLst>
                  <a:ext uri="{FF2B5EF4-FFF2-40B4-BE49-F238E27FC236}">
                    <a16:creationId xmlns:a16="http://schemas.microsoft.com/office/drawing/2014/main" id="{BB4D6267-4A98-46D4-98EF-1D709FE7D1FC}"/>
                  </a:ext>
                </a:extLst>
              </p:cNvPr>
              <p:cNvGrpSpPr>
                <a:grpSpLocks/>
              </p:cNvGrpSpPr>
              <p:nvPr/>
            </p:nvGrpSpPr>
            <p:grpSpPr bwMode="auto">
              <a:xfrm>
                <a:off x="3863241" y="1643320"/>
                <a:ext cx="2725128" cy="433748"/>
                <a:chOff x="3863241" y="1680898"/>
                <a:chExt cx="2725128" cy="433748"/>
              </a:xfrm>
            </p:grpSpPr>
            <p:grpSp>
              <p:nvGrpSpPr>
                <p:cNvPr id="2102" name="Group 103">
                  <a:extLst>
                    <a:ext uri="{FF2B5EF4-FFF2-40B4-BE49-F238E27FC236}">
                      <a16:creationId xmlns:a16="http://schemas.microsoft.com/office/drawing/2014/main" id="{50E64319-21D5-4420-B862-CFB71F96F2D7}"/>
                    </a:ext>
                  </a:extLst>
                </p:cNvPr>
                <p:cNvGrpSpPr>
                  <a:grpSpLocks/>
                </p:cNvGrpSpPr>
                <p:nvPr/>
              </p:nvGrpSpPr>
              <p:grpSpPr bwMode="auto">
                <a:xfrm>
                  <a:off x="3863241" y="1680898"/>
                  <a:ext cx="2725128" cy="140676"/>
                  <a:chOff x="8382000" y="1652954"/>
                  <a:chExt cx="1910862" cy="187569"/>
                </a:xfrm>
              </p:grpSpPr>
              <p:cxnSp>
                <p:nvCxnSpPr>
                  <p:cNvPr id="113" name="Straight Connector 112">
                    <a:extLst>
                      <a:ext uri="{FF2B5EF4-FFF2-40B4-BE49-F238E27FC236}">
                        <a16:creationId xmlns:a16="http://schemas.microsoft.com/office/drawing/2014/main" id="{B85C80C9-66E7-4924-8927-5C809E08E8E4}"/>
                      </a:ext>
                    </a:extLst>
                  </p:cNvPr>
                  <p:cNvCxnSpPr>
                    <a:cxnSpLocks/>
                  </p:cNvCxnSpPr>
                  <p:nvPr/>
                </p:nvCxnSpPr>
                <p:spPr>
                  <a:xfrm>
                    <a:off x="8382222" y="1652858"/>
                    <a:ext cx="19110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96FA5C8-A1E9-4CEE-AD7C-07594FAE44E9}"/>
                      </a:ext>
                    </a:extLst>
                  </p:cNvPr>
                  <p:cNvCxnSpPr>
                    <a:cxnSpLocks/>
                  </p:cNvCxnSpPr>
                  <p:nvPr/>
                </p:nvCxnSpPr>
                <p:spPr>
                  <a:xfrm>
                    <a:off x="8382222" y="1652858"/>
                    <a:ext cx="0" cy="188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A22A3B3-2F78-4FCF-9321-85B4BD157946}"/>
                      </a:ext>
                    </a:extLst>
                  </p:cNvPr>
                  <p:cNvCxnSpPr>
                    <a:cxnSpLocks/>
                  </p:cNvCxnSpPr>
                  <p:nvPr/>
                </p:nvCxnSpPr>
                <p:spPr>
                  <a:xfrm>
                    <a:off x="10293300" y="1652858"/>
                    <a:ext cx="0" cy="188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3" name="Group 104">
                  <a:extLst>
                    <a:ext uri="{FF2B5EF4-FFF2-40B4-BE49-F238E27FC236}">
                      <a16:creationId xmlns:a16="http://schemas.microsoft.com/office/drawing/2014/main" id="{628FDFD8-1D9F-4067-A2F4-B48C6E244DBF}"/>
                    </a:ext>
                  </a:extLst>
                </p:cNvPr>
                <p:cNvGrpSpPr>
                  <a:grpSpLocks/>
                </p:cNvGrpSpPr>
                <p:nvPr/>
              </p:nvGrpSpPr>
              <p:grpSpPr bwMode="auto">
                <a:xfrm>
                  <a:off x="3863241" y="1833298"/>
                  <a:ext cx="1798989" cy="140674"/>
                  <a:chOff x="8382000" y="1652954"/>
                  <a:chExt cx="1910862" cy="187569"/>
                </a:xfrm>
              </p:grpSpPr>
              <p:cxnSp>
                <p:nvCxnSpPr>
                  <p:cNvPr id="110" name="Straight Connector 109">
                    <a:extLst>
                      <a:ext uri="{FF2B5EF4-FFF2-40B4-BE49-F238E27FC236}">
                        <a16:creationId xmlns:a16="http://schemas.microsoft.com/office/drawing/2014/main" id="{FB3DDDA0-81F3-465F-89D3-6FB3E1414DAD}"/>
                      </a:ext>
                    </a:extLst>
                  </p:cNvPr>
                  <p:cNvCxnSpPr>
                    <a:cxnSpLocks/>
                  </p:cNvCxnSpPr>
                  <p:nvPr/>
                </p:nvCxnSpPr>
                <p:spPr>
                  <a:xfrm>
                    <a:off x="8382336" y="1674329"/>
                    <a:ext cx="1910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4F4C59-7701-4B29-90F1-3FB843B3B8FF}"/>
                      </a:ext>
                    </a:extLst>
                  </p:cNvPr>
                  <p:cNvCxnSpPr>
                    <a:cxnSpLocks/>
                  </p:cNvCxnSpPr>
                  <p:nvPr/>
                </p:nvCxnSpPr>
                <p:spPr>
                  <a:xfrm>
                    <a:off x="8382336" y="1674329"/>
                    <a:ext cx="0" cy="166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976AB9C-B823-4F4B-A76C-636B7658CF3F}"/>
                      </a:ext>
                    </a:extLst>
                  </p:cNvPr>
                  <p:cNvCxnSpPr>
                    <a:cxnSpLocks/>
                  </p:cNvCxnSpPr>
                  <p:nvPr/>
                </p:nvCxnSpPr>
                <p:spPr>
                  <a:xfrm>
                    <a:off x="10293123" y="1674329"/>
                    <a:ext cx="0" cy="166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4" name="Group 105">
                  <a:extLst>
                    <a:ext uri="{FF2B5EF4-FFF2-40B4-BE49-F238E27FC236}">
                      <a16:creationId xmlns:a16="http://schemas.microsoft.com/office/drawing/2014/main" id="{0108FFE7-B608-4675-ACFA-BA34E7555F64}"/>
                    </a:ext>
                  </a:extLst>
                </p:cNvPr>
                <p:cNvGrpSpPr>
                  <a:grpSpLocks/>
                </p:cNvGrpSpPr>
                <p:nvPr/>
              </p:nvGrpSpPr>
              <p:grpSpPr bwMode="auto">
                <a:xfrm>
                  <a:off x="3863242" y="1973972"/>
                  <a:ext cx="921700" cy="140674"/>
                  <a:chOff x="8382000" y="1652954"/>
                  <a:chExt cx="1910862" cy="187569"/>
                </a:xfrm>
              </p:grpSpPr>
              <p:cxnSp>
                <p:nvCxnSpPr>
                  <p:cNvPr id="107" name="Straight Connector 106">
                    <a:extLst>
                      <a:ext uri="{FF2B5EF4-FFF2-40B4-BE49-F238E27FC236}">
                        <a16:creationId xmlns:a16="http://schemas.microsoft.com/office/drawing/2014/main" id="{399079E7-AFB3-47BA-A7A1-8B089AFAC51F}"/>
                      </a:ext>
                    </a:extLst>
                  </p:cNvPr>
                  <p:cNvCxnSpPr>
                    <a:cxnSpLocks/>
                  </p:cNvCxnSpPr>
                  <p:nvPr/>
                </p:nvCxnSpPr>
                <p:spPr>
                  <a:xfrm>
                    <a:off x="8382653" y="1652827"/>
                    <a:ext cx="1910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F2D77A0-8C8A-4080-8658-717D4B5FB567}"/>
                      </a:ext>
                    </a:extLst>
                  </p:cNvPr>
                  <p:cNvCxnSpPr>
                    <a:cxnSpLocks/>
                  </p:cNvCxnSpPr>
                  <p:nvPr/>
                </p:nvCxnSpPr>
                <p:spPr>
                  <a:xfrm>
                    <a:off x="8382653" y="1652827"/>
                    <a:ext cx="0" cy="188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43A8878-54E5-4EBC-B3B8-2A3D163CE65D}"/>
                      </a:ext>
                    </a:extLst>
                  </p:cNvPr>
                  <p:cNvCxnSpPr>
                    <a:cxnSpLocks/>
                  </p:cNvCxnSpPr>
                  <p:nvPr/>
                </p:nvCxnSpPr>
                <p:spPr>
                  <a:xfrm>
                    <a:off x="10293303" y="1652827"/>
                    <a:ext cx="0" cy="188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89" name="Group 90">
                <a:extLst>
                  <a:ext uri="{FF2B5EF4-FFF2-40B4-BE49-F238E27FC236}">
                    <a16:creationId xmlns:a16="http://schemas.microsoft.com/office/drawing/2014/main" id="{71DC7317-C7A8-4944-981C-B2BC19F0D137}"/>
                  </a:ext>
                </a:extLst>
              </p:cNvPr>
              <p:cNvGrpSpPr>
                <a:grpSpLocks/>
              </p:cNvGrpSpPr>
              <p:nvPr/>
            </p:nvGrpSpPr>
            <p:grpSpPr bwMode="auto">
              <a:xfrm>
                <a:off x="4765918" y="2146605"/>
                <a:ext cx="1798989" cy="285892"/>
                <a:chOff x="4765918" y="2196709"/>
                <a:chExt cx="1798989" cy="285892"/>
              </a:xfrm>
            </p:grpSpPr>
            <p:grpSp>
              <p:nvGrpSpPr>
                <p:cNvPr id="2094" name="Group 95">
                  <a:extLst>
                    <a:ext uri="{FF2B5EF4-FFF2-40B4-BE49-F238E27FC236}">
                      <a16:creationId xmlns:a16="http://schemas.microsoft.com/office/drawing/2014/main" id="{58B63B9E-ECBB-4B1E-BAA8-C9C3FD6617EE}"/>
                    </a:ext>
                  </a:extLst>
                </p:cNvPr>
                <p:cNvGrpSpPr>
                  <a:grpSpLocks/>
                </p:cNvGrpSpPr>
                <p:nvPr/>
              </p:nvGrpSpPr>
              <p:grpSpPr bwMode="auto">
                <a:xfrm>
                  <a:off x="4765918" y="2196709"/>
                  <a:ext cx="1798989" cy="140674"/>
                  <a:chOff x="8382000" y="1652954"/>
                  <a:chExt cx="1910862" cy="187569"/>
                </a:xfrm>
              </p:grpSpPr>
              <p:cxnSp>
                <p:nvCxnSpPr>
                  <p:cNvPr id="101" name="Straight Connector 100">
                    <a:extLst>
                      <a:ext uri="{FF2B5EF4-FFF2-40B4-BE49-F238E27FC236}">
                        <a16:creationId xmlns:a16="http://schemas.microsoft.com/office/drawing/2014/main" id="{D5EDFE8A-91EF-4658-B67A-B6A6B7EA2668}"/>
                      </a:ext>
                    </a:extLst>
                  </p:cNvPr>
                  <p:cNvCxnSpPr>
                    <a:cxnSpLocks/>
                  </p:cNvCxnSpPr>
                  <p:nvPr/>
                </p:nvCxnSpPr>
                <p:spPr>
                  <a:xfrm>
                    <a:off x="8395466" y="1652572"/>
                    <a:ext cx="1910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0C46C1B-F446-4735-BDC7-08AFED65BE30}"/>
                      </a:ext>
                    </a:extLst>
                  </p:cNvPr>
                  <p:cNvCxnSpPr>
                    <a:cxnSpLocks/>
                  </p:cNvCxnSpPr>
                  <p:nvPr/>
                </p:nvCxnSpPr>
                <p:spPr>
                  <a:xfrm>
                    <a:off x="8395466" y="1652572"/>
                    <a:ext cx="0" cy="188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C37CDC3-DB40-47F4-BD3F-6171006AA667}"/>
                      </a:ext>
                    </a:extLst>
                  </p:cNvPr>
                  <p:cNvCxnSpPr>
                    <a:cxnSpLocks/>
                  </p:cNvCxnSpPr>
                  <p:nvPr/>
                </p:nvCxnSpPr>
                <p:spPr>
                  <a:xfrm>
                    <a:off x="10306254" y="1652572"/>
                    <a:ext cx="0" cy="188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95" name="Group 96">
                  <a:extLst>
                    <a:ext uri="{FF2B5EF4-FFF2-40B4-BE49-F238E27FC236}">
                      <a16:creationId xmlns:a16="http://schemas.microsoft.com/office/drawing/2014/main" id="{679E4B52-7292-4D7F-92FE-DDE02F492BCE}"/>
                    </a:ext>
                  </a:extLst>
                </p:cNvPr>
                <p:cNvGrpSpPr>
                  <a:grpSpLocks/>
                </p:cNvGrpSpPr>
                <p:nvPr/>
              </p:nvGrpSpPr>
              <p:grpSpPr bwMode="auto">
                <a:xfrm>
                  <a:off x="4765919" y="2341927"/>
                  <a:ext cx="896312" cy="140674"/>
                  <a:chOff x="8382000" y="1652954"/>
                  <a:chExt cx="1910862" cy="187569"/>
                </a:xfrm>
              </p:grpSpPr>
              <p:cxnSp>
                <p:nvCxnSpPr>
                  <p:cNvPr id="98" name="Straight Connector 97">
                    <a:extLst>
                      <a:ext uri="{FF2B5EF4-FFF2-40B4-BE49-F238E27FC236}">
                        <a16:creationId xmlns:a16="http://schemas.microsoft.com/office/drawing/2014/main" id="{8D32C39F-C484-42CF-8E12-74A0E48B88F8}"/>
                      </a:ext>
                    </a:extLst>
                  </p:cNvPr>
                  <p:cNvCxnSpPr>
                    <a:cxnSpLocks/>
                  </p:cNvCxnSpPr>
                  <p:nvPr/>
                </p:nvCxnSpPr>
                <p:spPr>
                  <a:xfrm>
                    <a:off x="8409026" y="1628266"/>
                    <a:ext cx="19123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954A6FE-4CFD-43CF-8E75-4AF64F59365B}"/>
                      </a:ext>
                    </a:extLst>
                  </p:cNvPr>
                  <p:cNvCxnSpPr>
                    <a:cxnSpLocks/>
                  </p:cNvCxnSpPr>
                  <p:nvPr/>
                </p:nvCxnSpPr>
                <p:spPr>
                  <a:xfrm>
                    <a:off x="8409026" y="1628266"/>
                    <a:ext cx="0" cy="211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73F305E-B188-44EE-99BF-CC2664552822}"/>
                      </a:ext>
                    </a:extLst>
                  </p:cNvPr>
                  <p:cNvCxnSpPr>
                    <a:cxnSpLocks/>
                  </p:cNvCxnSpPr>
                  <p:nvPr/>
                </p:nvCxnSpPr>
                <p:spPr>
                  <a:xfrm>
                    <a:off x="10321352" y="1628266"/>
                    <a:ext cx="0" cy="211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90" name="Group 91">
                <a:extLst>
                  <a:ext uri="{FF2B5EF4-FFF2-40B4-BE49-F238E27FC236}">
                    <a16:creationId xmlns:a16="http://schemas.microsoft.com/office/drawing/2014/main" id="{4927E029-A9B8-4E24-9114-2AEC8E26B4C3}"/>
                  </a:ext>
                </a:extLst>
              </p:cNvPr>
              <p:cNvGrpSpPr>
                <a:grpSpLocks/>
              </p:cNvGrpSpPr>
              <p:nvPr/>
            </p:nvGrpSpPr>
            <p:grpSpPr bwMode="auto">
              <a:xfrm>
                <a:off x="5647844" y="2483724"/>
                <a:ext cx="896312" cy="140674"/>
                <a:chOff x="8382000" y="1652954"/>
                <a:chExt cx="1910862" cy="187569"/>
              </a:xfrm>
            </p:grpSpPr>
            <p:cxnSp>
              <p:nvCxnSpPr>
                <p:cNvPr id="93" name="Straight Connector 92">
                  <a:extLst>
                    <a:ext uri="{FF2B5EF4-FFF2-40B4-BE49-F238E27FC236}">
                      <a16:creationId xmlns:a16="http://schemas.microsoft.com/office/drawing/2014/main" id="{E3DFE6A1-57D8-47E5-A6B0-686E2C7EEA5F}"/>
                    </a:ext>
                  </a:extLst>
                </p:cNvPr>
                <p:cNvCxnSpPr>
                  <a:cxnSpLocks/>
                </p:cNvCxnSpPr>
                <p:nvPr/>
              </p:nvCxnSpPr>
              <p:spPr>
                <a:xfrm>
                  <a:off x="8381731" y="1652427"/>
                  <a:ext cx="19123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4B44423-D2C6-4C65-BBAE-A3D886B75A8D}"/>
                    </a:ext>
                  </a:extLst>
                </p:cNvPr>
                <p:cNvCxnSpPr>
                  <a:cxnSpLocks/>
                </p:cNvCxnSpPr>
                <p:nvPr/>
              </p:nvCxnSpPr>
              <p:spPr>
                <a:xfrm>
                  <a:off x="8381731" y="1652427"/>
                  <a:ext cx="0" cy="188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C12F172-91C9-42AF-A775-C6F0D56D2F24}"/>
                    </a:ext>
                  </a:extLst>
                </p:cNvPr>
                <p:cNvCxnSpPr>
                  <a:cxnSpLocks/>
                </p:cNvCxnSpPr>
                <p:nvPr/>
              </p:nvCxnSpPr>
              <p:spPr>
                <a:xfrm>
                  <a:off x="10294060" y="1652427"/>
                  <a:ext cx="0" cy="188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2082" name="Picture 6">
            <a:extLst>
              <a:ext uri="{FF2B5EF4-FFF2-40B4-BE49-F238E27FC236}">
                <a16:creationId xmlns:a16="http://schemas.microsoft.com/office/drawing/2014/main" id="{D4DC2481-9D1D-4923-9D85-3FC3305296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1213" y="3567113"/>
            <a:ext cx="7437437"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Content Placeholder 2">
            <a:extLst>
              <a:ext uri="{FF2B5EF4-FFF2-40B4-BE49-F238E27FC236}">
                <a16:creationId xmlns:a16="http://schemas.microsoft.com/office/drawing/2014/main" id="{019D66C9-90E6-4236-9AEA-517EC02B213A}"/>
              </a:ext>
            </a:extLst>
          </p:cNvPr>
          <p:cNvSpPr txBox="1">
            <a:spLocks noRot="1" noChangeAspect="1" noMove="1" noResize="1" noEditPoints="1" noAdjustHandles="1" noChangeArrowheads="1" noChangeShapeType="1" noTextEdit="1"/>
          </p:cNvSpPr>
          <p:nvPr/>
        </p:nvSpPr>
        <p:spPr>
          <a:xfrm>
            <a:off x="18574335" y="6922063"/>
            <a:ext cx="3314700" cy="3538537"/>
          </a:xfrm>
          <a:prstGeom prst="rect">
            <a:avLst/>
          </a:prstGeom>
          <a:blipFill>
            <a:blip r:embed="rId9"/>
            <a:stretch>
              <a:fillRect l="-551" t="-345" r="-551" b="-862"/>
            </a:stretch>
          </a:blipFill>
        </p:spPr>
        <p:txBody>
          <a:bodyPr/>
          <a:lstStyle/>
          <a:p>
            <a:pPr>
              <a:defRPr/>
            </a:pPr>
            <a:r>
              <a:rPr lang="en-US">
                <a:noFill/>
              </a:rPr>
              <a:t> </a:t>
            </a:r>
          </a:p>
        </p:txBody>
      </p:sp>
      <p:sp>
        <p:nvSpPr>
          <p:cNvPr id="2084" name="Rectangle 1">
            <a:extLst>
              <a:ext uri="{FF2B5EF4-FFF2-40B4-BE49-F238E27FC236}">
                <a16:creationId xmlns:a16="http://schemas.microsoft.com/office/drawing/2014/main" id="{6D259B2B-B89D-4C3E-A06E-D11C2BBD0D49}"/>
              </a:ext>
            </a:extLst>
          </p:cNvPr>
          <p:cNvSpPr>
            <a:spLocks noChangeArrowheads="1"/>
          </p:cNvSpPr>
          <p:nvPr/>
        </p:nvSpPr>
        <p:spPr bwMode="auto">
          <a:xfrm>
            <a:off x="11757025" y="10123488"/>
            <a:ext cx="2005013" cy="223678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2193925">
              <a:defRPr sz="4400">
                <a:solidFill>
                  <a:schemeClr val="tx1"/>
                </a:solidFill>
                <a:latin typeface="Arial" panose="020B0604020202020204" pitchFamily="34" charset="0"/>
              </a:defRPr>
            </a:lvl1pPr>
            <a:lvl2pPr marL="742950" indent="-285750" defTabSz="2193925">
              <a:defRPr sz="4400">
                <a:solidFill>
                  <a:schemeClr val="tx1"/>
                </a:solidFill>
                <a:latin typeface="Arial" panose="020B0604020202020204" pitchFamily="34" charset="0"/>
              </a:defRPr>
            </a:lvl2pPr>
            <a:lvl3pPr marL="1143000" indent="-228600" defTabSz="2193925">
              <a:defRPr sz="4400">
                <a:solidFill>
                  <a:schemeClr val="tx1"/>
                </a:solidFill>
                <a:latin typeface="Arial" panose="020B0604020202020204" pitchFamily="34" charset="0"/>
              </a:defRPr>
            </a:lvl3pPr>
            <a:lvl4pPr marL="1600200" indent="-228600" defTabSz="2193925">
              <a:defRPr sz="4400">
                <a:solidFill>
                  <a:schemeClr val="tx1"/>
                </a:solidFill>
                <a:latin typeface="Arial" panose="020B0604020202020204" pitchFamily="34" charset="0"/>
              </a:defRPr>
            </a:lvl4pPr>
            <a:lvl5pPr marL="2057400" indent="-228600" defTabSz="2193925">
              <a:defRPr sz="4400">
                <a:solidFill>
                  <a:schemeClr val="tx1"/>
                </a:solidFill>
                <a:latin typeface="Arial" panose="020B0604020202020204" pitchFamily="34" charset="0"/>
              </a:defRPr>
            </a:lvl5pPr>
            <a:lvl6pPr marL="2514600" indent="-228600" defTabSz="2193925" eaLnBrk="0" fontAlgn="base" hangingPunct="0">
              <a:spcBef>
                <a:spcPct val="0"/>
              </a:spcBef>
              <a:spcAft>
                <a:spcPct val="0"/>
              </a:spcAft>
              <a:defRPr sz="4400">
                <a:solidFill>
                  <a:schemeClr val="tx1"/>
                </a:solidFill>
                <a:latin typeface="Arial" panose="020B0604020202020204" pitchFamily="34" charset="0"/>
              </a:defRPr>
            </a:lvl6pPr>
            <a:lvl7pPr marL="2971800" indent="-228600" defTabSz="2193925" eaLnBrk="0" fontAlgn="base" hangingPunct="0">
              <a:spcBef>
                <a:spcPct val="0"/>
              </a:spcBef>
              <a:spcAft>
                <a:spcPct val="0"/>
              </a:spcAft>
              <a:defRPr sz="4400">
                <a:solidFill>
                  <a:schemeClr val="tx1"/>
                </a:solidFill>
                <a:latin typeface="Arial" panose="020B0604020202020204" pitchFamily="34" charset="0"/>
              </a:defRPr>
            </a:lvl7pPr>
            <a:lvl8pPr marL="3429000" indent="-228600" defTabSz="2193925" eaLnBrk="0" fontAlgn="base" hangingPunct="0">
              <a:spcBef>
                <a:spcPct val="0"/>
              </a:spcBef>
              <a:spcAft>
                <a:spcPct val="0"/>
              </a:spcAft>
              <a:defRPr sz="4400">
                <a:solidFill>
                  <a:schemeClr val="tx1"/>
                </a:solidFill>
                <a:latin typeface="Arial" panose="020B0604020202020204" pitchFamily="34" charset="0"/>
              </a:defRPr>
            </a:lvl8pPr>
            <a:lvl9pPr marL="3886200" indent="-228600" defTabSz="2193925"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endParaRPr lang="en-US" altLang="en-US"/>
          </a:p>
        </p:txBody>
      </p:sp>
      <p:pic>
        <p:nvPicPr>
          <p:cNvPr id="2085" name="Picture 4">
            <a:extLst>
              <a:ext uri="{FF2B5EF4-FFF2-40B4-BE49-F238E27FC236}">
                <a16:creationId xmlns:a16="http://schemas.microsoft.com/office/drawing/2014/main" id="{D1C74403-E0D4-4D76-B6D9-10839694E0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69000" y="285750"/>
            <a:ext cx="321945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1146</TotalTime>
  <Words>1594</Words>
  <Application>Microsoft Macintosh PowerPoint</Application>
  <PresentationFormat>Custom</PresentationFormat>
  <Paragraphs>84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Symbol</vt:lpstr>
      <vt:lpstr>Times</vt:lpstr>
      <vt:lpstr>Times New Roman</vt:lpstr>
      <vt:lpstr>Office Theme</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DePass</dc:creator>
  <cp:lastModifiedBy>Majarian, Timothy</cp:lastModifiedBy>
  <cp:revision>34</cp:revision>
  <dcterms:created xsi:type="dcterms:W3CDTF">2020-09-27T23:33:25Z</dcterms:created>
  <dcterms:modified xsi:type="dcterms:W3CDTF">2020-09-28T23:35:33Z</dcterms:modified>
</cp:coreProperties>
</file>