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665"/>
  </p:normalViewPr>
  <p:slideViewPr>
    <p:cSldViewPr snapToGrid="0" snapToObjects="1">
      <p:cViewPr>
        <p:scale>
          <a:sx n="86" d="100"/>
          <a:sy n="86" d="100"/>
        </p:scale>
        <p:origin x="48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1791-32EE-424C-9B6A-546573EA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362B-3343-1A41-8495-FB6B7AA70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C6F3-A936-2F44-A1BA-A81271CF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0C20-248E-6442-9547-A246B931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27328-EBA0-3E42-BBF1-2C5723B4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8CA0-AE26-8C49-BC69-4381D34E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D7A77-A4AC-234E-97BC-1A0E1F0FD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C5A15-7F4A-444C-9815-405A0AC3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CBD16-BC37-F544-9CFE-7F980C2C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4F28-DF6E-9C48-B0FE-E6B2A4C5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C4651-AB60-3542-B11B-63330748C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7986E-D73D-7746-919C-527D5C27A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559D-DBF8-094C-8D56-4346053A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CD70-7C67-B648-9172-7CD540D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928C-A4A5-4941-99F9-70438B87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1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DA9-56AC-8F48-B4E5-E797946C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1141-1DEA-9347-A899-686B5749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4DF4-94B4-3040-A681-BB55E07D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F915-28CD-4F47-8D98-BB8C4737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506D-86CE-AE47-BA9D-E516D671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8BB6-5B27-F34B-849F-E9D76618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204FF-4D14-4E42-B060-F68146B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E601-4B00-0141-8C68-B6645EB0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5A4B-5636-734C-8208-DB02167B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0A31-B545-E141-9993-82A92FCA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9221-02A0-4341-9490-0E04A21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734F-2D6E-1045-8DB5-8030266D6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C2A6A-8A38-A844-8B2B-62F07663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5960-D5A8-2E4E-B9C7-CC873875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59A6-9BA9-0B4D-BEF2-FEF0A34A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26FAF-4E6F-0D4A-95FD-66077DB7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3897-F28B-544F-8809-7A301203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58A3-10D1-2847-820B-8FDDC37C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22FC9-86F0-3D49-B8D7-2C0FC4A21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2126D-19EA-F241-82B1-BB7F0B709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CA7D-A688-DA4B-98C5-2FF55A48A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5F751-5E02-0444-83C1-062FCC24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645C2-EAF2-8C47-B5A4-9CEAFA00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0E2B4-BAC1-AD42-A875-B2C3F078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049D-1CDE-624C-A513-7DD95A98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85517-1C06-C34D-895A-8E7623AA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8749F-0BB3-9246-BEFF-B87E93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A1892-F8F7-F042-A849-1AB60B40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A613A-6CEF-BE4E-AB25-A9A774AB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82C78-A289-0440-AE76-B3C98C79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A2CD5-A427-0E47-9DC8-CA4215D6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D970-D8F4-6E4C-9605-607079D4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703E-512F-4941-80E3-864EF04A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3EB21-6C67-814F-86AE-A12B2F457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49B5E-54E9-BF46-A281-B122BB1E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B1F4-E96C-F442-8BFE-E4A42CAD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B3FB2-02F1-7B45-855C-46E5BB4D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1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C292-B71D-9F43-BCB2-1020DEDE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BCEF3-DC70-C441-A0B8-1F6E9E08B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F6C83-C2D0-B247-AE40-AB06473B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08599-6C0F-6F48-85BF-23404A7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4B3C-A3F6-BC45-A56D-A532E820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11CC-2C56-344E-9959-C3AE2BBC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8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4DF67-8E8C-5748-8BC1-62C426B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33F2-2954-5447-985B-BE959BE6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8DF5-866D-ED41-A929-C16560511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E51A-FCB3-5D40-A22E-9B4FE60A378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65D4-F035-2F48-9957-D7B0DD29E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3403-6D17-DE44-AE43-D83CC0A2A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9DBE-DADD-6D4C-983D-96EEC73A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12652-4F2C-4949-8566-6141AC6B6A9B}"/>
              </a:ext>
            </a:extLst>
          </p:cNvPr>
          <p:cNvSpPr/>
          <p:nvPr/>
        </p:nvSpPr>
        <p:spPr>
          <a:xfrm>
            <a:off x="4328881" y="646526"/>
            <a:ext cx="2974428" cy="483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UKBB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9DA763-8830-3B4E-B801-F3FD15AE093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16095" y="1130002"/>
            <a:ext cx="0" cy="75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F5348-FFC5-F146-A324-4202DA809E81}"/>
              </a:ext>
            </a:extLst>
          </p:cNvPr>
          <p:cNvSpPr/>
          <p:nvPr/>
        </p:nvSpPr>
        <p:spPr>
          <a:xfrm>
            <a:off x="4334130" y="1985175"/>
            <a:ext cx="3242879" cy="15322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" pitchFamily="2" charset="0"/>
              </a:rPr>
              <a:t>Samples with the following variables available: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" pitchFamily="2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" pitchFamily="2" charset="0"/>
              </a:rPr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" pitchFamily="2" charset="0"/>
              </a:rPr>
              <a:t>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" pitchFamily="2" charset="0"/>
              </a:rPr>
              <a:t>Probable or possible diabetes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" pitchFamily="2" charset="0"/>
              </a:rPr>
              <a:t>Genetic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" pitchFamily="2" charset="0"/>
              </a:rPr>
              <a:t>Genomic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" pitchFamily="2" charset="0"/>
              </a:rPr>
              <a:t>Subjects that didn’t withdrew their consent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96CD42-B93E-5E44-9E7A-EDC0B285AC16}"/>
              </a:ext>
            </a:extLst>
          </p:cNvPr>
          <p:cNvCxnSpPr>
            <a:cxnSpLocks/>
          </p:cNvCxnSpPr>
          <p:nvPr/>
        </p:nvCxnSpPr>
        <p:spPr>
          <a:xfrm>
            <a:off x="5919068" y="3517413"/>
            <a:ext cx="0" cy="40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B2C1EEC5-9D9C-5447-B5CE-DB32E490D5B6}"/>
              </a:ext>
            </a:extLst>
          </p:cNvPr>
          <p:cNvSpPr/>
          <p:nvPr/>
        </p:nvSpPr>
        <p:spPr>
          <a:xfrm flipH="1">
            <a:off x="5016831" y="3942126"/>
            <a:ext cx="1804473" cy="96382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" pitchFamily="2" charset="0"/>
              </a:rPr>
              <a:t>Laboratory confirmed SARS-COV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45E133-7C70-B34D-856E-B5634EBE0151}"/>
              </a:ext>
            </a:extLst>
          </p:cNvPr>
          <p:cNvCxnSpPr>
            <a:cxnSpLocks/>
          </p:cNvCxnSpPr>
          <p:nvPr/>
        </p:nvCxnSpPr>
        <p:spPr>
          <a:xfrm flipV="1">
            <a:off x="6821304" y="4414879"/>
            <a:ext cx="105048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EB37A-3157-9248-8AE9-6984AD8543C9}"/>
              </a:ext>
            </a:extLst>
          </p:cNvPr>
          <p:cNvCxnSpPr/>
          <p:nvPr/>
        </p:nvCxnSpPr>
        <p:spPr>
          <a:xfrm>
            <a:off x="4238267" y="4424036"/>
            <a:ext cx="77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512068-0B7F-8C4C-8FB0-5CA7F5750B30}"/>
              </a:ext>
            </a:extLst>
          </p:cNvPr>
          <p:cNvCxnSpPr/>
          <p:nvPr/>
        </p:nvCxnSpPr>
        <p:spPr>
          <a:xfrm>
            <a:off x="7871785" y="4415797"/>
            <a:ext cx="0" cy="49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FD0CB8-3B5B-8842-9A32-A7AD5BCCF6ED}"/>
              </a:ext>
            </a:extLst>
          </p:cNvPr>
          <p:cNvCxnSpPr/>
          <p:nvPr/>
        </p:nvCxnSpPr>
        <p:spPr>
          <a:xfrm>
            <a:off x="4238267" y="4424036"/>
            <a:ext cx="0" cy="49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FBA55D-5E86-E445-9A0F-139298C05B87}"/>
              </a:ext>
            </a:extLst>
          </p:cNvPr>
          <p:cNvSpPr txBox="1"/>
          <p:nvPr/>
        </p:nvSpPr>
        <p:spPr>
          <a:xfrm>
            <a:off x="4498670" y="4105960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AE0DA9-CB58-2540-B407-18452623DBEF}"/>
              </a:ext>
            </a:extLst>
          </p:cNvPr>
          <p:cNvSpPr txBox="1"/>
          <p:nvPr/>
        </p:nvSpPr>
        <p:spPr>
          <a:xfrm>
            <a:off x="7135635" y="412636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No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FB87E62-7E7C-9941-B215-172C4DF809DE}"/>
              </a:ext>
            </a:extLst>
          </p:cNvPr>
          <p:cNvSpPr/>
          <p:nvPr/>
        </p:nvSpPr>
        <p:spPr>
          <a:xfrm flipH="1">
            <a:off x="3422952" y="4969571"/>
            <a:ext cx="1630630" cy="8178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10" dirty="0">
                <a:latin typeface="Times" pitchFamily="2" charset="0"/>
              </a:rPr>
              <a:t>Hospitalization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2F0B19-3E71-714F-946D-A9FC48CA9BFF}"/>
              </a:ext>
            </a:extLst>
          </p:cNvPr>
          <p:cNvCxnSpPr/>
          <p:nvPr/>
        </p:nvCxnSpPr>
        <p:spPr>
          <a:xfrm flipV="1">
            <a:off x="3013918" y="5382600"/>
            <a:ext cx="4209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59E122-2256-094F-AD6C-B08CB17BA378}"/>
              </a:ext>
            </a:extLst>
          </p:cNvPr>
          <p:cNvCxnSpPr/>
          <p:nvPr/>
        </p:nvCxnSpPr>
        <p:spPr>
          <a:xfrm>
            <a:off x="3013918" y="5378483"/>
            <a:ext cx="0" cy="39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980171-A94F-9E4A-9E1C-A20310367D86}"/>
              </a:ext>
            </a:extLst>
          </p:cNvPr>
          <p:cNvCxnSpPr>
            <a:cxnSpLocks/>
          </p:cNvCxnSpPr>
          <p:nvPr/>
        </p:nvCxnSpPr>
        <p:spPr>
          <a:xfrm>
            <a:off x="5053582" y="5378483"/>
            <a:ext cx="1953164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ECCDB9D-2FBC-BC4D-9328-B550E3ABB1B3}"/>
              </a:ext>
            </a:extLst>
          </p:cNvPr>
          <p:cNvSpPr txBox="1"/>
          <p:nvPr/>
        </p:nvSpPr>
        <p:spPr>
          <a:xfrm>
            <a:off x="3016164" y="505709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E00E7D-3E81-7848-A5F9-D68C5BE55AF2}"/>
              </a:ext>
            </a:extLst>
          </p:cNvPr>
          <p:cNvSpPr txBox="1"/>
          <p:nvPr/>
        </p:nvSpPr>
        <p:spPr>
          <a:xfrm>
            <a:off x="5139614" y="5006874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112F93-33EE-2C42-B5A2-3380679942B9}"/>
              </a:ext>
            </a:extLst>
          </p:cNvPr>
          <p:cNvSpPr/>
          <p:nvPr/>
        </p:nvSpPr>
        <p:spPr>
          <a:xfrm>
            <a:off x="2421259" y="5888752"/>
            <a:ext cx="1161534" cy="3199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Cases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CB0A17-522B-1744-8DF8-59A6F02242DC}"/>
              </a:ext>
            </a:extLst>
          </p:cNvPr>
          <p:cNvSpPr/>
          <p:nvPr/>
        </p:nvSpPr>
        <p:spPr>
          <a:xfrm>
            <a:off x="7135635" y="5188243"/>
            <a:ext cx="1161534" cy="3199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Control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F49DBA-A03F-1647-B431-956C8718923E}"/>
              </a:ext>
            </a:extLst>
          </p:cNvPr>
          <p:cNvSpPr txBox="1"/>
          <p:nvPr/>
        </p:nvSpPr>
        <p:spPr>
          <a:xfrm>
            <a:off x="4822778" y="232702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" pitchFamily="2" charset="0"/>
              </a:rPr>
              <a:t>Hospitalization vs Population</a:t>
            </a:r>
          </a:p>
        </p:txBody>
      </p:sp>
    </p:spTree>
    <p:extLst>
      <p:ext uri="{BB962C8B-B14F-4D97-AF65-F5344CB8AC3E}">
        <p14:creationId xmlns:p14="http://schemas.microsoft.com/office/powerpoint/2010/main" val="357193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712D0-9E4D-4B47-9042-F3B79BA007D5}"/>
              </a:ext>
            </a:extLst>
          </p:cNvPr>
          <p:cNvSpPr txBox="1"/>
          <p:nvPr/>
        </p:nvSpPr>
        <p:spPr>
          <a:xfrm>
            <a:off x="721790" y="304800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E276F-B5DD-574B-8AA0-0605490596E8}"/>
              </a:ext>
            </a:extLst>
          </p:cNvPr>
          <p:cNvSpPr/>
          <p:nvPr/>
        </p:nvSpPr>
        <p:spPr>
          <a:xfrm>
            <a:off x="4340773" y="304800"/>
            <a:ext cx="2974428" cy="483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UKBB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D41B42-AD70-0B49-BE02-1F115072474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827987" y="788276"/>
            <a:ext cx="0" cy="42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440F47-2CC0-E345-984E-2236295C2FEE}"/>
              </a:ext>
            </a:extLst>
          </p:cNvPr>
          <p:cNvSpPr/>
          <p:nvPr/>
        </p:nvSpPr>
        <p:spPr>
          <a:xfrm>
            <a:off x="4331145" y="1284109"/>
            <a:ext cx="2969171" cy="10411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Samples with the following variables available: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Diabetes “</a:t>
            </a:r>
            <a:r>
              <a:rPr lang="en-US" sz="800" dirty="0" err="1"/>
              <a:t>prob_poss</a:t>
            </a:r>
            <a:r>
              <a:rPr lang="en-US" sz="800" dirty="0"/>
              <a:t>”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Ancestry PC’s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Genomic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Subjects that didn’t withdrew their consent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088DDFF-FF50-374F-AAA5-4183C7B57090}"/>
              </a:ext>
            </a:extLst>
          </p:cNvPr>
          <p:cNvSpPr/>
          <p:nvPr/>
        </p:nvSpPr>
        <p:spPr>
          <a:xfrm flipH="1">
            <a:off x="4979012" y="2755508"/>
            <a:ext cx="1804473" cy="96382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Laboratory confirmed SARS-COV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CE4FE8-4A83-1947-9306-EBD91108D2FA}"/>
              </a:ext>
            </a:extLst>
          </p:cNvPr>
          <p:cNvCxnSpPr>
            <a:cxnSpLocks/>
          </p:cNvCxnSpPr>
          <p:nvPr/>
        </p:nvCxnSpPr>
        <p:spPr>
          <a:xfrm flipV="1">
            <a:off x="5045519" y="4173956"/>
            <a:ext cx="1931806" cy="14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27B9C2-FD02-BF4B-B61B-9BBF3D9F268C}"/>
              </a:ext>
            </a:extLst>
          </p:cNvPr>
          <p:cNvCxnSpPr>
            <a:cxnSpLocks/>
          </p:cNvCxnSpPr>
          <p:nvPr/>
        </p:nvCxnSpPr>
        <p:spPr>
          <a:xfrm>
            <a:off x="6977325" y="4174628"/>
            <a:ext cx="0" cy="12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4F21F2-29E8-F646-9D3D-5B43959671CA}"/>
              </a:ext>
            </a:extLst>
          </p:cNvPr>
          <p:cNvCxnSpPr/>
          <p:nvPr/>
        </p:nvCxnSpPr>
        <p:spPr>
          <a:xfrm>
            <a:off x="4200380" y="3237418"/>
            <a:ext cx="0" cy="49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1DB5E7-50F3-594A-BE59-515C687A4649}"/>
              </a:ext>
            </a:extLst>
          </p:cNvPr>
          <p:cNvSpPr txBox="1"/>
          <p:nvPr/>
        </p:nvSpPr>
        <p:spPr>
          <a:xfrm>
            <a:off x="4436533" y="295299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71E2F8B-CCF9-C945-9B3E-0DC88410B0C5}"/>
              </a:ext>
            </a:extLst>
          </p:cNvPr>
          <p:cNvSpPr/>
          <p:nvPr/>
        </p:nvSpPr>
        <p:spPr>
          <a:xfrm flipH="1">
            <a:off x="2145888" y="4786327"/>
            <a:ext cx="1633565" cy="72329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Respiratory support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1F7F65-4898-774B-9242-0A01E26F35AE}"/>
              </a:ext>
            </a:extLst>
          </p:cNvPr>
          <p:cNvCxnSpPr/>
          <p:nvPr/>
        </p:nvCxnSpPr>
        <p:spPr>
          <a:xfrm flipV="1">
            <a:off x="2962671" y="4188578"/>
            <a:ext cx="4209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3B27AC-8C93-6043-8931-45D33373C4C7}"/>
              </a:ext>
            </a:extLst>
          </p:cNvPr>
          <p:cNvCxnSpPr>
            <a:cxnSpLocks/>
          </p:cNvCxnSpPr>
          <p:nvPr/>
        </p:nvCxnSpPr>
        <p:spPr>
          <a:xfrm>
            <a:off x="2962671" y="4188578"/>
            <a:ext cx="0" cy="49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80526-40A1-D84B-81A1-1CC16D176938}"/>
              </a:ext>
            </a:extLst>
          </p:cNvPr>
          <p:cNvCxnSpPr>
            <a:cxnSpLocks/>
          </p:cNvCxnSpPr>
          <p:nvPr/>
        </p:nvCxnSpPr>
        <p:spPr>
          <a:xfrm>
            <a:off x="4436533" y="5147035"/>
            <a:ext cx="0" cy="40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2F73CB0-6A6F-FA48-ABC6-776F2F2AB19C}"/>
              </a:ext>
            </a:extLst>
          </p:cNvPr>
          <p:cNvSpPr/>
          <p:nvPr/>
        </p:nvSpPr>
        <p:spPr>
          <a:xfrm>
            <a:off x="984354" y="5787460"/>
            <a:ext cx="1161534" cy="3199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88689-224A-E747-AEF1-2EE85ADCD5D5}"/>
              </a:ext>
            </a:extLst>
          </p:cNvPr>
          <p:cNvSpPr/>
          <p:nvPr/>
        </p:nvSpPr>
        <p:spPr>
          <a:xfrm>
            <a:off x="6683696" y="5637184"/>
            <a:ext cx="1655448" cy="5977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61A35F-7E56-1B44-937E-E52B4965C4F2}"/>
              </a:ext>
            </a:extLst>
          </p:cNvPr>
          <p:cNvCxnSpPr>
            <a:cxnSpLocks/>
          </p:cNvCxnSpPr>
          <p:nvPr/>
        </p:nvCxnSpPr>
        <p:spPr>
          <a:xfrm>
            <a:off x="5881249" y="2325279"/>
            <a:ext cx="0" cy="40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BD9B43-BDDF-554A-8B30-1850077034A5}"/>
              </a:ext>
            </a:extLst>
          </p:cNvPr>
          <p:cNvCxnSpPr/>
          <p:nvPr/>
        </p:nvCxnSpPr>
        <p:spPr>
          <a:xfrm>
            <a:off x="4200380" y="3237418"/>
            <a:ext cx="77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DD01FA-E86D-F043-952D-1428825B79E8}"/>
              </a:ext>
            </a:extLst>
          </p:cNvPr>
          <p:cNvSpPr txBox="1"/>
          <p:nvPr/>
        </p:nvSpPr>
        <p:spPr>
          <a:xfrm>
            <a:off x="3894880" y="487239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9CA59-9422-3749-9E9D-426B30E065FA}"/>
              </a:ext>
            </a:extLst>
          </p:cNvPr>
          <p:cNvSpPr txBox="1"/>
          <p:nvPr/>
        </p:nvSpPr>
        <p:spPr>
          <a:xfrm>
            <a:off x="5102739" y="390333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F6F2601-9A6B-574D-8D96-331383DB78E7}"/>
              </a:ext>
            </a:extLst>
          </p:cNvPr>
          <p:cNvSpPr/>
          <p:nvPr/>
        </p:nvSpPr>
        <p:spPr>
          <a:xfrm flipH="1">
            <a:off x="3637962" y="5637184"/>
            <a:ext cx="1633565" cy="72329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Death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6AFB43-7AA1-E546-B540-2A13578633A1}"/>
              </a:ext>
            </a:extLst>
          </p:cNvPr>
          <p:cNvSpPr txBox="1"/>
          <p:nvPr/>
        </p:nvSpPr>
        <p:spPr>
          <a:xfrm>
            <a:off x="3035413" y="381400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C3701-8CD0-1B40-B30D-8145618DA859}"/>
              </a:ext>
            </a:extLst>
          </p:cNvPr>
          <p:cNvSpPr txBox="1"/>
          <p:nvPr/>
        </p:nvSpPr>
        <p:spPr>
          <a:xfrm>
            <a:off x="1691893" y="490081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12F65D-8B01-C142-9791-6A21A64BB901}"/>
              </a:ext>
            </a:extLst>
          </p:cNvPr>
          <p:cNvCxnSpPr/>
          <p:nvPr/>
        </p:nvCxnSpPr>
        <p:spPr>
          <a:xfrm flipH="1">
            <a:off x="2599995" y="6010442"/>
            <a:ext cx="1037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27ABB6-14F0-BF4C-A68B-F52C0359529D}"/>
              </a:ext>
            </a:extLst>
          </p:cNvPr>
          <p:cNvCxnSpPr>
            <a:stCxn id="6" idx="1"/>
          </p:cNvCxnSpPr>
          <p:nvPr/>
        </p:nvCxnSpPr>
        <p:spPr>
          <a:xfrm>
            <a:off x="6783485" y="3237418"/>
            <a:ext cx="944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BB9ABD-3A11-6B48-AF38-B40F364B70DF}"/>
              </a:ext>
            </a:extLst>
          </p:cNvPr>
          <p:cNvCxnSpPr>
            <a:cxnSpLocks/>
          </p:cNvCxnSpPr>
          <p:nvPr/>
        </p:nvCxnSpPr>
        <p:spPr>
          <a:xfrm>
            <a:off x="7728294" y="3237418"/>
            <a:ext cx="0" cy="215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2200070F-4F49-924C-87E9-2B5F1495E763}"/>
              </a:ext>
            </a:extLst>
          </p:cNvPr>
          <p:cNvSpPr/>
          <p:nvPr/>
        </p:nvSpPr>
        <p:spPr>
          <a:xfrm flipH="1">
            <a:off x="3409220" y="3770974"/>
            <a:ext cx="1610675" cy="8059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Hospitalization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E84779-2622-4D46-A3CE-8C71998FEE87}"/>
              </a:ext>
            </a:extLst>
          </p:cNvPr>
          <p:cNvCxnSpPr/>
          <p:nvPr/>
        </p:nvCxnSpPr>
        <p:spPr>
          <a:xfrm flipV="1">
            <a:off x="1744931" y="5147035"/>
            <a:ext cx="4209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0BEDCF-2843-904F-B74D-38F1F2E05ACE}"/>
              </a:ext>
            </a:extLst>
          </p:cNvPr>
          <p:cNvCxnSpPr>
            <a:cxnSpLocks/>
          </p:cNvCxnSpPr>
          <p:nvPr/>
        </p:nvCxnSpPr>
        <p:spPr>
          <a:xfrm>
            <a:off x="1744931" y="5147035"/>
            <a:ext cx="0" cy="49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99D7A8-534C-EF49-83D7-8623F38529B8}"/>
              </a:ext>
            </a:extLst>
          </p:cNvPr>
          <p:cNvCxnSpPr>
            <a:cxnSpLocks/>
          </p:cNvCxnSpPr>
          <p:nvPr/>
        </p:nvCxnSpPr>
        <p:spPr>
          <a:xfrm>
            <a:off x="3757823" y="5147035"/>
            <a:ext cx="678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9E2C57-0214-284F-92EE-26AEB6557EAD}"/>
              </a:ext>
            </a:extLst>
          </p:cNvPr>
          <p:cNvCxnSpPr>
            <a:cxnSpLocks/>
          </p:cNvCxnSpPr>
          <p:nvPr/>
        </p:nvCxnSpPr>
        <p:spPr>
          <a:xfrm>
            <a:off x="5270413" y="6016994"/>
            <a:ext cx="119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F78374-3FA5-2C47-81D4-60253838E910}"/>
              </a:ext>
            </a:extLst>
          </p:cNvPr>
          <p:cNvSpPr txBox="1"/>
          <p:nvPr/>
        </p:nvSpPr>
        <p:spPr>
          <a:xfrm>
            <a:off x="5492639" y="570397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5271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5B311AD-841C-6D4A-B09C-B801708A9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68725"/>
              </p:ext>
            </p:extLst>
          </p:nvPr>
        </p:nvGraphicFramePr>
        <p:xfrm>
          <a:off x="2032000" y="719666"/>
          <a:ext cx="81280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42600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212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22208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58816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0503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7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0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Sex, n (%)</a:t>
                      </a:r>
                    </a:p>
                    <a:p>
                      <a:r>
                        <a:rPr lang="en-US" dirty="0"/>
                        <a:t>Male</a:t>
                      </a:r>
                    </a:p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185943</a:t>
                      </a:r>
                    </a:p>
                    <a:p>
                      <a:r>
                        <a:rPr lang="en-US" dirty="0"/>
                        <a:t>216469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8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 kg/m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Ancestry</a:t>
                      </a:r>
                    </a:p>
                    <a:p>
                      <a:r>
                        <a:rPr lang="en-US" dirty="0"/>
                        <a:t>AFR</a:t>
                      </a:r>
                    </a:p>
                    <a:p>
                      <a:r>
                        <a:rPr lang="en-US" dirty="0"/>
                        <a:t>EAS</a:t>
                      </a:r>
                    </a:p>
                    <a:p>
                      <a:r>
                        <a:rPr lang="en-US" dirty="0"/>
                        <a:t>EUR</a:t>
                      </a:r>
                    </a:p>
                    <a:p>
                      <a:r>
                        <a:rPr lang="en-US" dirty="0"/>
                        <a:t>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7077</a:t>
                      </a:r>
                    </a:p>
                    <a:p>
                      <a:r>
                        <a:rPr lang="en-US" dirty="0"/>
                        <a:t>2221</a:t>
                      </a:r>
                    </a:p>
                    <a:p>
                      <a:r>
                        <a:rPr lang="en-US" dirty="0"/>
                        <a:t>384984</a:t>
                      </a:r>
                    </a:p>
                    <a:p>
                      <a:r>
                        <a:rPr lang="en-US" dirty="0"/>
                        <a:t>8130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8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53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116</Words>
  <Application>Microsoft Macintosh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Sevilla Gonzalez, Magdalena Del</dc:creator>
  <cp:lastModifiedBy>Marchek, Casey</cp:lastModifiedBy>
  <cp:revision>13</cp:revision>
  <cp:lastPrinted>2021-06-28T18:47:35Z</cp:lastPrinted>
  <dcterms:created xsi:type="dcterms:W3CDTF">2020-11-04T19:35:09Z</dcterms:created>
  <dcterms:modified xsi:type="dcterms:W3CDTF">2021-06-28T19:49:08Z</dcterms:modified>
</cp:coreProperties>
</file>