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Average" panose="02000503040000020003" pitchFamily="2" charset="77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Oswald" pitchFamily="2" charset="77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7CDEE2-A200-4807-8EB6-9C8AF11197D7}">
  <a:tblStyle styleId="{BE7CDEE2-A200-4807-8EB6-9C8AF11197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068c08b4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068c08b4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case variable (0=control, 1=case)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068c08b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068c08b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exposures are all associated with COVID severity (significant pvalue, odds ratio is greater than 1)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b49e90a75_0_9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b49e90a75_0_9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robust standard errors in linear models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dacb718e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dacb718e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dacb718e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dacb718e7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b49e90a75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b49e90a75_0_9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03dd7401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03dd7401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Marginal = genetic effect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Is this variant associated with being a case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03dd74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03dd74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variants that are associated with being a case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Skeptical of joint effects due to case control imbalance (1:300)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Lower-freq variants causes these joint effects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Downsampling control set (1:10?)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MAF filter &gt;0.05  (minor allele frequency)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dacb718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dacb718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eb0e580a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eb0e580a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b49e90a75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b49e90a75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c8c9a81d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c8c9a81d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b49e90a75_0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b49e90a75_0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b49e90a75_0_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b49e90a75_0_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b49e90a75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b49e90a75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b49e90a75_0_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b49e90a75_0_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MAF threshold higher based on initial results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b49e90a75_0_9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b49e90a75_0_9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Subset to England because of heterogeneity in UK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 don’t translate across different nations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b49e90a75_0_9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b49e90a75_0_9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b49e90a75_0_9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b49e90a75_0_9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b49e90a75_0_9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b49e90a75_0_9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2521225" y="916138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UKB COVID </a:t>
            </a:r>
            <a:endParaRPr sz="4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Interaction Analysis </a:t>
            </a:r>
            <a:endParaRPr sz="430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2153550" y="3167522"/>
            <a:ext cx="4836900" cy="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Joanna Lin, Kenny Westerman,</a:t>
            </a:r>
            <a:endParaRPr sz="1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Magdalena Sevilla, Beza Tadess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sizes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7887" y="2808125"/>
            <a:ext cx="3588225" cy="203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/>
          <p:nvPr/>
        </p:nvSpPr>
        <p:spPr>
          <a:xfrm>
            <a:off x="530050" y="1256450"/>
            <a:ext cx="5124000" cy="3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Average"/>
              <a:buChar char="●"/>
            </a:pPr>
            <a:r>
              <a:rPr lang="en" sz="19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Case counts similar to HGI</a:t>
            </a:r>
            <a:endParaRPr sz="19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Average"/>
              <a:buChar char="●"/>
            </a:pPr>
            <a:r>
              <a:rPr lang="en" sz="19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HGI European “B2” phenotype = 765 cases</a:t>
            </a:r>
            <a:endParaRPr sz="19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Average"/>
              <a:buChar char="●"/>
            </a:pPr>
            <a:r>
              <a:rPr lang="en" sz="18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Case variable (0=control, 1=case)</a:t>
            </a:r>
            <a:endParaRPr sz="18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Regression Outputs</a:t>
            </a:r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424300" cy="37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Char char="●"/>
            </a:pPr>
            <a:r>
              <a:rPr lang="en" sz="1900">
                <a:solidFill>
                  <a:schemeClr val="accent6"/>
                </a:solidFill>
              </a:rPr>
              <a:t>Positive controls </a:t>
            </a:r>
            <a:endParaRPr sz="1900">
              <a:solidFill>
                <a:schemeClr val="accent6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Char char="●"/>
            </a:pPr>
            <a:r>
              <a:rPr lang="en" sz="1900">
                <a:solidFill>
                  <a:schemeClr val="accent6"/>
                </a:solidFill>
              </a:rPr>
              <a:t>Exposures are associated with COVID severity (OR&gt;1)</a:t>
            </a:r>
            <a:endParaRPr sz="190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900">
              <a:solidFill>
                <a:schemeClr val="accent6"/>
              </a:solidFill>
            </a:endParaRPr>
          </a:p>
        </p:txBody>
      </p:sp>
      <p:graphicFrame>
        <p:nvGraphicFramePr>
          <p:cNvPr id="122" name="Google Shape;122;p23"/>
          <p:cNvGraphicFramePr/>
          <p:nvPr/>
        </p:nvGraphicFramePr>
        <p:xfrm>
          <a:off x="1933350" y="2187425"/>
          <a:ext cx="5277300" cy="2557250"/>
        </p:xfrm>
        <a:graphic>
          <a:graphicData uri="http://schemas.openxmlformats.org/drawingml/2006/table">
            <a:tbl>
              <a:tblPr>
                <a:noFill/>
                <a:tableStyleId>{BE7CDEE2-A200-4807-8EB6-9C8AF11197D7}</a:tableStyleId>
              </a:tblPr>
              <a:tblGrid>
                <a:gridCol w="17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4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Exposure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Odds Ratio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P-value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4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SexMale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1.5426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1.42E-09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4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BMI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1.0499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1.15E-13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4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T2D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2.0528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5.56E-10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4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MDI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1.0243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2.33E-30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Methods</a:t>
            </a:r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4294967295"/>
          </p:nvPr>
        </p:nvSpPr>
        <p:spPr>
          <a:xfrm>
            <a:off x="311700" y="1076275"/>
            <a:ext cx="8520600" cy="37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en">
                <a:solidFill>
                  <a:schemeClr val="accent6"/>
                </a:solidFill>
              </a:rPr>
              <a:t>Linear models</a:t>
            </a:r>
            <a:endParaRPr>
              <a:solidFill>
                <a:schemeClr val="accent6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○"/>
            </a:pPr>
            <a:r>
              <a:rPr lang="en" sz="1600">
                <a:solidFill>
                  <a:schemeClr val="accent6"/>
                </a:solidFill>
              </a:rPr>
              <a:t>y (COVID-19 hospitalization) ~ g + exposure + g*exposure + age + sex + 5 genetic PCs</a:t>
            </a:r>
            <a:endParaRPr sz="1600">
              <a:solidFill>
                <a:schemeClr val="accent6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○"/>
            </a:pPr>
            <a:r>
              <a:rPr lang="en" sz="1600">
                <a:solidFill>
                  <a:schemeClr val="accent6"/>
                </a:solidFill>
              </a:rPr>
              <a:t>Robust standard errors</a:t>
            </a:r>
            <a:endParaRPr sz="1600">
              <a:solidFill>
                <a:schemeClr val="accent6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en">
                <a:solidFill>
                  <a:schemeClr val="accent6"/>
                </a:solidFill>
              </a:rPr>
              <a:t>Statistical tests:</a:t>
            </a:r>
            <a:endParaRPr>
              <a:solidFill>
                <a:schemeClr val="accent6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○"/>
            </a:pPr>
            <a:r>
              <a:rPr lang="en" sz="1800">
                <a:solidFill>
                  <a:schemeClr val="accent6"/>
                </a:solidFill>
              </a:rPr>
              <a:t>Interaction test (primary)</a:t>
            </a:r>
            <a:endParaRPr sz="1800">
              <a:solidFill>
                <a:schemeClr val="accent6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○"/>
            </a:pPr>
            <a:r>
              <a:rPr lang="en" sz="1800">
                <a:solidFill>
                  <a:schemeClr val="accent6"/>
                </a:solidFill>
              </a:rPr>
              <a:t>Joint test of genetic main and interaction effect (secondary)</a:t>
            </a:r>
            <a:endParaRPr sz="1800">
              <a:solidFill>
                <a:schemeClr val="accent6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en">
                <a:solidFill>
                  <a:schemeClr val="accent6"/>
                </a:solidFill>
              </a:rPr>
              <a:t>Ancestry stratified meta-analysis</a:t>
            </a:r>
            <a:endParaRPr>
              <a:solidFill>
                <a:schemeClr val="accent6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en">
                <a:solidFill>
                  <a:schemeClr val="accent6"/>
                </a:solidFill>
              </a:rPr>
              <a:t>Computational environment</a:t>
            </a:r>
            <a:endParaRPr>
              <a:solidFill>
                <a:schemeClr val="accent6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○"/>
            </a:pPr>
            <a:r>
              <a:rPr lang="en" sz="1800">
                <a:solidFill>
                  <a:schemeClr val="accent6"/>
                </a:solidFill>
              </a:rPr>
              <a:t>Analysis to be conducted using GEM </a:t>
            </a:r>
            <a:endParaRPr sz="1800">
              <a:solidFill>
                <a:schemeClr val="accent6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○"/>
            </a:pPr>
            <a:r>
              <a:rPr lang="en" sz="1800">
                <a:solidFill>
                  <a:schemeClr val="accent6"/>
                </a:solidFill>
              </a:rPr>
              <a:t>Analysis run on Terra</a:t>
            </a:r>
            <a:endParaRPr sz="180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UK Biobank COVID T2D GxE Terra Workspace </a:t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150" y="1093925"/>
            <a:ext cx="6935699" cy="377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Phenotype Files</a:t>
            </a:r>
            <a:endParaRPr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08839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 txBox="1">
            <a:spLocks noGrp="1"/>
          </p:cNvSpPr>
          <p:nvPr>
            <p:ph type="body" idx="4294967295"/>
          </p:nvPr>
        </p:nvSpPr>
        <p:spPr>
          <a:xfrm>
            <a:off x="246950" y="4334800"/>
            <a:ext cx="7784700" cy="6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6"/>
                </a:solidFill>
              </a:rPr>
              <a:t>Based on ID, ancestry, principle components, sex, age, cardiometabolic disease, and case variable (0=control, 1=case)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Analysis Results - GxSex in Chr 22	</a:t>
            </a:r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body" idx="4294967295"/>
          </p:nvPr>
        </p:nvSpPr>
        <p:spPr>
          <a:xfrm>
            <a:off x="311700" y="1304875"/>
            <a:ext cx="3290700" cy="37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Char char="●"/>
            </a:pPr>
            <a:r>
              <a:rPr lang="en" sz="1900">
                <a:solidFill>
                  <a:schemeClr val="accent6"/>
                </a:solidFill>
              </a:rPr>
              <a:t>Testing for false positives</a:t>
            </a:r>
            <a:endParaRPr sz="1900">
              <a:solidFill>
                <a:schemeClr val="accent6"/>
              </a:solidFill>
            </a:endParaRPr>
          </a:p>
          <a:p>
            <a:pPr marL="457200" lvl="0" indent="-349250" algn="l" rtl="0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900"/>
              <a:buChar char="●"/>
            </a:pPr>
            <a:r>
              <a:rPr lang="en" sz="1900">
                <a:solidFill>
                  <a:schemeClr val="accent6"/>
                </a:solidFill>
              </a:rPr>
              <a:t>Some deflation</a:t>
            </a:r>
            <a:endParaRPr sz="1900">
              <a:solidFill>
                <a:schemeClr val="accent6"/>
              </a:solidFill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800" y="1170125"/>
            <a:ext cx="5236799" cy="3566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>
            <a:spLocks noGrp="1"/>
          </p:cNvSpPr>
          <p:nvPr>
            <p:ph type="title"/>
          </p:nvPr>
        </p:nvSpPr>
        <p:spPr>
          <a:xfrm>
            <a:off x="311700" y="379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GxSex in Chr 22 - Marginal Manhattan Plot</a:t>
            </a:r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362" y="1223650"/>
            <a:ext cx="6297273" cy="321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title"/>
          </p:nvPr>
        </p:nvSpPr>
        <p:spPr>
          <a:xfrm>
            <a:off x="311700" y="386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GxSex in Chr 22 - Joint Manhattan Plot</a:t>
            </a:r>
            <a:endParaRPr/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800" y="1181375"/>
            <a:ext cx="6414398" cy="31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Joint Cardiometabolic (T2D and BMI)</a:t>
            </a:r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2949900" cy="37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Char char="●"/>
            </a:pPr>
            <a:r>
              <a:rPr lang="en" sz="1900">
                <a:solidFill>
                  <a:schemeClr val="accent6"/>
                </a:solidFill>
              </a:rPr>
              <a:t>Minor inflation </a:t>
            </a:r>
            <a:endParaRPr sz="1900">
              <a:solidFill>
                <a:schemeClr val="accent6"/>
              </a:solidFill>
            </a:endParaRPr>
          </a:p>
          <a:p>
            <a:pPr marL="457200" lvl="0" indent="-349250" algn="l" rtl="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900"/>
              <a:buChar char="●"/>
            </a:pPr>
            <a:r>
              <a:rPr lang="en" sz="1900">
                <a:solidFill>
                  <a:schemeClr val="accent6"/>
                </a:solidFill>
              </a:rPr>
              <a:t>Some proportion of p-values are more than significant</a:t>
            </a:r>
            <a:endParaRPr sz="1900">
              <a:solidFill>
                <a:schemeClr val="accent6"/>
              </a:solidFill>
            </a:endParaRPr>
          </a:p>
          <a:p>
            <a:pPr marL="457200" lvl="0" indent="-349250" algn="l" rtl="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900"/>
              <a:buChar char="●"/>
            </a:pPr>
            <a:r>
              <a:rPr lang="en" sz="1900">
                <a:solidFill>
                  <a:schemeClr val="accent6"/>
                </a:solidFill>
              </a:rPr>
              <a:t>Small lambda value</a:t>
            </a:r>
            <a:endParaRPr sz="1900">
              <a:solidFill>
                <a:schemeClr val="accent6"/>
              </a:solidFill>
            </a:endParaRPr>
          </a:p>
          <a:p>
            <a:pPr marL="457200" lvl="0" indent="-349250" algn="l" rtl="0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900"/>
              <a:buChar char="●"/>
            </a:pPr>
            <a:r>
              <a:rPr lang="en" sz="1900">
                <a:solidFill>
                  <a:schemeClr val="accent6"/>
                </a:solidFill>
              </a:rPr>
              <a:t>Possibly confounders</a:t>
            </a:r>
            <a:endParaRPr sz="1900">
              <a:solidFill>
                <a:schemeClr val="accent6"/>
              </a:solidFill>
            </a:endParaRPr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2100" y="1076275"/>
            <a:ext cx="5296626" cy="358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Deprivation Index</a:t>
            </a:r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2949900" cy="37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Char char="●"/>
            </a:pPr>
            <a:r>
              <a:rPr lang="en" sz="1900">
                <a:solidFill>
                  <a:schemeClr val="accent6"/>
                </a:solidFill>
              </a:rPr>
              <a:t>Minor inflation</a:t>
            </a:r>
            <a:endParaRPr sz="1900">
              <a:solidFill>
                <a:schemeClr val="accent6"/>
              </a:solidFill>
            </a:endParaRPr>
          </a:p>
          <a:p>
            <a:pPr marL="457200" lvl="0" indent="-349250" algn="l" rtl="0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900"/>
              <a:buChar char="●"/>
            </a:pPr>
            <a:r>
              <a:rPr lang="en" sz="1900">
                <a:solidFill>
                  <a:schemeClr val="accent6"/>
                </a:solidFill>
              </a:rPr>
              <a:t>Lambda is not as close to 1 </a:t>
            </a:r>
            <a:endParaRPr sz="1900">
              <a:solidFill>
                <a:schemeClr val="accent6"/>
              </a:solidFill>
            </a:endParaRPr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8100" y="1048350"/>
            <a:ext cx="5592375" cy="36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Background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6"/>
                </a:solidFill>
              </a:rPr>
              <a:t>Multiple risk factors of COVID-19 severity:</a:t>
            </a:r>
            <a:endParaRPr sz="1900">
              <a:solidFill>
                <a:schemeClr val="accent6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Char char="●"/>
            </a:pPr>
            <a:r>
              <a:rPr lang="en" sz="1900">
                <a:solidFill>
                  <a:schemeClr val="accent6"/>
                </a:solidFill>
              </a:rPr>
              <a:t>Sex</a:t>
            </a:r>
            <a:endParaRPr sz="2000">
              <a:solidFill>
                <a:schemeClr val="accent6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○"/>
            </a:pPr>
            <a:r>
              <a:rPr lang="en" sz="1600">
                <a:solidFill>
                  <a:schemeClr val="accent6"/>
                </a:solidFill>
              </a:rPr>
              <a:t>Male sex is independently associated with higher mortality and worse outcomes (Palaiodimos et al., 2020)</a:t>
            </a:r>
            <a:endParaRPr sz="1600">
              <a:solidFill>
                <a:schemeClr val="accent6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●"/>
            </a:pPr>
            <a:r>
              <a:rPr lang="en" sz="2000">
                <a:solidFill>
                  <a:schemeClr val="accent6"/>
                </a:solidFill>
              </a:rPr>
              <a:t>Cardiometabolic status</a:t>
            </a:r>
            <a:endParaRPr sz="2000">
              <a:solidFill>
                <a:schemeClr val="accent6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○"/>
            </a:pPr>
            <a:r>
              <a:rPr lang="en" sz="1600">
                <a:solidFill>
                  <a:schemeClr val="accent6"/>
                </a:solidFill>
              </a:rPr>
              <a:t>Obesity and T2D are associated with increased COVID-19 susceptibility and severity</a:t>
            </a:r>
            <a:endParaRPr sz="1600">
              <a:solidFill>
                <a:schemeClr val="accent6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○"/>
            </a:pPr>
            <a:r>
              <a:rPr lang="en" sz="1600">
                <a:solidFill>
                  <a:schemeClr val="accent6"/>
                </a:solidFill>
              </a:rPr>
              <a:t>Obesity is potentially causal with COVID-19, perhaps mediated through T2D (Leong et al., 2020)</a:t>
            </a:r>
            <a:endParaRPr sz="1600">
              <a:solidFill>
                <a:schemeClr val="accent6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●"/>
            </a:pPr>
            <a:r>
              <a:rPr lang="en" sz="2000">
                <a:solidFill>
                  <a:schemeClr val="accent6"/>
                </a:solidFill>
              </a:rPr>
              <a:t>Social determinants of health</a:t>
            </a:r>
            <a:endParaRPr sz="2000">
              <a:solidFill>
                <a:schemeClr val="accent6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○"/>
            </a:pPr>
            <a:r>
              <a:rPr lang="en" sz="1600">
                <a:solidFill>
                  <a:schemeClr val="accent6"/>
                </a:solidFill>
              </a:rPr>
              <a:t>Minoritized communities have disproportionately worse outcomes of COVID-19</a:t>
            </a:r>
            <a:endParaRPr sz="1600">
              <a:solidFill>
                <a:schemeClr val="accent6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○"/>
            </a:pPr>
            <a:r>
              <a:rPr lang="en" sz="1600">
                <a:solidFill>
                  <a:schemeClr val="accent6"/>
                </a:solidFill>
              </a:rPr>
              <a:t>They may be predisposed to worse conditions due to environmental factors, limited healthcare access, and other societal influences (Tai et al., 2020)</a:t>
            </a:r>
            <a:endParaRPr sz="1600">
              <a:solidFill>
                <a:schemeClr val="accent6"/>
              </a:solidFill>
            </a:endParaRPr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Analysis Results</a:t>
            </a:r>
            <a:endParaRPr/>
          </a:p>
        </p:txBody>
      </p:sp>
      <p:sp>
        <p:nvSpPr>
          <p:cNvPr id="180" name="Google Shape;180;p32"/>
          <p:cNvSpPr txBox="1">
            <a:spLocks noGrp="1"/>
          </p:cNvSpPr>
          <p:nvPr>
            <p:ph type="body" idx="4294967295"/>
          </p:nvPr>
        </p:nvSpPr>
        <p:spPr>
          <a:xfrm>
            <a:off x="311700" y="1076275"/>
            <a:ext cx="8520600" cy="37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en">
                <a:solidFill>
                  <a:schemeClr val="accent6"/>
                </a:solidFill>
              </a:rPr>
              <a:t>Reasonable findings </a:t>
            </a:r>
            <a:endParaRPr>
              <a:solidFill>
                <a:schemeClr val="accent6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en">
                <a:solidFill>
                  <a:schemeClr val="accent6"/>
                </a:solidFill>
              </a:rPr>
              <a:t>Questions about lower-frequency variants causing joint effects</a:t>
            </a:r>
            <a:endParaRPr>
              <a:solidFill>
                <a:schemeClr val="accent6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en">
                <a:solidFill>
                  <a:schemeClr val="accent6"/>
                </a:solidFill>
              </a:rPr>
              <a:t>Results are likely skewed due to case-control imbalance</a:t>
            </a:r>
            <a:endParaRPr>
              <a:solidFill>
                <a:schemeClr val="accent6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en">
                <a:solidFill>
                  <a:schemeClr val="accent6"/>
                </a:solidFill>
              </a:rPr>
              <a:t>Will continue with joint interaction tests and conduct genome-wide analyses</a:t>
            </a:r>
            <a:endParaRPr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86" name="Google Shape;186;p33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7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Char char="●"/>
            </a:pPr>
            <a:r>
              <a:rPr lang="en" sz="1900">
                <a:solidFill>
                  <a:schemeClr val="accent6"/>
                </a:solidFill>
              </a:rPr>
              <a:t>Run genome-wide analyses for all exposures and ancestries</a:t>
            </a:r>
            <a:endParaRPr sz="1900">
              <a:solidFill>
                <a:schemeClr val="accent6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Char char="●"/>
            </a:pPr>
            <a:r>
              <a:rPr lang="en" sz="1900">
                <a:solidFill>
                  <a:schemeClr val="accent6"/>
                </a:solidFill>
              </a:rPr>
              <a:t>Manuscript</a:t>
            </a:r>
            <a:endParaRPr sz="1900">
              <a:solidFill>
                <a:schemeClr val="accent6"/>
              </a:solidFill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Char char="○"/>
            </a:pPr>
            <a:r>
              <a:rPr lang="en" sz="1900">
                <a:solidFill>
                  <a:schemeClr val="accent6"/>
                </a:solidFill>
              </a:rPr>
              <a:t>Proposed (Aggressive) Timeline: </a:t>
            </a:r>
            <a:endParaRPr sz="1900">
              <a:solidFill>
                <a:schemeClr val="accent6"/>
              </a:solidFill>
            </a:endParaRPr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Char char="■"/>
            </a:pPr>
            <a:r>
              <a:rPr lang="en" sz="1900">
                <a:solidFill>
                  <a:schemeClr val="accent6"/>
                </a:solidFill>
              </a:rPr>
              <a:t>December - finish non-SDH analysis + refine background/methods</a:t>
            </a:r>
            <a:endParaRPr sz="1900">
              <a:solidFill>
                <a:schemeClr val="accent6"/>
              </a:solidFill>
            </a:endParaRPr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Char char="■"/>
            </a:pPr>
            <a:r>
              <a:rPr lang="en" sz="1900">
                <a:solidFill>
                  <a:schemeClr val="accent6"/>
                </a:solidFill>
              </a:rPr>
              <a:t>January - complete SDH analysis </a:t>
            </a:r>
            <a:endParaRPr sz="1900">
              <a:solidFill>
                <a:schemeClr val="accent6"/>
              </a:solidFill>
            </a:endParaRPr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Char char="■"/>
            </a:pPr>
            <a:r>
              <a:rPr lang="en" sz="1900">
                <a:solidFill>
                  <a:schemeClr val="accent6"/>
                </a:solidFill>
              </a:rPr>
              <a:t>February - write results + discussion</a:t>
            </a:r>
            <a:endParaRPr sz="1900">
              <a:solidFill>
                <a:schemeClr val="accent6"/>
              </a:solidFill>
            </a:endParaRPr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Char char="■"/>
            </a:pPr>
            <a:r>
              <a:rPr lang="en" sz="1900">
                <a:solidFill>
                  <a:schemeClr val="accent6"/>
                </a:solidFill>
              </a:rPr>
              <a:t>March - submit paper :)</a:t>
            </a:r>
            <a:endParaRPr sz="19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2"/>
          </p:nvPr>
        </p:nvSpPr>
        <p:spPr>
          <a:xfrm>
            <a:off x="4939500" y="692100"/>
            <a:ext cx="3837000" cy="3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To conduct a large scale </a:t>
            </a:r>
            <a:r>
              <a:rPr lang="en" sz="1900" b="1"/>
              <a:t>genome-wide interaction study</a:t>
            </a:r>
            <a:r>
              <a:rPr lang="en" sz="1900"/>
              <a:t> in the UK Biobank to investigate the interaction between genetic variants and each of </a:t>
            </a:r>
            <a:r>
              <a:rPr lang="en" sz="1900" b="1"/>
              <a:t>sex, obesity, T2D and social determinants of health</a:t>
            </a:r>
            <a:r>
              <a:rPr lang="en" sz="1900"/>
              <a:t> in their impact on COVID-19 severity.</a:t>
            </a:r>
            <a:endParaRPr sz="19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Hypotheses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7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accent6"/>
                </a:solidFill>
              </a:rPr>
              <a:t>Primary Hypothesis</a:t>
            </a:r>
            <a:endParaRPr sz="1900" u="sng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6"/>
                </a:solidFill>
              </a:rPr>
              <a:t>There are genetic variants that modify the effect of known COVID-19 risk factors on COVID-19 severity (and vice versa). </a:t>
            </a:r>
            <a:endParaRPr sz="190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accent6"/>
                </a:solidFill>
              </a:rPr>
              <a:t>Secondary Hypothesis</a:t>
            </a:r>
            <a:endParaRPr sz="1900" u="sng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6"/>
                </a:solidFill>
              </a:rPr>
              <a:t>Incorporation of known COVID-19 risk factor interactions via a joint test can increase the power to uncover genetic loci associated with COVID-19 severity.</a:t>
            </a:r>
            <a:endParaRPr sz="190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90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90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9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7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Char char="●"/>
            </a:pPr>
            <a:r>
              <a:rPr lang="en" sz="1900" u="sng">
                <a:solidFill>
                  <a:schemeClr val="accent6"/>
                </a:solidFill>
              </a:rPr>
              <a:t>Population</a:t>
            </a:r>
            <a:r>
              <a:rPr lang="en" sz="1900">
                <a:solidFill>
                  <a:schemeClr val="accent6"/>
                </a:solidFill>
              </a:rPr>
              <a:t>: All unrelated individuals in UKB (that haven’t revoked consent)</a:t>
            </a:r>
            <a:endParaRPr sz="1900">
              <a:solidFill>
                <a:schemeClr val="accent6"/>
              </a:solidFill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Char char="○"/>
            </a:pPr>
            <a:r>
              <a:rPr lang="en" sz="1900">
                <a:solidFill>
                  <a:schemeClr val="accent6"/>
                </a:solidFill>
              </a:rPr>
              <a:t>Multi-ancestry (European, West African, East Asian, and South Asian)</a:t>
            </a:r>
            <a:endParaRPr sz="1900">
              <a:solidFill>
                <a:schemeClr val="accent6"/>
              </a:solidFill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Char char="○"/>
            </a:pPr>
            <a:r>
              <a:rPr lang="en" sz="1900">
                <a:solidFill>
                  <a:schemeClr val="accent6"/>
                </a:solidFill>
              </a:rPr>
              <a:t>Approximately 1,000 events over all ancestries </a:t>
            </a:r>
            <a:endParaRPr sz="1900">
              <a:solidFill>
                <a:schemeClr val="accent6"/>
              </a:solidFill>
            </a:endParaRPr>
          </a:p>
          <a:p>
            <a:pPr marL="457200" lvl="0" indent="-349250" algn="l" rtl="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900"/>
              <a:buChar char="●"/>
            </a:pPr>
            <a:r>
              <a:rPr lang="en" sz="1900" u="sng">
                <a:solidFill>
                  <a:schemeClr val="accent6"/>
                </a:solidFill>
              </a:rPr>
              <a:t>Genotypes</a:t>
            </a:r>
            <a:r>
              <a:rPr lang="en" sz="1900">
                <a:solidFill>
                  <a:schemeClr val="accent6"/>
                </a:solidFill>
              </a:rPr>
              <a:t>: Largely rely on the processing already performed by the UKB group</a:t>
            </a:r>
            <a:endParaRPr sz="1900">
              <a:solidFill>
                <a:schemeClr val="accent6"/>
              </a:solidFill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Char char="○"/>
            </a:pPr>
            <a:r>
              <a:rPr lang="en" sz="1900">
                <a:solidFill>
                  <a:schemeClr val="accent6"/>
                </a:solidFill>
              </a:rPr>
              <a:t>Common variants (MAF &gt; 0.05)</a:t>
            </a:r>
            <a:endParaRPr sz="1900">
              <a:solidFill>
                <a:schemeClr val="accent6"/>
              </a:solidFill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Char char="○"/>
            </a:pPr>
            <a:r>
              <a:rPr lang="en" sz="1900">
                <a:solidFill>
                  <a:schemeClr val="accent6"/>
                </a:solidFill>
              </a:rPr>
              <a:t>Coded as dosages</a:t>
            </a:r>
            <a:endParaRPr sz="190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90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9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Exposures of Interest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4294967295"/>
          </p:nvPr>
        </p:nvSpPr>
        <p:spPr>
          <a:xfrm>
            <a:off x="311700" y="1076275"/>
            <a:ext cx="8520600" cy="37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en">
                <a:solidFill>
                  <a:schemeClr val="accent6"/>
                </a:solidFill>
              </a:rPr>
              <a:t>Genetically-determined sex</a:t>
            </a:r>
            <a:endParaRPr sz="1700">
              <a:solidFill>
                <a:schemeClr val="accent6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en">
                <a:solidFill>
                  <a:schemeClr val="accent6"/>
                </a:solidFill>
              </a:rPr>
              <a:t>Cardiometabolic diseases</a:t>
            </a:r>
            <a:endParaRPr>
              <a:solidFill>
                <a:schemeClr val="accent6"/>
              </a:solidFill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○"/>
            </a:pPr>
            <a:r>
              <a:rPr lang="en" sz="1700">
                <a:solidFill>
                  <a:schemeClr val="accent6"/>
                </a:solidFill>
              </a:rPr>
              <a:t>BMI as a measure for obesity </a:t>
            </a:r>
            <a:endParaRPr sz="1700">
              <a:solidFill>
                <a:schemeClr val="accent6"/>
              </a:solidFill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○"/>
            </a:pPr>
            <a:r>
              <a:rPr lang="en" sz="1700">
                <a:solidFill>
                  <a:schemeClr val="accent6"/>
                </a:solidFill>
              </a:rPr>
              <a:t>T2D (existing definition derived from the Florez lab UKB project)</a:t>
            </a:r>
            <a:endParaRPr sz="1700">
              <a:solidFill>
                <a:schemeClr val="accent6"/>
              </a:solidFill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○"/>
            </a:pPr>
            <a:r>
              <a:rPr lang="en" sz="1700">
                <a:solidFill>
                  <a:schemeClr val="accent6"/>
                </a:solidFill>
              </a:rPr>
              <a:t>Individually and jointly tested</a:t>
            </a:r>
            <a:endParaRPr sz="1700">
              <a:solidFill>
                <a:schemeClr val="accent6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en">
                <a:solidFill>
                  <a:schemeClr val="accent6"/>
                </a:solidFill>
              </a:rPr>
              <a:t>Social determinants of health</a:t>
            </a:r>
            <a:endParaRPr>
              <a:solidFill>
                <a:schemeClr val="accent6"/>
              </a:solidFill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○"/>
            </a:pPr>
            <a:r>
              <a:rPr lang="en" sz="1700">
                <a:solidFill>
                  <a:schemeClr val="accent6"/>
                </a:solidFill>
              </a:rPr>
              <a:t>Multiple deprivation index (metrics including: economic stability, physical environment, education)</a:t>
            </a:r>
            <a:endParaRPr sz="1700">
              <a:solidFill>
                <a:schemeClr val="accent6"/>
              </a:solidFill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○"/>
            </a:pPr>
            <a:r>
              <a:rPr lang="en" sz="1700">
                <a:solidFill>
                  <a:schemeClr val="accent6"/>
                </a:solidFill>
              </a:rPr>
              <a:t>Primarily testing MDI, then with individual metrics as sensitivity analysis</a:t>
            </a:r>
            <a:endParaRPr sz="1700">
              <a:solidFill>
                <a:schemeClr val="accent6"/>
              </a:solidFill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○"/>
            </a:pPr>
            <a:r>
              <a:rPr lang="en" sz="1700">
                <a:solidFill>
                  <a:schemeClr val="accent6"/>
                </a:solidFill>
              </a:rPr>
              <a:t>Individuals from England</a:t>
            </a:r>
            <a:endParaRPr sz="17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Outcomes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7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accent6"/>
                </a:solidFill>
              </a:rPr>
              <a:t>Primary</a:t>
            </a:r>
            <a:endParaRPr sz="1900" u="sng">
              <a:solidFill>
                <a:schemeClr val="accent6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Char char="●"/>
            </a:pPr>
            <a:r>
              <a:rPr lang="en" sz="1900">
                <a:solidFill>
                  <a:schemeClr val="accent6"/>
                </a:solidFill>
              </a:rPr>
              <a:t>COVID-19 severity defined as </a:t>
            </a:r>
            <a:r>
              <a:rPr lang="en" sz="1900" b="1">
                <a:solidFill>
                  <a:schemeClr val="accent6"/>
                </a:solidFill>
              </a:rPr>
              <a:t>hospitalization</a:t>
            </a:r>
            <a:r>
              <a:rPr lang="en" sz="1900">
                <a:solidFill>
                  <a:schemeClr val="accent6"/>
                </a:solidFill>
              </a:rPr>
              <a:t> </a:t>
            </a:r>
            <a:endParaRPr sz="1900">
              <a:solidFill>
                <a:schemeClr val="accent6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Char char="●"/>
            </a:pPr>
            <a:r>
              <a:rPr lang="en" sz="1900">
                <a:solidFill>
                  <a:schemeClr val="accent6"/>
                </a:solidFill>
              </a:rPr>
              <a:t>Definition based on Host Genetics Initiative Analysis “B2” - Hospitalized COVID vs Population</a:t>
            </a:r>
            <a:endParaRPr sz="190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accent6"/>
                </a:solidFill>
              </a:rPr>
              <a:t>Secondary</a:t>
            </a:r>
            <a:endParaRPr sz="1900">
              <a:solidFill>
                <a:schemeClr val="accent6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Char char="●"/>
            </a:pPr>
            <a:r>
              <a:rPr lang="en" sz="1900">
                <a:solidFill>
                  <a:schemeClr val="accent6"/>
                </a:solidFill>
              </a:rPr>
              <a:t>COVID-19 severity defined as </a:t>
            </a:r>
            <a:r>
              <a:rPr lang="en" sz="1900" b="1">
                <a:solidFill>
                  <a:schemeClr val="accent6"/>
                </a:solidFill>
              </a:rPr>
              <a:t>respiratory support or mortality</a:t>
            </a:r>
            <a:endParaRPr sz="1900" b="1">
              <a:solidFill>
                <a:schemeClr val="accent6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Char char="●"/>
            </a:pPr>
            <a:r>
              <a:rPr lang="en" sz="1900">
                <a:solidFill>
                  <a:schemeClr val="accent6"/>
                </a:solidFill>
              </a:rPr>
              <a:t>Definition based on HGI Analysis “C2” - Very severe respiratory confirmed COVID vs Population	</a:t>
            </a:r>
            <a:endParaRPr sz="19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 rotWithShape="1">
          <a:blip r:embed="rId3">
            <a:alphaModFix/>
          </a:blip>
          <a:srcRect l="8558"/>
          <a:stretch/>
        </p:blipFill>
        <p:spPr>
          <a:xfrm>
            <a:off x="1885512" y="0"/>
            <a:ext cx="5372975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500" y="298030"/>
            <a:ext cx="3386907" cy="5727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625" y="49825"/>
            <a:ext cx="6068600" cy="503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150" y="267950"/>
            <a:ext cx="3385750" cy="57697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777</Words>
  <Application>Microsoft Macintosh PowerPoint</Application>
  <PresentationFormat>On-screen Show (16:9)</PresentationFormat>
  <Paragraphs>122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Average</vt:lpstr>
      <vt:lpstr>Oswald</vt:lpstr>
      <vt:lpstr>Calibri</vt:lpstr>
      <vt:lpstr>Arial</vt:lpstr>
      <vt:lpstr>Slate</vt:lpstr>
      <vt:lpstr>UKB COVID  Interaction Analysis </vt:lpstr>
      <vt:lpstr>Background</vt:lpstr>
      <vt:lpstr>Objective</vt:lpstr>
      <vt:lpstr>Hypotheses</vt:lpstr>
      <vt:lpstr>Dataset</vt:lpstr>
      <vt:lpstr>Exposures of Interest</vt:lpstr>
      <vt:lpstr>Outcomes</vt:lpstr>
      <vt:lpstr>PowerPoint Presentation</vt:lpstr>
      <vt:lpstr>PowerPoint Presentation</vt:lpstr>
      <vt:lpstr>Sample sizes</vt:lpstr>
      <vt:lpstr>Initial Regression Outputs</vt:lpstr>
      <vt:lpstr>Statistical Methods</vt:lpstr>
      <vt:lpstr>UK Biobank COVID T2D GxE Terra Workspace </vt:lpstr>
      <vt:lpstr>Defining Phenotype Files</vt:lpstr>
      <vt:lpstr>Preliminary Analysis Results - GxSex in Chr 22 </vt:lpstr>
      <vt:lpstr>GxSex in Chr 22 - Marginal Manhattan Plot</vt:lpstr>
      <vt:lpstr>GxSex in Chr 22 - Joint Manhattan Plot</vt:lpstr>
      <vt:lpstr>Joint Cardiometabolic (T2D and BMI)</vt:lpstr>
      <vt:lpstr>Multiple Deprivation Index</vt:lpstr>
      <vt:lpstr>Preliminary Analysis Results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UKB COVID  Interaction Analysis </dc:title>
  <cp:lastModifiedBy>Sevilla Gonzalez, Magdalena Del</cp:lastModifiedBy>
  <cp:revision>2</cp:revision>
  <dcterms:modified xsi:type="dcterms:W3CDTF">2021-06-22T21:14:51Z</dcterms:modified>
</cp:coreProperties>
</file>