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Magdalena Sevilla Gonzalez"/>
  <p:cmAuthor clrIdx="1" id="1" initials="" lastIdx="1" name="Kenneth Westerm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5.xml"/><Relationship Id="rId22" Type="http://schemas.openxmlformats.org/officeDocument/2006/relationships/font" Target="fonts/OpenSans-italic.fntdata"/><Relationship Id="rId10" Type="http://schemas.openxmlformats.org/officeDocument/2006/relationships/slide" Target="slides/slide4.xml"/><Relationship Id="rId21"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TSansNarrow-bold.fntdata"/><Relationship Id="rId6" Type="http://schemas.openxmlformats.org/officeDocument/2006/relationships/notesMaster" Target="notesMasters/notesMaster1.xml"/><Relationship Id="rId18" Type="http://schemas.openxmlformats.org/officeDocument/2006/relationships/font" Target="fonts/PTSansNarrow-regular.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9-29T18:31:24.922">
    <p:pos x="196" y="797"/>
    <p:text>I would like to test the association with T2D as well, to complement or improve Andrew's previous findings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0-09-28T20:33:00.550">
    <p:pos x="196" y="797"/>
    <p:text>This is a place we could specify secondary outcomes as well if desired.</p:text>
  </p:cm>
  <p:cm authorId="0" idx="2" dt="2020-09-29T18:42:03.837">
    <p:pos x="6000" y="0"/>
    <p:text>We could incorporate some other outcomes such as:
1) Suceptibility: COVID-19 by RNA PCR, serologic testing, or clinician
diagnosis by chart review or ICD-coding 
2) Hospitalization: hospitalization of patients with COVID-19 by RNA PCR, serologic testing, or
physician diagnosis 
3) Intubation or Mechanical ventilation
5) Death</p:text>
  </p:cm>
  <p:cm authorId="0" idx="3" dt="2020-09-29T18:42:03.837">
    <p:pos x="6000" y="0"/>
    <p:text>Lethality would be a correct term</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0-09-29T18:52:40.539">
    <p:pos x="196" y="797"/>
    <p:text>Also, I think it might be interesting an stratify analysis in non-obese and obese individuals to test the T2D exposure effect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cbi.nlm.nih.gov/pmc/articles/PMC7228874/" TargetMode="External"/><Relationship Id="rId3" Type="http://schemas.openxmlformats.org/officeDocument/2006/relationships/hyperlink" Target="https://www.medrxiv.org/content/10.1101/2020.08.26.20182709v1.full.pdf+html" TargetMode="External"/><Relationship Id="rId4" Type="http://schemas.openxmlformats.org/officeDocument/2006/relationships/hyperlink" Target="https://journals.plos.org/plospathogens/article?id=10.1371/journal.ppat.1008570" TargetMode="External"/><Relationship Id="rId9" Type="http://schemas.openxmlformats.org/officeDocument/2006/relationships/hyperlink" Target="https://pubmed.ncbi.nlm.nih.gov/32798471/" TargetMode="External"/><Relationship Id="rId5" Type="http://schemas.openxmlformats.org/officeDocument/2006/relationships/hyperlink" Target="https://onlinelibrary.wiley.com/doi/full/10.1111/1475-5890.12232" TargetMode="External"/><Relationship Id="rId6" Type="http://schemas.openxmlformats.org/officeDocument/2006/relationships/hyperlink" Target="https://www.sciencedirect.com/science/article/pii/S0002962920302573" TargetMode="External"/><Relationship Id="rId7" Type="http://schemas.openxmlformats.org/officeDocument/2006/relationships/hyperlink" Target="https://care-diabetesjournals-org.ezp-prod1.hul.harvard.edu/content/early/2020/08/24/dc20-1506.long" TargetMode="External"/><Relationship Id="rId8" Type="http://schemas.openxmlformats.org/officeDocument/2006/relationships/hyperlink" Target="https://pubmed.ncbi.nlm.nih.gov/32798472/"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c804c97f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c804c97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need to adjust g</a:t>
            </a:r>
            <a:r>
              <a:rPr lang="en"/>
              <a:t>enetic principal components (ancestry); to reduce false positives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cc0f111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cc0f111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9c8216d7f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9c8216d7f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Palaiodimos: </a:t>
            </a:r>
            <a:r>
              <a:rPr lang="en" u="sng">
                <a:solidFill>
                  <a:schemeClr val="hlink"/>
                </a:solidFill>
                <a:hlinkClick r:id="rId2"/>
              </a:rPr>
              <a:t>https://www.ncbi.nlm.nih.gov/pmc/articles/PMC7228874/</a:t>
            </a:r>
            <a:endParaRPr/>
          </a:p>
          <a:p>
            <a:pPr indent="0" lvl="0" marL="0" rtl="0" algn="l">
              <a:spcBef>
                <a:spcPts val="0"/>
              </a:spcBef>
              <a:spcAft>
                <a:spcPts val="0"/>
              </a:spcAft>
              <a:buNone/>
            </a:pPr>
            <a:r>
              <a:rPr lang="en"/>
              <a:t>Leong: </a:t>
            </a:r>
            <a:r>
              <a:rPr lang="en" u="sng">
                <a:solidFill>
                  <a:schemeClr val="hlink"/>
                </a:solidFill>
                <a:hlinkClick r:id="rId3"/>
              </a:rPr>
              <a:t>https://www.medrxiv.org/content/10.1101/2020.08.26.20182709v1.full.pdf+html</a:t>
            </a:r>
            <a:endParaRPr/>
          </a:p>
          <a:p>
            <a:pPr indent="0" lvl="0" marL="0" rtl="0" algn="l">
              <a:spcBef>
                <a:spcPts val="0"/>
              </a:spcBef>
              <a:spcAft>
                <a:spcPts val="0"/>
              </a:spcAft>
              <a:buNone/>
            </a:pPr>
            <a:r>
              <a:rPr lang="en"/>
              <a:t>Tai: https://academic.oup.com/cid/advance-article/doi/10.1093/cid/ciaa815/5860249#207274256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Other studies:</a:t>
            </a:r>
            <a:endParaRPr/>
          </a:p>
          <a:p>
            <a:pPr indent="0" lvl="0" marL="0" rtl="0" algn="l">
              <a:spcBef>
                <a:spcPts val="0"/>
              </a:spcBef>
              <a:spcAft>
                <a:spcPts val="0"/>
              </a:spcAft>
              <a:buNone/>
            </a:pPr>
            <a:r>
              <a:rPr lang="en"/>
              <a:t>Sex-bias in COVID-19 association: thelancet.com/journals/eclinm/article/PIIS2589-5370(20)30263-7/fulltext</a:t>
            </a:r>
            <a:endParaRPr/>
          </a:p>
          <a:p>
            <a:pPr indent="0" lvl="0" marL="0" rtl="0" algn="l">
              <a:spcBef>
                <a:spcPts val="0"/>
              </a:spcBef>
              <a:spcAft>
                <a:spcPts val="0"/>
              </a:spcAft>
              <a:buNone/>
            </a:pPr>
            <a:r>
              <a:rPr lang="en"/>
              <a:t>Biological sex impacts COVID-19 : </a:t>
            </a:r>
            <a:r>
              <a:rPr lang="en" u="sng">
                <a:solidFill>
                  <a:schemeClr val="hlink"/>
                </a:solidFill>
                <a:hlinkClick r:id="rId4"/>
              </a:rPr>
              <a:t>https://journals.plos.org/plospathogens/article?id=10.1371/journal.ppat.1008570</a:t>
            </a:r>
            <a:endParaRPr/>
          </a:p>
          <a:p>
            <a:pPr indent="0" lvl="0" marL="0" rtl="0" algn="l">
              <a:spcBef>
                <a:spcPts val="0"/>
              </a:spcBef>
              <a:spcAft>
                <a:spcPts val="0"/>
              </a:spcAft>
              <a:buNone/>
            </a:pPr>
            <a:r>
              <a:rPr lang="en"/>
              <a:t>SDH and COVID-19: </a:t>
            </a:r>
            <a:r>
              <a:rPr lang="en" u="sng">
                <a:solidFill>
                  <a:schemeClr val="hlink"/>
                </a:solidFill>
                <a:hlinkClick r:id="rId5"/>
              </a:rPr>
              <a:t>https://onlinelibrary.wiley.com/doi/full/10.1111/1475-5890.12232</a:t>
            </a:r>
            <a:endParaRPr/>
          </a:p>
          <a:p>
            <a:pPr indent="0" lvl="0" marL="0" rtl="0" algn="l">
              <a:spcBef>
                <a:spcPts val="0"/>
              </a:spcBef>
              <a:spcAft>
                <a:spcPts val="0"/>
              </a:spcAft>
              <a:buNone/>
            </a:pPr>
            <a:r>
              <a:rPr lang="en"/>
              <a:t>Temperature and Race: </a:t>
            </a:r>
            <a:r>
              <a:rPr lang="en" u="sng">
                <a:solidFill>
                  <a:schemeClr val="hlink"/>
                </a:solidFill>
                <a:hlinkClick r:id="rId6"/>
              </a:rPr>
              <a:t>https://www.sciencedirect.com/science/article/pii/S0002962920302573</a:t>
            </a:r>
            <a:endParaRPr/>
          </a:p>
          <a:p>
            <a:pPr indent="0" lvl="0" marL="0" rtl="0" algn="l">
              <a:spcBef>
                <a:spcPts val="0"/>
              </a:spcBef>
              <a:spcAft>
                <a:spcPts val="0"/>
              </a:spcAft>
              <a:buNone/>
            </a:pPr>
            <a:r>
              <a:rPr lang="en"/>
              <a:t>T2D and COVID </a:t>
            </a:r>
            <a:r>
              <a:rPr lang="en" sz="1050">
                <a:solidFill>
                  <a:schemeClr val="dk1"/>
                </a:solidFill>
                <a:highlight>
                  <a:srgbClr val="FFFFFF"/>
                </a:highlight>
                <a:latin typeface="Open Sans"/>
                <a:ea typeface="Open Sans"/>
                <a:cs typeface="Open Sans"/>
                <a:sym typeface="Open Sans"/>
              </a:rPr>
              <a:t>(Seiglie 2020) </a:t>
            </a:r>
            <a:r>
              <a:rPr lang="en" sz="1050" u="sng">
                <a:solidFill>
                  <a:srgbClr val="954F72"/>
                </a:solidFill>
                <a:highlight>
                  <a:srgbClr val="FFFFFF"/>
                </a:highlight>
                <a:latin typeface="Open Sans"/>
                <a:ea typeface="Open Sans"/>
                <a:cs typeface="Open Sans"/>
                <a:sym typeface="Open Sans"/>
                <a:hlinkClick r:id="rId7">
                  <a:extLst>
                    <a:ext uri="{A12FA001-AC4F-418D-AE19-62706E023703}">
                      <ahyp:hlinkClr val="tx"/>
                    </a:ext>
                  </a:extLst>
                </a:hlinkClick>
              </a:rPr>
              <a:t>https://care-diabetesjournals-org.ezp-prod1.hul.harvard.edu/content/early/2020/08/24/dc20-1506.long</a:t>
            </a:r>
            <a:endParaRPr sz="1050" u="sng">
              <a:solidFill>
                <a:srgbClr val="954F72"/>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a:solidFill>
                  <a:srgbClr val="212121"/>
                </a:solidFill>
                <a:highlight>
                  <a:srgbClr val="FFFFFF"/>
                </a:highlight>
              </a:rPr>
              <a:t>Results of a nationwide analysis in England showed that type 1 and type 2 diabetes were both independently associated with a significant increased odds of in-hospital death with COVID-19.</a:t>
            </a:r>
            <a:r>
              <a:rPr lang="en">
                <a:solidFill>
                  <a:schemeClr val="dk1"/>
                </a:solidFill>
                <a:latin typeface="Times New Roman"/>
                <a:ea typeface="Times New Roman"/>
                <a:cs typeface="Times New Roman"/>
                <a:sym typeface="Times New Roman"/>
              </a:rPr>
              <a:t> (Barron 2020) </a:t>
            </a:r>
            <a:r>
              <a:rPr lang="en" u="sng">
                <a:solidFill>
                  <a:srgbClr val="954F72"/>
                </a:solidFill>
                <a:highlight>
                  <a:srgbClr val="FFFFFF"/>
                </a:highlight>
                <a:hlinkClick r:id="rId8">
                  <a:extLst>
                    <a:ext uri="{A12FA001-AC4F-418D-AE19-62706E023703}">
                      <ahyp:hlinkClr val="tx"/>
                    </a:ext>
                  </a:extLst>
                </a:hlinkClick>
              </a:rPr>
              <a:t>https://pubmed.ncbi.nlm.nih.gov/32798472/</a:t>
            </a:r>
            <a:endParaRPr u="sng">
              <a:solidFill>
                <a:srgbClr val="954F7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a:solidFill>
                  <a:srgbClr val="212121"/>
                </a:solidFill>
                <a:highlight>
                  <a:srgbClr val="FFFFFF"/>
                </a:highlight>
              </a:rPr>
              <a:t>Increased COVID-19-related mortality was associated not only with cardiovascular and renal complications of diabetes but, independently, also with glycaemic control and BMI.</a:t>
            </a:r>
            <a:endParaRPr>
              <a:solidFill>
                <a:srgbClr val="21212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u="sng">
                <a:solidFill>
                  <a:srgbClr val="954F72"/>
                </a:solidFill>
                <a:latin typeface="Times New Roman"/>
                <a:ea typeface="Times New Roman"/>
                <a:cs typeface="Times New Roman"/>
                <a:sym typeface="Times New Roman"/>
                <a:hlinkClick r:id="rId9">
                  <a:extLst>
                    <a:ext uri="{A12FA001-AC4F-418D-AE19-62706E023703}">
                      <ahyp:hlinkClr val="tx"/>
                    </a:ext>
                  </a:extLst>
                </a:hlinkClick>
              </a:rPr>
              <a:t>https://pubmed.ncbi.nlm.nih.gov/32798471/</a:t>
            </a:r>
            <a:endParaRPr u="sng">
              <a:solidFill>
                <a:srgbClr val="954F72"/>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rgbClr val="212121"/>
                </a:solidFill>
                <a:highlight>
                  <a:srgbClr val="FFFFFF"/>
                </a:highlight>
              </a:rPr>
              <a:t>T2DM patients showed higher inflammatory response to COVID 19 with higher absolute neutrophilic count (ANC) and CRP with lower lymphocytic and eosinophilic counts. Diabetic patients had more comorbidities and more aggressive course of the disease with higher rate of ICU admission and longer need for hospitalization and oxygen use.</a:t>
            </a:r>
            <a:r>
              <a:rPr lang="en">
                <a:solidFill>
                  <a:schemeClr val="dk1"/>
                </a:solidFill>
                <a:latin typeface="Times New Roman"/>
                <a:ea typeface="Times New Roman"/>
                <a:cs typeface="Times New Roman"/>
                <a:sym typeface="Times New Roman"/>
              </a:rPr>
              <a:t> (Soliman, 2020)</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https://pubmed.ncbi.nlm.nih.gov/32921708/</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cc0f111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cc0f111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9c8216d7f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9c8216d7f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cd220b83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cd220b83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effect alleles identified in interaction test and joint test</a:t>
            </a:r>
            <a:endParaRPr/>
          </a:p>
          <a:p>
            <a:pPr indent="0" lvl="0" marL="0" rtl="0" algn="l">
              <a:spcBef>
                <a:spcPts val="0"/>
              </a:spcBef>
              <a:spcAft>
                <a:spcPts val="0"/>
              </a:spcAft>
              <a:buNone/>
            </a:pPr>
            <a:r>
              <a:rPr lang="en"/>
              <a:t>LINC02346 and TMEM132B associated with nervous system function</a:t>
            </a:r>
            <a:endParaRPr/>
          </a:p>
          <a:p>
            <a:pPr indent="0" lvl="0" marL="0" rtl="0" algn="l">
              <a:spcBef>
                <a:spcPts val="0"/>
              </a:spcBef>
              <a:spcAft>
                <a:spcPts val="0"/>
              </a:spcAft>
              <a:buNone/>
            </a:pPr>
            <a:r>
              <a:rPr lang="en"/>
              <a:t>VPS13D and SDHAF3 associated with mitochondrial function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9c8216d7f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9c8216d7f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400">
                <a:solidFill>
                  <a:srgbClr val="695D46"/>
                </a:solidFill>
                <a:latin typeface="Open Sans"/>
                <a:ea typeface="Open Sans"/>
                <a:cs typeface="Open Sans"/>
                <a:sym typeface="Open Sans"/>
              </a:rPr>
              <a:t>These findings in previous studies motivate us to </a:t>
            </a:r>
            <a:endParaRPr sz="7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cc0f111e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cc0f111e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9c8216d7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9c8216d7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2" marL="1371600" rtl="0" algn="l">
              <a:lnSpc>
                <a:spcPct val="115000"/>
              </a:lnSpc>
              <a:spcBef>
                <a:spcPts val="0"/>
              </a:spcBef>
              <a:spcAft>
                <a:spcPts val="0"/>
              </a:spcAft>
              <a:buClr>
                <a:srgbClr val="695D46"/>
              </a:buClr>
              <a:buSzPts val="1000"/>
              <a:buFont typeface="Open Sans"/>
              <a:buChar char="■"/>
            </a:pPr>
            <a:r>
              <a:rPr lang="en" sz="1000">
                <a:solidFill>
                  <a:srgbClr val="695D46"/>
                </a:solidFill>
                <a:latin typeface="Open Sans"/>
                <a:ea typeface="Open Sans"/>
                <a:cs typeface="Open Sans"/>
                <a:sym typeface="Open Sans"/>
              </a:rPr>
              <a:t>Economic stability (employment/income)</a:t>
            </a:r>
            <a:endParaRPr sz="1000">
              <a:solidFill>
                <a:srgbClr val="695D46"/>
              </a:solidFill>
              <a:latin typeface="Open Sans"/>
              <a:ea typeface="Open Sans"/>
              <a:cs typeface="Open Sans"/>
              <a:sym typeface="Open Sans"/>
            </a:endParaRPr>
          </a:p>
          <a:p>
            <a:pPr indent="-292100" lvl="2" marL="1371600" rtl="0" algn="l">
              <a:lnSpc>
                <a:spcPct val="115000"/>
              </a:lnSpc>
              <a:spcBef>
                <a:spcPts val="0"/>
              </a:spcBef>
              <a:spcAft>
                <a:spcPts val="0"/>
              </a:spcAft>
              <a:buClr>
                <a:srgbClr val="695D46"/>
              </a:buClr>
              <a:buSzPts val="1000"/>
              <a:buFont typeface="Open Sans"/>
              <a:buChar char="■"/>
            </a:pPr>
            <a:r>
              <a:rPr lang="en" sz="1000">
                <a:solidFill>
                  <a:srgbClr val="695D46"/>
                </a:solidFill>
                <a:latin typeface="Open Sans"/>
                <a:ea typeface="Open Sans"/>
                <a:cs typeface="Open Sans"/>
                <a:sym typeface="Open Sans"/>
              </a:rPr>
              <a:t>Physical environment (housing, walkability, safety, and transportation)</a:t>
            </a:r>
            <a:endParaRPr sz="1000">
              <a:solidFill>
                <a:srgbClr val="695D46"/>
              </a:solidFill>
              <a:latin typeface="Open Sans"/>
              <a:ea typeface="Open Sans"/>
              <a:cs typeface="Open Sans"/>
              <a:sym typeface="Open Sans"/>
            </a:endParaRPr>
          </a:p>
          <a:p>
            <a:pPr indent="-292100" lvl="2" marL="1371600" rtl="0" algn="l">
              <a:lnSpc>
                <a:spcPct val="115000"/>
              </a:lnSpc>
              <a:spcBef>
                <a:spcPts val="0"/>
              </a:spcBef>
              <a:spcAft>
                <a:spcPts val="0"/>
              </a:spcAft>
              <a:buClr>
                <a:srgbClr val="695D46"/>
              </a:buClr>
              <a:buSzPts val="1000"/>
              <a:buFont typeface="Open Sans"/>
              <a:buChar char="■"/>
            </a:pPr>
            <a:r>
              <a:rPr lang="en" sz="1000">
                <a:solidFill>
                  <a:srgbClr val="695D46"/>
                </a:solidFill>
                <a:latin typeface="Open Sans"/>
                <a:ea typeface="Open Sans"/>
                <a:cs typeface="Open Sans"/>
                <a:sym typeface="Open Sans"/>
              </a:rPr>
              <a:t>Education (literacy and higher education)</a:t>
            </a:r>
            <a:endParaRPr sz="1000">
              <a:solidFill>
                <a:srgbClr val="695D46"/>
              </a:solidFill>
              <a:latin typeface="Open Sans"/>
              <a:ea typeface="Open Sans"/>
              <a:cs typeface="Open Sans"/>
              <a:sym typeface="Open Sans"/>
            </a:endParaRPr>
          </a:p>
          <a:p>
            <a:pPr indent="0" lvl="0" marL="0" rtl="0" algn="l">
              <a:spcBef>
                <a:spcPts val="0"/>
              </a:spcBef>
              <a:spcAft>
                <a:spcPts val="0"/>
              </a:spcAft>
              <a:buNone/>
            </a:pPr>
            <a:r>
              <a:t/>
            </a:r>
            <a:endParaRPr sz="7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c804c97f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c804c97f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989325" y="1633500"/>
            <a:ext cx="5579400" cy="125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5000"/>
              <a:t>UK Biobank Interaction Analysis Pl</a:t>
            </a:r>
            <a:r>
              <a:rPr lang="en" sz="5000"/>
              <a:t>an</a:t>
            </a:r>
            <a:endParaRPr b="1" sz="500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Joanna Lin, Kenny Westerman, Magdalena Sevilla, Beza Tadess</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Methods</a:t>
            </a:r>
            <a:endParaRPr/>
          </a:p>
        </p:txBody>
      </p:sp>
      <p:sp>
        <p:nvSpPr>
          <p:cNvPr id="128" name="Google Shape;128;p22"/>
          <p:cNvSpPr txBox="1"/>
          <p:nvPr>
            <p:ph idx="1" type="body"/>
          </p:nvPr>
        </p:nvSpPr>
        <p:spPr>
          <a:xfrm>
            <a:off x="311700" y="1266325"/>
            <a:ext cx="8520600" cy="376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Linear models </a:t>
            </a:r>
            <a:endParaRPr/>
          </a:p>
          <a:p>
            <a:pPr indent="-317500" lvl="1" marL="914400" rtl="0" algn="l">
              <a:spcBef>
                <a:spcPts val="1000"/>
              </a:spcBef>
              <a:spcAft>
                <a:spcPts val="0"/>
              </a:spcAft>
              <a:buSzPts val="1400"/>
              <a:buChar char="○"/>
            </a:pPr>
            <a:r>
              <a:rPr lang="en"/>
              <a:t>y (COVID-19 hospitalization) ~ g + exposure + g*exposure + age + sex + 5 genetic PCs</a:t>
            </a:r>
            <a:endParaRPr/>
          </a:p>
          <a:p>
            <a:pPr indent="-317500" lvl="1" marL="914400" rtl="0" algn="l">
              <a:spcBef>
                <a:spcPts val="1000"/>
              </a:spcBef>
              <a:spcAft>
                <a:spcPts val="0"/>
              </a:spcAft>
              <a:buSzPts val="1400"/>
              <a:buChar char="○"/>
            </a:pPr>
            <a:r>
              <a:rPr lang="en"/>
              <a:t>Genotype dosage data as implemented in GEM </a:t>
            </a:r>
            <a:r>
              <a:rPr lang="en"/>
              <a:t>software</a:t>
            </a:r>
            <a:endParaRPr/>
          </a:p>
          <a:p>
            <a:pPr indent="-317500" lvl="1" marL="914400" rtl="0" algn="l">
              <a:spcBef>
                <a:spcPts val="1000"/>
              </a:spcBef>
              <a:spcAft>
                <a:spcPts val="0"/>
              </a:spcAft>
              <a:buSzPts val="1400"/>
              <a:buChar char="○"/>
            </a:pPr>
            <a:r>
              <a:rPr lang="en"/>
              <a:t>Robust standard errors</a:t>
            </a:r>
            <a:endParaRPr/>
          </a:p>
          <a:p>
            <a:pPr indent="-342900" lvl="0" marL="457200" rtl="0" algn="l">
              <a:spcBef>
                <a:spcPts val="1000"/>
              </a:spcBef>
              <a:spcAft>
                <a:spcPts val="0"/>
              </a:spcAft>
              <a:buSzPts val="1800"/>
              <a:buChar char="●"/>
            </a:pPr>
            <a:r>
              <a:rPr lang="en"/>
              <a:t>Statistical tests:</a:t>
            </a:r>
            <a:endParaRPr/>
          </a:p>
          <a:p>
            <a:pPr indent="-317500" lvl="1" marL="914400" rtl="0" algn="l">
              <a:spcBef>
                <a:spcPts val="1000"/>
              </a:spcBef>
              <a:spcAft>
                <a:spcPts val="0"/>
              </a:spcAft>
              <a:buSzPts val="1400"/>
              <a:buChar char="○"/>
            </a:pPr>
            <a:r>
              <a:rPr lang="en"/>
              <a:t>Interaction test (primary)</a:t>
            </a:r>
            <a:endParaRPr/>
          </a:p>
          <a:p>
            <a:pPr indent="-317500" lvl="1" marL="914400" rtl="0" algn="l">
              <a:spcBef>
                <a:spcPts val="1000"/>
              </a:spcBef>
              <a:spcAft>
                <a:spcPts val="0"/>
              </a:spcAft>
              <a:buSzPts val="1400"/>
              <a:buChar char="○"/>
            </a:pPr>
            <a:r>
              <a:rPr lang="en"/>
              <a:t>Joint test of genetic main and interaction effect (secondary)</a:t>
            </a:r>
            <a:endParaRPr/>
          </a:p>
          <a:p>
            <a:pPr indent="-342900" lvl="0" marL="457200" rtl="0" algn="l">
              <a:spcBef>
                <a:spcPts val="1000"/>
              </a:spcBef>
              <a:spcAft>
                <a:spcPts val="0"/>
              </a:spcAft>
              <a:buSzPts val="1800"/>
              <a:buChar char="●"/>
            </a:pPr>
            <a:r>
              <a:rPr lang="en"/>
              <a:t>Ancestry stratified meta-analysis</a:t>
            </a:r>
            <a:endParaRPr/>
          </a:p>
          <a:p>
            <a:pPr indent="-342900" lvl="0" marL="457200" rtl="0" algn="l">
              <a:spcBef>
                <a:spcPts val="1000"/>
              </a:spcBef>
              <a:spcAft>
                <a:spcPts val="1000"/>
              </a:spcAft>
              <a:buSzPts val="1800"/>
              <a:buChar char="●"/>
            </a:pPr>
            <a:r>
              <a:rPr lang="en"/>
              <a:t>Analysis to be conducted on Terra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Roles and Responsibilities</a:t>
            </a:r>
            <a:endParaRPr/>
          </a:p>
        </p:txBody>
      </p:sp>
      <p:sp>
        <p:nvSpPr>
          <p:cNvPr id="134" name="Google Shape;134;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Social determinants of health definition</a:t>
            </a:r>
            <a:r>
              <a:rPr lang="en"/>
              <a:t> - Beza and Joanna</a:t>
            </a:r>
            <a:endParaRPr/>
          </a:p>
          <a:p>
            <a:pPr indent="-342900" lvl="0" marL="457200" rtl="0" algn="l">
              <a:spcBef>
                <a:spcPts val="1000"/>
              </a:spcBef>
              <a:spcAft>
                <a:spcPts val="0"/>
              </a:spcAft>
              <a:buSzPts val="1800"/>
              <a:buChar char="●"/>
            </a:pPr>
            <a:r>
              <a:rPr lang="en"/>
              <a:t>COVID-19 severity definition - Magda</a:t>
            </a:r>
            <a:endParaRPr/>
          </a:p>
          <a:p>
            <a:pPr indent="-342900" lvl="0" marL="457200" rtl="0" algn="l">
              <a:spcBef>
                <a:spcPts val="1000"/>
              </a:spcBef>
              <a:spcAft>
                <a:spcPts val="0"/>
              </a:spcAft>
              <a:buSzPts val="1800"/>
              <a:buChar char="●"/>
            </a:pPr>
            <a:r>
              <a:rPr lang="en"/>
              <a:t>Post-processing and visualization of GWAS data - Joanna and Kenny</a:t>
            </a:r>
            <a:endParaRPr/>
          </a:p>
          <a:p>
            <a:pPr indent="-342900" lvl="0" marL="457200" rtl="0" algn="l">
              <a:spcBef>
                <a:spcPts val="1000"/>
              </a:spcBef>
              <a:spcAft>
                <a:spcPts val="0"/>
              </a:spcAft>
              <a:buSzPts val="1800"/>
              <a:buChar char="●"/>
            </a:pPr>
            <a:r>
              <a:rPr lang="en"/>
              <a:t>Running the GxE analyses (?)</a:t>
            </a:r>
            <a:endParaRPr/>
          </a:p>
          <a:p>
            <a:pPr indent="0" lvl="0" marL="0" rtl="0" algn="l">
              <a:spcBef>
                <a:spcPts val="10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73" name="Google Shape;73;p14"/>
          <p:cNvSpPr txBox="1"/>
          <p:nvPr>
            <p:ph idx="1" type="body"/>
          </p:nvPr>
        </p:nvSpPr>
        <p:spPr>
          <a:xfrm>
            <a:off x="311700" y="1266325"/>
            <a:ext cx="8520600" cy="362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Epidemiological research has found multiple risk factors of COVID-19 severity.</a:t>
            </a:r>
            <a:endParaRPr/>
          </a:p>
          <a:p>
            <a:pPr indent="-323850" lvl="0" marL="457200" rtl="0" algn="l">
              <a:spcBef>
                <a:spcPts val="1000"/>
              </a:spcBef>
              <a:spcAft>
                <a:spcPts val="0"/>
              </a:spcAft>
              <a:buSzPts val="1500"/>
              <a:buChar char="●"/>
            </a:pPr>
            <a:r>
              <a:rPr b="1" lang="en" sz="1500"/>
              <a:t>Sex</a:t>
            </a:r>
            <a:r>
              <a:rPr lang="en" sz="1500"/>
              <a:t>: Male sex is independently associated with </a:t>
            </a:r>
            <a:r>
              <a:rPr lang="en" sz="1500"/>
              <a:t>higher mortality and worse outcomes</a:t>
            </a:r>
            <a:r>
              <a:rPr lang="en" sz="1500"/>
              <a:t> of COVID-19 (Palaiodimos et al., 2020) </a:t>
            </a:r>
            <a:endParaRPr sz="1500"/>
          </a:p>
          <a:p>
            <a:pPr indent="-323850" lvl="0" marL="457200" rtl="0" algn="l">
              <a:spcBef>
                <a:spcPts val="1000"/>
              </a:spcBef>
              <a:spcAft>
                <a:spcPts val="0"/>
              </a:spcAft>
              <a:buSzPts val="1500"/>
              <a:buChar char="●"/>
            </a:pPr>
            <a:r>
              <a:rPr b="1" lang="en" sz="1500"/>
              <a:t>Cardiometabolic status</a:t>
            </a:r>
            <a:r>
              <a:rPr lang="en" sz="1500"/>
              <a:t>: Obesity and T2D are associated with increased COVID-19 susceptibility and severity. Obesity is specifically highlighted as potentially causal with COVID-19 via MR methods, perhaps mediated through T2D (</a:t>
            </a:r>
            <a:r>
              <a:rPr lang="en" sz="1500"/>
              <a:t>Leong et al., </a:t>
            </a:r>
            <a:r>
              <a:rPr lang="en" sz="1500"/>
              <a:t>2020</a:t>
            </a:r>
            <a:r>
              <a:rPr lang="en" sz="1500"/>
              <a:t>).</a:t>
            </a:r>
            <a:endParaRPr sz="1500"/>
          </a:p>
          <a:p>
            <a:pPr indent="-323850" lvl="0" marL="457200" rtl="0" algn="l">
              <a:spcBef>
                <a:spcPts val="1000"/>
              </a:spcBef>
              <a:spcAft>
                <a:spcPts val="0"/>
              </a:spcAft>
              <a:buSzPts val="1500"/>
              <a:buChar char="●"/>
            </a:pPr>
            <a:r>
              <a:rPr b="1" lang="en" sz="1500"/>
              <a:t>Social determinants of health</a:t>
            </a:r>
            <a:r>
              <a:rPr lang="en" sz="1500"/>
              <a:t>: </a:t>
            </a:r>
            <a:r>
              <a:rPr lang="en" sz="1500"/>
              <a:t>Minority</a:t>
            </a:r>
            <a:r>
              <a:rPr lang="en" sz="1500"/>
              <a:t> communities have </a:t>
            </a:r>
            <a:r>
              <a:rPr lang="en" sz="1500"/>
              <a:t>disproportionately</a:t>
            </a:r>
            <a:r>
              <a:rPr lang="en" sz="1500"/>
              <a:t> worse outcomes of COVID-19, and may be predisposed to worse conditions due to environmental factors, limited healthcare access, and other societal factors (Tai et al., 2020)</a:t>
            </a:r>
            <a:endParaRPr sz="1500"/>
          </a:p>
          <a:p>
            <a:pPr indent="0" lvl="0" marL="0" rtl="0" algn="l">
              <a:spcBef>
                <a:spcPts val="1000"/>
              </a:spcBef>
              <a:spcAft>
                <a:spcPts val="10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Genetic</a:t>
            </a:r>
            <a:r>
              <a:rPr lang="en"/>
              <a:t> investigations, such as the Host Genetics Initiative, have started to uncover genetic underpinnings of COVID severity. </a:t>
            </a:r>
            <a:endParaRPr/>
          </a:p>
          <a:p>
            <a:pPr indent="-317500" lvl="1" marL="914400" rtl="0" algn="l">
              <a:spcBef>
                <a:spcPts val="1000"/>
              </a:spcBef>
              <a:spcAft>
                <a:spcPts val="0"/>
              </a:spcAft>
              <a:buSzPts val="1400"/>
              <a:buChar char="○"/>
            </a:pPr>
            <a:r>
              <a:rPr lang="en"/>
              <a:t>COVID19-hg GWAS meta-analyses Round 3 released July 2nd</a:t>
            </a:r>
            <a:endParaRPr/>
          </a:p>
          <a:p>
            <a:pPr indent="-317500" lvl="1" marL="914400" rtl="0" algn="l">
              <a:spcBef>
                <a:spcPts val="1000"/>
              </a:spcBef>
              <a:spcAft>
                <a:spcPts val="0"/>
              </a:spcAft>
              <a:buSzPts val="1400"/>
              <a:buChar char="○"/>
            </a:pPr>
            <a:r>
              <a:rPr lang="en"/>
              <a:t>UKB, FinnGen, DECODE, Partners Healthcare Biobank + more!</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Preliminary Data</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Joanna’s MR results </a:t>
            </a:r>
            <a:endParaRPr/>
          </a:p>
          <a:p>
            <a:pPr indent="-317500" lvl="1" marL="914400" rtl="0" algn="l">
              <a:spcBef>
                <a:spcPts val="1000"/>
              </a:spcBef>
              <a:spcAft>
                <a:spcPts val="0"/>
              </a:spcAft>
              <a:buSzPts val="1400"/>
              <a:buChar char="○"/>
            </a:pPr>
            <a:r>
              <a:rPr lang="en"/>
              <a:t>Significant causality between obesity and COVID-19 severity</a:t>
            </a:r>
            <a:endParaRPr/>
          </a:p>
          <a:p>
            <a:pPr indent="-317500" lvl="1" marL="914400" rtl="0" algn="l">
              <a:spcBef>
                <a:spcPts val="1000"/>
              </a:spcBef>
              <a:spcAft>
                <a:spcPts val="0"/>
              </a:spcAft>
              <a:buSzPts val="1400"/>
              <a:buChar char="○"/>
            </a:pPr>
            <a:r>
              <a:rPr lang="en"/>
              <a:t>Significant genetic heterogeneity in testing sex stratified BMI and COVID-19 severity </a:t>
            </a:r>
            <a:endParaRPr/>
          </a:p>
          <a:p>
            <a:pPr indent="-342900" lvl="0" marL="457200" rtl="0" algn="l">
              <a:spcBef>
                <a:spcPts val="1000"/>
              </a:spcBef>
              <a:spcAft>
                <a:spcPts val="0"/>
              </a:spcAft>
              <a:buSzPts val="1800"/>
              <a:buChar char="●"/>
            </a:pPr>
            <a:r>
              <a:rPr lang="en"/>
              <a:t>Andrew’s preliminary UKB interaction analysis </a:t>
            </a:r>
            <a:endParaRPr/>
          </a:p>
          <a:p>
            <a:pPr indent="-317500" lvl="1" marL="914400" rtl="0" algn="l">
              <a:spcBef>
                <a:spcPts val="1000"/>
              </a:spcBef>
              <a:spcAft>
                <a:spcPts val="0"/>
              </a:spcAft>
              <a:buSzPts val="1400"/>
              <a:buChar char="○"/>
            </a:pPr>
            <a:r>
              <a:rPr lang="en"/>
              <a:t>Interesting suggestive interaction loci with T2D and COVID lethality</a:t>
            </a:r>
            <a:endParaRPr/>
          </a:p>
          <a:p>
            <a:pPr indent="-317500" lvl="1" marL="914400" rtl="0" algn="l">
              <a:spcBef>
                <a:spcPts val="1000"/>
              </a:spcBef>
              <a:spcAft>
                <a:spcPts val="1000"/>
              </a:spcAft>
              <a:buSzPts val="1400"/>
              <a:buChar char="○"/>
            </a:pPr>
            <a:r>
              <a:rPr lang="en"/>
              <a:t>Biological plausibility that we want to further explore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Preliminary</a:t>
            </a:r>
            <a:r>
              <a:rPr lang="en"/>
              <a:t> Data (GxE for T2D)</a:t>
            </a:r>
            <a:endParaRPr/>
          </a:p>
        </p:txBody>
      </p:sp>
      <p:pic>
        <p:nvPicPr>
          <p:cNvPr id="91" name="Google Shape;91;p17"/>
          <p:cNvPicPr preferRelativeResize="0"/>
          <p:nvPr/>
        </p:nvPicPr>
        <p:blipFill>
          <a:blip r:embed="rId3">
            <a:alphaModFix/>
          </a:blip>
          <a:stretch>
            <a:fillRect/>
          </a:stretch>
        </p:blipFill>
        <p:spPr>
          <a:xfrm>
            <a:off x="401550" y="1587963"/>
            <a:ext cx="3598950" cy="2163425"/>
          </a:xfrm>
          <a:prstGeom prst="rect">
            <a:avLst/>
          </a:prstGeom>
          <a:noFill/>
          <a:ln>
            <a:noFill/>
          </a:ln>
        </p:spPr>
      </p:pic>
      <p:pic>
        <p:nvPicPr>
          <p:cNvPr id="92" name="Google Shape;92;p17"/>
          <p:cNvPicPr preferRelativeResize="0"/>
          <p:nvPr/>
        </p:nvPicPr>
        <p:blipFill>
          <a:blip r:embed="rId4">
            <a:alphaModFix/>
          </a:blip>
          <a:stretch>
            <a:fillRect/>
          </a:stretch>
        </p:blipFill>
        <p:spPr>
          <a:xfrm>
            <a:off x="4794750" y="1413250"/>
            <a:ext cx="3614608" cy="2163425"/>
          </a:xfrm>
          <a:prstGeom prst="rect">
            <a:avLst/>
          </a:prstGeom>
          <a:noFill/>
          <a:ln>
            <a:noFill/>
          </a:ln>
        </p:spPr>
      </p:pic>
      <p:sp>
        <p:nvSpPr>
          <p:cNvPr id="93" name="Google Shape;93;p17"/>
          <p:cNvSpPr txBox="1"/>
          <p:nvPr/>
        </p:nvSpPr>
        <p:spPr>
          <a:xfrm>
            <a:off x="486525" y="3751400"/>
            <a:ext cx="3429000" cy="54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Test of the interaction effect of T2D on the association between variant and COVID-19 associated death</a:t>
            </a:r>
            <a:endParaRPr sz="12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latin typeface="Open Sans"/>
              <a:ea typeface="Open Sans"/>
              <a:cs typeface="Open Sans"/>
              <a:sym typeface="Open Sans"/>
            </a:endParaRPr>
          </a:p>
        </p:txBody>
      </p:sp>
      <p:sp>
        <p:nvSpPr>
          <p:cNvPr id="94" name="Google Shape;94;p17"/>
          <p:cNvSpPr txBox="1"/>
          <p:nvPr/>
        </p:nvSpPr>
        <p:spPr>
          <a:xfrm>
            <a:off x="5112300" y="3653475"/>
            <a:ext cx="3720000" cy="85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Test of the association between variant and COVID associated death allowing for T2D Interaction</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Open Sans"/>
              <a:ea typeface="Open Sans"/>
              <a:cs typeface="Open Sans"/>
              <a:sym typeface="Open Sans"/>
            </a:endParaRPr>
          </a:p>
        </p:txBody>
      </p:sp>
      <p:sp>
        <p:nvSpPr>
          <p:cNvPr id="95" name="Google Shape;95;p17"/>
          <p:cNvSpPr txBox="1"/>
          <p:nvPr/>
        </p:nvSpPr>
        <p:spPr>
          <a:xfrm>
            <a:off x="486525" y="1184288"/>
            <a:ext cx="3092100" cy="273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latin typeface="Times New Roman"/>
                <a:ea typeface="Times New Roman"/>
                <a:cs typeface="Times New Roman"/>
                <a:sym typeface="Times New Roman"/>
              </a:rPr>
              <a:t>Interaction Test (6 loci with p &lt; 1e-5)</a:t>
            </a:r>
            <a:endParaRPr b="1" sz="1100">
              <a:latin typeface="Times New Roman"/>
              <a:ea typeface="Times New Roman"/>
              <a:cs typeface="Times New Roman"/>
              <a:sym typeface="Times New Roman"/>
            </a:endParaRPr>
          </a:p>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96" name="Google Shape;96;p17"/>
          <p:cNvSpPr txBox="1"/>
          <p:nvPr/>
        </p:nvSpPr>
        <p:spPr>
          <a:xfrm>
            <a:off x="4998400" y="1184300"/>
            <a:ext cx="3207300" cy="273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Joint Test (3 loci with p &lt; 1e-6)</a:t>
            </a:r>
            <a:endParaRPr b="1" sz="1200">
              <a:latin typeface="Times New Roman"/>
              <a:ea typeface="Times New Roman"/>
              <a:cs typeface="Times New Roman"/>
              <a:sym typeface="Times New Roman"/>
            </a:endParaRPr>
          </a:p>
          <a:p>
            <a:pPr indent="0" lvl="0" marL="0" rtl="0" algn="ctr">
              <a:spcBef>
                <a:spcPts val="0"/>
              </a:spcBef>
              <a:spcAft>
                <a:spcPts val="0"/>
              </a:spcAft>
              <a:buNone/>
            </a:pPr>
            <a:r>
              <a:t/>
            </a:r>
            <a:endParaRPr sz="1200">
              <a:latin typeface="Open Sans"/>
              <a:ea typeface="Open Sans"/>
              <a:cs typeface="Open Sans"/>
              <a:sym typeface="Open Sans"/>
            </a:endParaRPr>
          </a:p>
        </p:txBody>
      </p:sp>
      <p:sp>
        <p:nvSpPr>
          <p:cNvPr id="97" name="Google Shape;97;p17"/>
          <p:cNvSpPr txBox="1"/>
          <p:nvPr/>
        </p:nvSpPr>
        <p:spPr>
          <a:xfrm>
            <a:off x="234450" y="4425450"/>
            <a:ext cx="52608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Andrew De Pass</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103" name="Google Shape;103;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Conduct a large scale genome-wide interaction study in the UK Biobank to investigate the interaction between genetic variants and each of sex, </a:t>
            </a:r>
            <a:r>
              <a:rPr lang="en"/>
              <a:t>obesity</a:t>
            </a:r>
            <a:r>
              <a:rPr lang="en"/>
              <a:t>, T2D</a:t>
            </a:r>
            <a:r>
              <a:rPr lang="en"/>
              <a:t> and social determinants of health in their impact on COVID-19 severity. </a:t>
            </a:r>
            <a:endParaRPr/>
          </a:p>
          <a:p>
            <a:pPr indent="0" lvl="0" marL="0" rtl="0" algn="l">
              <a:spcBef>
                <a:spcPts val="1600"/>
              </a:spcBef>
              <a:spcAft>
                <a:spcPts val="0"/>
              </a:spcAft>
              <a:buNone/>
            </a:pPr>
            <a:r>
              <a:rPr b="1" lang="en">
                <a:solidFill>
                  <a:schemeClr val="accent1"/>
                </a:solidFill>
              </a:rPr>
              <a:t>Hypothesis</a:t>
            </a:r>
            <a:endParaRPr/>
          </a:p>
          <a:p>
            <a:pPr indent="0" lvl="0" marL="0" rtl="0" algn="l">
              <a:spcBef>
                <a:spcPts val="1600"/>
              </a:spcBef>
              <a:spcAft>
                <a:spcPts val="0"/>
              </a:spcAft>
              <a:buNone/>
            </a:pPr>
            <a:r>
              <a:rPr lang="en"/>
              <a:t>Primary Hypothesis: </a:t>
            </a:r>
            <a:r>
              <a:rPr lang="en"/>
              <a:t>There are genetic variants that modify the effect of known COVID-19 risk factors on COVID-19 severity (and vice versa). </a:t>
            </a:r>
            <a:endParaRPr/>
          </a:p>
          <a:p>
            <a:pPr indent="0" lvl="0" marL="0" rtl="0" algn="l">
              <a:spcBef>
                <a:spcPts val="1600"/>
              </a:spcBef>
              <a:spcAft>
                <a:spcPts val="1600"/>
              </a:spcAft>
              <a:buNone/>
            </a:pPr>
            <a:r>
              <a:rPr lang="en"/>
              <a:t>Secondary Hypothesis: </a:t>
            </a:r>
            <a:r>
              <a:rPr lang="en"/>
              <a:t>Incorporation of known COVID-19 risk factor interactions via a joint test can increase the power to uncover genetic loci associated with COVID-19 severity.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09" name="Google Shape;109;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Population: All unrelated individuals in UKB (that haven’t revoked consent)</a:t>
            </a:r>
            <a:endParaRPr/>
          </a:p>
          <a:p>
            <a:pPr indent="-317500" lvl="1" marL="914400" rtl="0" algn="l">
              <a:spcBef>
                <a:spcPts val="1000"/>
              </a:spcBef>
              <a:spcAft>
                <a:spcPts val="0"/>
              </a:spcAft>
              <a:buSzPts val="1400"/>
              <a:buChar char="○"/>
            </a:pPr>
            <a:r>
              <a:rPr lang="en"/>
              <a:t>Multi-ancestry (European, West African, East Asian, and South Asian)</a:t>
            </a:r>
            <a:endParaRPr/>
          </a:p>
          <a:p>
            <a:pPr indent="-317500" lvl="1" marL="914400" rtl="0" algn="l">
              <a:spcBef>
                <a:spcPts val="1000"/>
              </a:spcBef>
              <a:spcAft>
                <a:spcPts val="0"/>
              </a:spcAft>
              <a:buSzPts val="1400"/>
              <a:buChar char="○"/>
            </a:pPr>
            <a:r>
              <a:rPr lang="en"/>
              <a:t>Sample sizes depend on COVID-19 outcomes </a:t>
            </a:r>
            <a:r>
              <a:rPr lang="en"/>
              <a:t>availability</a:t>
            </a:r>
            <a:r>
              <a:rPr lang="en"/>
              <a:t> </a:t>
            </a:r>
            <a:endParaRPr/>
          </a:p>
          <a:p>
            <a:pPr indent="-342900" lvl="0" marL="457200" rtl="0" algn="l">
              <a:spcBef>
                <a:spcPts val="1000"/>
              </a:spcBef>
              <a:spcAft>
                <a:spcPts val="0"/>
              </a:spcAft>
              <a:buSzPts val="1800"/>
              <a:buChar char="●"/>
            </a:pPr>
            <a:r>
              <a:rPr lang="en"/>
              <a:t>Genotypes: Largely rely on the processing already performed by the UKB group</a:t>
            </a:r>
            <a:endParaRPr/>
          </a:p>
          <a:p>
            <a:pPr indent="-317500" lvl="1" marL="914400" rtl="0" algn="l">
              <a:spcBef>
                <a:spcPts val="1000"/>
              </a:spcBef>
              <a:spcAft>
                <a:spcPts val="0"/>
              </a:spcAft>
              <a:buSzPts val="1400"/>
              <a:buChar char="○"/>
            </a:pPr>
            <a:r>
              <a:rPr lang="en"/>
              <a:t>Marker-level: Batch/plate/sex/array effect marker removal and HWE</a:t>
            </a:r>
            <a:endParaRPr/>
          </a:p>
          <a:p>
            <a:pPr indent="-317500" lvl="1" marL="914400" rtl="0" algn="l">
              <a:spcBef>
                <a:spcPts val="1000"/>
              </a:spcBef>
              <a:spcAft>
                <a:spcPts val="0"/>
              </a:spcAft>
              <a:buSzPts val="1400"/>
              <a:buChar char="○"/>
            </a:pPr>
            <a:r>
              <a:rPr lang="en"/>
              <a:t>Sample-level: High heterozygosity and &gt;5% missingness</a:t>
            </a:r>
            <a:endParaRPr/>
          </a:p>
          <a:p>
            <a:pPr indent="-317500" lvl="1" marL="914400" rtl="0" algn="l">
              <a:spcBef>
                <a:spcPts val="1000"/>
              </a:spcBef>
              <a:spcAft>
                <a:spcPts val="0"/>
              </a:spcAft>
              <a:buSzPts val="1400"/>
              <a:buChar char="○"/>
            </a:pPr>
            <a:r>
              <a:rPr lang="en"/>
              <a:t>Common variants (MAF &gt; 0.01)</a:t>
            </a:r>
            <a:endParaRPr/>
          </a:p>
          <a:p>
            <a:pPr indent="0" lvl="0" marL="0" rtl="0" algn="l">
              <a:spcBef>
                <a:spcPts val="1000"/>
              </a:spcBef>
              <a:spcAft>
                <a:spcPts val="1600"/>
              </a:spcAft>
              <a:buNone/>
            </a:pPr>
            <a:r>
              <a:t/>
            </a:r>
            <a:endParaRPr/>
          </a:p>
        </p:txBody>
      </p:sp>
      <p:sp>
        <p:nvSpPr>
          <p:cNvPr id="110" name="Google Shape;110;p19"/>
          <p:cNvSpPr txBox="1"/>
          <p:nvPr/>
        </p:nvSpPr>
        <p:spPr>
          <a:xfrm>
            <a:off x="4153650" y="2639600"/>
            <a:ext cx="5737500" cy="6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4260300" cy="7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Exposures of Interest</a:t>
            </a:r>
            <a:endParaRPr/>
          </a:p>
        </p:txBody>
      </p:sp>
      <p:sp>
        <p:nvSpPr>
          <p:cNvPr id="116" name="Google Shape;116;p20"/>
          <p:cNvSpPr txBox="1"/>
          <p:nvPr>
            <p:ph idx="1" type="body"/>
          </p:nvPr>
        </p:nvSpPr>
        <p:spPr>
          <a:xfrm>
            <a:off x="311700" y="1266325"/>
            <a:ext cx="8182200" cy="372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Genetically-determined sex</a:t>
            </a:r>
            <a:endParaRPr/>
          </a:p>
          <a:p>
            <a:pPr indent="-342900" lvl="0" marL="457200" rtl="0" algn="l">
              <a:spcBef>
                <a:spcPts val="1000"/>
              </a:spcBef>
              <a:spcAft>
                <a:spcPts val="0"/>
              </a:spcAft>
              <a:buSzPts val="1800"/>
              <a:buChar char="●"/>
            </a:pPr>
            <a:r>
              <a:rPr lang="en"/>
              <a:t>Cardiometabolic diseases</a:t>
            </a:r>
            <a:endParaRPr/>
          </a:p>
          <a:p>
            <a:pPr indent="-317500" lvl="1" marL="914400" rtl="0" algn="l">
              <a:spcBef>
                <a:spcPts val="1000"/>
              </a:spcBef>
              <a:spcAft>
                <a:spcPts val="0"/>
              </a:spcAft>
              <a:buSzPts val="1400"/>
              <a:buChar char="○"/>
            </a:pPr>
            <a:r>
              <a:rPr lang="en"/>
              <a:t>Obesity as measured by BMI</a:t>
            </a:r>
            <a:endParaRPr/>
          </a:p>
          <a:p>
            <a:pPr indent="-317500" lvl="1" marL="914400" rtl="0" algn="l">
              <a:spcBef>
                <a:spcPts val="1000"/>
              </a:spcBef>
              <a:spcAft>
                <a:spcPts val="0"/>
              </a:spcAft>
              <a:buSzPts val="1400"/>
              <a:buChar char="○"/>
            </a:pPr>
            <a:r>
              <a:rPr lang="en"/>
              <a:t>T2D (existing definition derived within the Florez lab UKB project)</a:t>
            </a:r>
            <a:endParaRPr/>
          </a:p>
          <a:p>
            <a:pPr indent="-342900" lvl="0" marL="457200" rtl="0" algn="l">
              <a:spcBef>
                <a:spcPts val="1000"/>
              </a:spcBef>
              <a:spcAft>
                <a:spcPts val="0"/>
              </a:spcAft>
              <a:buSzPts val="1800"/>
              <a:buChar char="●"/>
            </a:pPr>
            <a:r>
              <a:rPr lang="en"/>
              <a:t>Social determinants of health</a:t>
            </a:r>
            <a:endParaRPr/>
          </a:p>
          <a:p>
            <a:pPr indent="-317500" lvl="1" marL="914400" rtl="0" algn="l">
              <a:spcBef>
                <a:spcPts val="1000"/>
              </a:spcBef>
              <a:spcAft>
                <a:spcPts val="0"/>
              </a:spcAft>
              <a:buSzPts val="1400"/>
              <a:buChar char="○"/>
            </a:pPr>
            <a:r>
              <a:rPr lang="en"/>
              <a:t>Multiple deprivation index, composed of metrics including:</a:t>
            </a:r>
            <a:endParaRPr/>
          </a:p>
          <a:p>
            <a:pPr indent="-317500" lvl="2" marL="1371600" rtl="0" algn="l">
              <a:spcBef>
                <a:spcPts val="1000"/>
              </a:spcBef>
              <a:spcAft>
                <a:spcPts val="0"/>
              </a:spcAft>
              <a:buSzPts val="1400"/>
              <a:buChar char="■"/>
            </a:pPr>
            <a:r>
              <a:rPr lang="en"/>
              <a:t>Economic stability</a:t>
            </a:r>
            <a:endParaRPr/>
          </a:p>
          <a:p>
            <a:pPr indent="-317500" lvl="2" marL="1371600" rtl="0" algn="l">
              <a:spcBef>
                <a:spcPts val="1000"/>
              </a:spcBef>
              <a:spcAft>
                <a:spcPts val="0"/>
              </a:spcAft>
              <a:buSzPts val="1400"/>
              <a:buChar char="■"/>
            </a:pPr>
            <a:r>
              <a:rPr lang="en"/>
              <a:t>Physical environment </a:t>
            </a:r>
            <a:endParaRPr/>
          </a:p>
          <a:p>
            <a:pPr indent="-317500" lvl="2" marL="1371600" rtl="0" algn="l">
              <a:spcBef>
                <a:spcPts val="1000"/>
              </a:spcBef>
              <a:spcAft>
                <a:spcPts val="0"/>
              </a:spcAft>
              <a:buSzPts val="1400"/>
              <a:buChar char="■"/>
            </a:pPr>
            <a:r>
              <a:rPr lang="en"/>
              <a:t>Education</a:t>
            </a:r>
            <a:endParaRPr/>
          </a:p>
          <a:p>
            <a:pPr indent="0" lvl="0" marL="0" rtl="0" algn="l">
              <a:spcBef>
                <a:spcPts val="10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Outcomes</a:t>
            </a:r>
            <a:endParaRPr/>
          </a:p>
        </p:txBody>
      </p:sp>
      <p:sp>
        <p:nvSpPr>
          <p:cNvPr id="122" name="Google Shape;122;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COVID-19 severity defined as </a:t>
            </a:r>
            <a:r>
              <a:rPr lang="en"/>
              <a:t>hospitalization</a:t>
            </a:r>
            <a:r>
              <a:rPr lang="en"/>
              <a:t> </a:t>
            </a:r>
            <a:endParaRPr/>
          </a:p>
          <a:p>
            <a:pPr indent="-317500" lvl="1" marL="914400" rtl="0" algn="l">
              <a:spcBef>
                <a:spcPts val="1000"/>
              </a:spcBef>
              <a:spcAft>
                <a:spcPts val="0"/>
              </a:spcAft>
              <a:buSzPts val="1400"/>
              <a:buChar char="○"/>
            </a:pPr>
            <a:r>
              <a:rPr lang="en"/>
              <a:t>Similar to Host Genetics Initiative: B2-Phenotype - Hospitalized COVID vs population</a:t>
            </a:r>
            <a:endParaRPr/>
          </a:p>
          <a:p>
            <a:pPr indent="-342900" lvl="0" marL="457200" rtl="0" algn="l">
              <a:spcBef>
                <a:spcPts val="1000"/>
              </a:spcBef>
              <a:spcAft>
                <a:spcPts val="0"/>
              </a:spcAft>
              <a:buSzPts val="1800"/>
              <a:buChar char="●"/>
            </a:pPr>
            <a:r>
              <a:rPr lang="en"/>
              <a:t>Secondary outcomes: </a:t>
            </a:r>
            <a:endParaRPr/>
          </a:p>
          <a:p>
            <a:pPr indent="-317500" lvl="1" marL="914400" rtl="0" algn="l">
              <a:spcBef>
                <a:spcPts val="1000"/>
              </a:spcBef>
              <a:spcAft>
                <a:spcPts val="0"/>
              </a:spcAft>
              <a:buSzPts val="1400"/>
              <a:buChar char="○"/>
            </a:pPr>
            <a:r>
              <a:rPr lang="en"/>
              <a:t>Susceptibility: COVID-19 by RNA PCR, serologic testing, or clinician diagnosis by chart review or ICD-coding</a:t>
            </a:r>
            <a:endParaRPr/>
          </a:p>
          <a:p>
            <a:pPr indent="-317500" lvl="1" marL="914400" rtl="0" algn="l">
              <a:spcBef>
                <a:spcPts val="1000"/>
              </a:spcBef>
              <a:spcAft>
                <a:spcPts val="0"/>
              </a:spcAft>
              <a:buSzPts val="1400"/>
              <a:buChar char="○"/>
            </a:pPr>
            <a:r>
              <a:rPr lang="en"/>
              <a:t>Severity defined as intubation or mechanical ventilation</a:t>
            </a:r>
            <a:endParaRPr/>
          </a:p>
          <a:p>
            <a:pPr indent="-317500" lvl="1" marL="914400" rtl="0" algn="l">
              <a:spcBef>
                <a:spcPts val="1000"/>
              </a:spcBef>
              <a:spcAft>
                <a:spcPts val="1000"/>
              </a:spcAft>
              <a:buSzPts val="1400"/>
              <a:buChar char="○"/>
            </a:pPr>
            <a:r>
              <a:rPr lang="en"/>
              <a:t>Lethality (building off of Andrew’s preliminary UKB analysis of T2D and COVID-19)</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