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5" r:id="rId5"/>
    <p:sldId id="326" r:id="rId6"/>
    <p:sldId id="325" r:id="rId7"/>
    <p:sldId id="341" r:id="rId8"/>
    <p:sldId id="314" r:id="rId9"/>
    <p:sldId id="328" r:id="rId10"/>
    <p:sldId id="335" r:id="rId11"/>
    <p:sldId id="340" r:id="rId12"/>
    <p:sldId id="339" r:id="rId13"/>
    <p:sldId id="337" r:id="rId14"/>
    <p:sldId id="336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9B570E1-CFFA-F280-BAED-DB325FDF417B}" name="Bridges, Jessica L" initials="BL" userId="S::bridges@uta.edu::7543e851-fc57-4885-b57d-2df771cc28b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2184"/>
    <a:srgbClr val="00599B"/>
    <a:srgbClr val="80F571"/>
    <a:srgbClr val="13409F"/>
    <a:srgbClr val="CAB447"/>
    <a:srgbClr val="FFE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/>
    <p:restoredTop sz="96327"/>
  </p:normalViewPr>
  <p:slideViewPr>
    <p:cSldViewPr snapToGrid="0" snapToObjects="1">
      <p:cViewPr varScale="1">
        <p:scale>
          <a:sx n="142" d="100"/>
          <a:sy n="142" d="100"/>
        </p:scale>
        <p:origin x="1026" y="126"/>
      </p:cViewPr>
      <p:guideLst/>
    </p:cSldViewPr>
  </p:slideViewPr>
  <p:outlineViewPr>
    <p:cViewPr>
      <p:scale>
        <a:sx n="33" d="100"/>
        <a:sy n="33" d="100"/>
      </p:scale>
      <p:origin x="0" y="-18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F0ABC6-AE81-214D-B04B-F13CE22270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823795-EAAB-8C4B-B865-8464BECAB5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FE638-083F-2742-8710-EF25AB6A16C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ECA2D-985E-8D44-A4FB-51751C64F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40B2F-FCD1-B940-AFB1-3C0582F356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70D12-813D-3D40-A841-271861A2D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57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5A097-495F-854B-A9AD-402D045A329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0C5E2-78CD-F746-9BAF-2B89BCA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6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0C5E2-78CD-F746-9BAF-2B89BCAF7E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4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A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>
            <a:extLst>
              <a:ext uri="{FF2B5EF4-FFF2-40B4-BE49-F238E27FC236}">
                <a16:creationId xmlns:a16="http://schemas.microsoft.com/office/drawing/2014/main" id="{33034725-7AAD-B746-AE51-C7D78423B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85" y="1466849"/>
            <a:ext cx="8229600" cy="857251"/>
          </a:xfrm>
          <a:noFill/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H2 Subtitle">
            <a:extLst>
              <a:ext uri="{FF2B5EF4-FFF2-40B4-BE49-F238E27FC236}">
                <a16:creationId xmlns:a16="http://schemas.microsoft.com/office/drawing/2014/main" id="{C330FAE0-5504-8A44-8C81-7D40C5EF21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1585" y="2151475"/>
            <a:ext cx="8229599" cy="430888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F961A44D-63B2-3547-B671-D76FD4AAA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90413" y="2633032"/>
            <a:ext cx="48869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H3">
            <a:extLst>
              <a:ext uri="{FF2B5EF4-FFF2-40B4-BE49-F238E27FC236}">
                <a16:creationId xmlns:a16="http://schemas.microsoft.com/office/drawing/2014/main" id="{F0663673-BC83-3044-9EF4-B601B50B6DD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585" y="2741663"/>
            <a:ext cx="4114800" cy="29188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My Name</a:t>
            </a:r>
          </a:p>
        </p:txBody>
      </p:sp>
      <p:sp>
        <p:nvSpPr>
          <p:cNvPr id="13" name="H4">
            <a:extLst>
              <a:ext uri="{FF2B5EF4-FFF2-40B4-BE49-F238E27FC236}">
                <a16:creationId xmlns:a16="http://schemas.microsoft.com/office/drawing/2014/main" id="{4EEBD0D7-6519-B842-ACAE-C6ABB04093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1585" y="3033762"/>
            <a:ext cx="2333625" cy="29099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My Title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31E7C7E-200A-F626-0A3D-92CC978B8D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78871" y="3562708"/>
            <a:ext cx="5226218" cy="14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5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Wide Chart">
            <a:extLst>
              <a:ext uri="{FF2B5EF4-FFF2-40B4-BE49-F238E27FC236}">
                <a16:creationId xmlns:a16="http://schemas.microsoft.com/office/drawing/2014/main" id="{21B7D27F-640B-514B-9B11-9D1645F3F49A}"/>
              </a:ext>
            </a:extLst>
          </p:cNvPr>
          <p:cNvSpPr>
            <a:spLocks noGrp="1" noChangeAspect="1"/>
          </p:cNvSpPr>
          <p:nvPr>
            <p:ph type="chart" sz="quarter" idx="11"/>
          </p:nvPr>
        </p:nvSpPr>
        <p:spPr>
          <a:xfrm>
            <a:off x="228600" y="285750"/>
            <a:ext cx="8686800" cy="457200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93325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ull Bleed Photo">
            <a:extLst>
              <a:ext uri="{FF2B5EF4-FFF2-40B4-BE49-F238E27FC236}">
                <a16:creationId xmlns:a16="http://schemas.microsoft.com/office/drawing/2014/main" id="{3D0D2707-18C2-FA48-9C1E-B114D1A3869D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-45720" y="-34290"/>
            <a:ext cx="9235440" cy="521208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80953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ull Bleed Video">
            <a:extLst>
              <a:ext uri="{FF2B5EF4-FFF2-40B4-BE49-F238E27FC236}">
                <a16:creationId xmlns:a16="http://schemas.microsoft.com/office/drawing/2014/main" id="{E64AE5ED-FB71-2940-A0AA-8B776317FAB2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-45720" y="-34290"/>
            <a:ext cx="9235440" cy="5212080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323859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Signature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>
            <a:extLst>
              <a:ext uri="{FF2B5EF4-FFF2-40B4-BE49-F238E27FC236}">
                <a16:creationId xmlns:a16="http://schemas.microsoft.com/office/drawing/2014/main" id="{33034725-7AAD-B746-AE51-C7D78423B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85" y="1466849"/>
            <a:ext cx="8229600" cy="857251"/>
          </a:xfrm>
          <a:noFill/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H2 Subtitle">
            <a:extLst>
              <a:ext uri="{FF2B5EF4-FFF2-40B4-BE49-F238E27FC236}">
                <a16:creationId xmlns:a16="http://schemas.microsoft.com/office/drawing/2014/main" id="{C330FAE0-5504-8A44-8C81-7D40C5EF21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1585" y="2151475"/>
            <a:ext cx="8229599" cy="430888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F961A44D-63B2-3547-B671-D76FD4AAA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90413" y="2633032"/>
            <a:ext cx="48869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H3">
            <a:extLst>
              <a:ext uri="{FF2B5EF4-FFF2-40B4-BE49-F238E27FC236}">
                <a16:creationId xmlns:a16="http://schemas.microsoft.com/office/drawing/2014/main" id="{F0663673-BC83-3044-9EF4-B601B50B6DD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585" y="2741663"/>
            <a:ext cx="4114800" cy="29188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My Name</a:t>
            </a:r>
          </a:p>
        </p:txBody>
      </p:sp>
      <p:sp>
        <p:nvSpPr>
          <p:cNvPr id="13" name="H4">
            <a:extLst>
              <a:ext uri="{FF2B5EF4-FFF2-40B4-BE49-F238E27FC236}">
                <a16:creationId xmlns:a16="http://schemas.microsoft.com/office/drawing/2014/main" id="{4EEBD0D7-6519-B842-ACAE-C6ABB04093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1585" y="3033762"/>
            <a:ext cx="2333625" cy="29099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My Title</a:t>
            </a:r>
          </a:p>
        </p:txBody>
      </p:sp>
    </p:spTree>
    <p:extLst>
      <p:ext uri="{BB962C8B-B14F-4D97-AF65-F5344CB8AC3E}">
        <p14:creationId xmlns:p14="http://schemas.microsoft.com/office/powerpoint/2010/main" val="1750241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t Signature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>
            <a:extLst>
              <a:ext uri="{FF2B5EF4-FFF2-40B4-BE49-F238E27FC236}">
                <a16:creationId xmlns:a16="http://schemas.microsoft.com/office/drawing/2014/main" id="{33034725-7AAD-B746-AE51-C7D78423B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85" y="1466849"/>
            <a:ext cx="8229600" cy="857251"/>
          </a:xfrm>
          <a:noFill/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H2 Subtitle">
            <a:extLst>
              <a:ext uri="{FF2B5EF4-FFF2-40B4-BE49-F238E27FC236}">
                <a16:creationId xmlns:a16="http://schemas.microsoft.com/office/drawing/2014/main" id="{C330FAE0-5504-8A44-8C81-7D40C5EF21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1585" y="2151475"/>
            <a:ext cx="8229599" cy="430888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F961A44D-63B2-3547-B671-D76FD4AAA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90413" y="2633032"/>
            <a:ext cx="48869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H3">
            <a:extLst>
              <a:ext uri="{FF2B5EF4-FFF2-40B4-BE49-F238E27FC236}">
                <a16:creationId xmlns:a16="http://schemas.microsoft.com/office/drawing/2014/main" id="{F0663673-BC83-3044-9EF4-B601B50B6DD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585" y="2741663"/>
            <a:ext cx="4114800" cy="29188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My Name</a:t>
            </a:r>
          </a:p>
        </p:txBody>
      </p:sp>
      <p:sp>
        <p:nvSpPr>
          <p:cNvPr id="13" name="H4">
            <a:extLst>
              <a:ext uri="{FF2B5EF4-FFF2-40B4-BE49-F238E27FC236}">
                <a16:creationId xmlns:a16="http://schemas.microsoft.com/office/drawing/2014/main" id="{4EEBD0D7-6519-B842-ACAE-C6ABB04093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1585" y="3033762"/>
            <a:ext cx="2333625" cy="29099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My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516F1EA-8163-2F90-809C-BB51A31AB5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742520" y="3884341"/>
            <a:ext cx="4581525" cy="10588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59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lt Signature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>
            <a:extLst>
              <a:ext uri="{FF2B5EF4-FFF2-40B4-BE49-F238E27FC236}">
                <a16:creationId xmlns:a16="http://schemas.microsoft.com/office/drawing/2014/main" id="{33034725-7AAD-B746-AE51-C7D78423B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85" y="1466849"/>
            <a:ext cx="8229600" cy="857251"/>
          </a:xfrm>
          <a:noFill/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H2 Subtitle">
            <a:extLst>
              <a:ext uri="{FF2B5EF4-FFF2-40B4-BE49-F238E27FC236}">
                <a16:creationId xmlns:a16="http://schemas.microsoft.com/office/drawing/2014/main" id="{C330FAE0-5504-8A44-8C81-7D40C5EF21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1585" y="2151475"/>
            <a:ext cx="8229599" cy="430888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F961A44D-63B2-3547-B671-D76FD4AAA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90413" y="2633032"/>
            <a:ext cx="48869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H3">
            <a:extLst>
              <a:ext uri="{FF2B5EF4-FFF2-40B4-BE49-F238E27FC236}">
                <a16:creationId xmlns:a16="http://schemas.microsoft.com/office/drawing/2014/main" id="{F0663673-BC83-3044-9EF4-B601B50B6DD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585" y="2741663"/>
            <a:ext cx="4114800" cy="29188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My Name</a:t>
            </a:r>
          </a:p>
        </p:txBody>
      </p:sp>
      <p:sp>
        <p:nvSpPr>
          <p:cNvPr id="13" name="H4">
            <a:extLst>
              <a:ext uri="{FF2B5EF4-FFF2-40B4-BE49-F238E27FC236}">
                <a16:creationId xmlns:a16="http://schemas.microsoft.com/office/drawing/2014/main" id="{4EEBD0D7-6519-B842-ACAE-C6ABB04093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1585" y="3033762"/>
            <a:ext cx="2333625" cy="29099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My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516F1EA-8163-2F90-809C-BB51A31AB5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742520" y="3884341"/>
            <a:ext cx="4581525" cy="105886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255C03-226B-5FC2-208E-578716830E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1600" y="2741663"/>
            <a:ext cx="3659188" cy="898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6237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/>
          <p:cNvSpPr>
            <a:spLocks noGrp="1"/>
          </p:cNvSpPr>
          <p:nvPr>
            <p:ph type="title"/>
          </p:nvPr>
        </p:nvSpPr>
        <p:spPr>
          <a:xfrm>
            <a:off x="457200" y="1785462"/>
            <a:ext cx="8229600" cy="85725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H2 Subtitle">
            <a:extLst>
              <a:ext uri="{FF2B5EF4-FFF2-40B4-BE49-F238E27FC236}">
                <a16:creationId xmlns:a16="http://schemas.microsoft.com/office/drawing/2014/main" id="{DB257BD6-4D9A-CD45-BCE2-728C5AB620C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2529642"/>
            <a:ext cx="8229600" cy="6794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5287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>
            <a:extLst>
              <a:ext uri="{FF2B5EF4-FFF2-40B4-BE49-F238E27FC236}">
                <a16:creationId xmlns:a16="http://schemas.microsoft.com/office/drawing/2014/main" id="{88B4A6B9-381D-5D40-84AC-41D60C0A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8999"/>
            <a:ext cx="8229600" cy="85725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H2 Subtitle">
            <a:extLst>
              <a:ext uri="{FF2B5EF4-FFF2-40B4-BE49-F238E27FC236}">
                <a16:creationId xmlns:a16="http://schemas.microsoft.com/office/drawing/2014/main" id="{5B196C90-74A6-5E42-A204-A1E0DBCB67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837565"/>
            <a:ext cx="8229600" cy="338456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599B"/>
                </a:solidFill>
              </a:defRPr>
            </a:lvl1pPr>
            <a:lvl2pPr marL="457200" indent="0">
              <a:buNone/>
              <a:defRPr sz="2400">
                <a:solidFill>
                  <a:srgbClr val="00599B"/>
                </a:solidFill>
              </a:defRPr>
            </a:lvl2pPr>
            <a:lvl3pPr marL="914400" indent="0">
              <a:buNone/>
              <a:defRPr sz="2400">
                <a:solidFill>
                  <a:srgbClr val="00599B"/>
                </a:solidFill>
              </a:defRPr>
            </a:lvl3pPr>
            <a:lvl4pPr marL="1371600" indent="0">
              <a:buNone/>
              <a:defRPr sz="2400">
                <a:solidFill>
                  <a:srgbClr val="00599B"/>
                </a:solidFill>
              </a:defRPr>
            </a:lvl4pPr>
            <a:lvl5pPr marL="1828800" indent="0">
              <a:buNone/>
              <a:defRPr sz="2400">
                <a:solidFill>
                  <a:srgbClr val="00599B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Body Content">
            <a:extLst>
              <a:ext uri="{FF2B5EF4-FFF2-40B4-BE49-F238E27FC236}">
                <a16:creationId xmlns:a16="http://schemas.microsoft.com/office/drawing/2014/main" id="{4F275BD8-ECF8-F54B-B4E2-A66F7AB27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10641"/>
            <a:ext cx="8229600" cy="3098800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1600"/>
            </a:lvl1pPr>
            <a:lvl2pPr marL="742950" indent="-285750">
              <a:buFont typeface="Wingdings" pitchFamily="2" charset="2"/>
              <a:buChar char="§"/>
              <a:defRPr sz="1600"/>
            </a:lvl2pPr>
            <a:lvl3pPr marL="1143000" indent="-228600">
              <a:buFont typeface="Wingdings" pitchFamily="2" charset="2"/>
              <a:buChar char="§"/>
              <a:defRPr sz="16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 marL="2057400" indent="-228600">
              <a:buFont typeface="Wingdings" pitchFamily="2" charset="2"/>
              <a:buChar char="§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6696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1 Title">
            <a:extLst>
              <a:ext uri="{FF2B5EF4-FFF2-40B4-BE49-F238E27FC236}">
                <a16:creationId xmlns:a16="http://schemas.microsoft.com/office/drawing/2014/main" id="{32D9C8E5-1CF3-6F45-9C03-04506B4E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699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H2 Subtitle">
            <a:extLst>
              <a:ext uri="{FF2B5EF4-FFF2-40B4-BE49-F238E27FC236}">
                <a16:creationId xmlns:a16="http://schemas.microsoft.com/office/drawing/2014/main" id="{7E449A25-5BA8-A049-892B-A920427B81B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799465"/>
            <a:ext cx="8229600" cy="338456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599B"/>
                </a:solidFill>
              </a:defRPr>
            </a:lvl1pPr>
            <a:lvl2pPr marL="457200" indent="0">
              <a:buNone/>
              <a:defRPr sz="2400">
                <a:solidFill>
                  <a:srgbClr val="00599B"/>
                </a:solidFill>
              </a:defRPr>
            </a:lvl2pPr>
            <a:lvl3pPr marL="914400" indent="0">
              <a:buNone/>
              <a:defRPr sz="2400">
                <a:solidFill>
                  <a:srgbClr val="00599B"/>
                </a:solidFill>
              </a:defRPr>
            </a:lvl3pPr>
            <a:lvl4pPr marL="1371600" indent="0">
              <a:buNone/>
              <a:defRPr sz="2400">
                <a:solidFill>
                  <a:srgbClr val="00599B"/>
                </a:solidFill>
              </a:defRPr>
            </a:lvl4pPr>
            <a:lvl5pPr marL="1828800" indent="0">
              <a:buNone/>
              <a:defRPr sz="2400">
                <a:solidFill>
                  <a:srgbClr val="00599B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Body Content 1"/>
          <p:cNvSpPr>
            <a:spLocks noGrp="1"/>
          </p:cNvSpPr>
          <p:nvPr>
            <p:ph sz="half" idx="1"/>
          </p:nvPr>
        </p:nvSpPr>
        <p:spPr>
          <a:xfrm>
            <a:off x="457200" y="1310641"/>
            <a:ext cx="4038600" cy="3098800"/>
          </a:xfrm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Body Content 2"/>
          <p:cNvSpPr>
            <a:spLocks noGrp="1"/>
          </p:cNvSpPr>
          <p:nvPr>
            <p:ph sz="half" idx="2"/>
          </p:nvPr>
        </p:nvSpPr>
        <p:spPr>
          <a:xfrm>
            <a:off x="4648200" y="1310641"/>
            <a:ext cx="4038600" cy="3098800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1467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1 Title">
            <a:extLst>
              <a:ext uri="{FF2B5EF4-FFF2-40B4-BE49-F238E27FC236}">
                <a16:creationId xmlns:a16="http://schemas.microsoft.com/office/drawing/2014/main" id="{32D9C8E5-1CF3-6F45-9C03-04506B4E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699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Body Content 2"/>
          <p:cNvSpPr>
            <a:spLocks noGrp="1"/>
          </p:cNvSpPr>
          <p:nvPr>
            <p:ph sz="half" idx="2"/>
          </p:nvPr>
        </p:nvSpPr>
        <p:spPr>
          <a:xfrm>
            <a:off x="47501" y="1111158"/>
            <a:ext cx="2721430" cy="1668483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Body Content 2">
            <a:extLst>
              <a:ext uri="{FF2B5EF4-FFF2-40B4-BE49-F238E27FC236}">
                <a16:creationId xmlns:a16="http://schemas.microsoft.com/office/drawing/2014/main" id="{AF760239-E1E4-98A8-BC2A-AD64F71B7E0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7499" y="2856015"/>
            <a:ext cx="2721431" cy="1668483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Body Content 2">
            <a:extLst>
              <a:ext uri="{FF2B5EF4-FFF2-40B4-BE49-F238E27FC236}">
                <a16:creationId xmlns:a16="http://schemas.microsoft.com/office/drawing/2014/main" id="{52458702-0A0A-743A-4663-E0EA4FBC4EB5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2919350" y="1111158"/>
            <a:ext cx="2644240" cy="1744857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Body Content 2">
            <a:extLst>
              <a:ext uri="{FF2B5EF4-FFF2-40B4-BE49-F238E27FC236}">
                <a16:creationId xmlns:a16="http://schemas.microsoft.com/office/drawing/2014/main" id="{E7DCE5C4-5A12-8BD9-2E79-6B094F4C1FDC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909453" y="2985224"/>
            <a:ext cx="2721431" cy="1971304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Body Content 2">
            <a:extLst>
              <a:ext uri="{FF2B5EF4-FFF2-40B4-BE49-F238E27FC236}">
                <a16:creationId xmlns:a16="http://schemas.microsoft.com/office/drawing/2014/main" id="{3180402C-B205-3B02-80EC-1389CEFE02F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08916" y="1117911"/>
            <a:ext cx="2933203" cy="1661730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Body Content 2">
            <a:extLst>
              <a:ext uri="{FF2B5EF4-FFF2-40B4-BE49-F238E27FC236}">
                <a16:creationId xmlns:a16="http://schemas.microsoft.com/office/drawing/2014/main" id="{1D0698A4-F993-1339-EDDC-E122275B26E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975267" y="2985224"/>
            <a:ext cx="2952999" cy="1959926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8062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Wide Table">
            <a:extLst>
              <a:ext uri="{FF2B5EF4-FFF2-40B4-BE49-F238E27FC236}">
                <a16:creationId xmlns:a16="http://schemas.microsoft.com/office/drawing/2014/main" id="{A31F2DD0-A818-C246-A801-671F4BC2994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228600" y="285750"/>
            <a:ext cx="8686800" cy="4572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18146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Body Content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8415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5" r:id="rId3"/>
    <p:sldLayoutId id="2147483666" r:id="rId4"/>
    <p:sldLayoutId id="2147483654" r:id="rId5"/>
    <p:sldLayoutId id="2147483650" r:id="rId6"/>
    <p:sldLayoutId id="2147483652" r:id="rId7"/>
    <p:sldLayoutId id="2147483664" r:id="rId8"/>
    <p:sldLayoutId id="2147483659" r:id="rId9"/>
    <p:sldLayoutId id="2147483662" r:id="rId10"/>
    <p:sldLayoutId id="2147483660" r:id="rId11"/>
    <p:sldLayoutId id="214748366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35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0.xml"/><Relationship Id="rId1" Type="http://schemas.openxmlformats.org/officeDocument/2006/relationships/video" Target="https://www.youtube.com/embed/kZhNAARKnq0?feature=oemb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333063-774E-D64F-A41A-85AA488BD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Brew Buddy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46EDE5-6FC5-824E-9F44-F022997BFE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2529641"/>
            <a:ext cx="8229600" cy="143051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Group 2:</a:t>
            </a:r>
          </a:p>
          <a:p>
            <a:r>
              <a:rPr lang="en-US" sz="2400" dirty="0"/>
              <a:t>Madison Gage</a:t>
            </a:r>
          </a:p>
          <a:p>
            <a:r>
              <a:rPr lang="en-US" sz="2400" dirty="0"/>
              <a:t>Andrew Howard</a:t>
            </a:r>
          </a:p>
          <a:p>
            <a:r>
              <a:rPr lang="en-US" dirty="0"/>
              <a:t>James </a:t>
            </a:r>
            <a:r>
              <a:rPr lang="en-US" dirty="0" err="1"/>
              <a:t>Revette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6317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D3568-FDF2-A8F4-BA3A-22F146D0B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2215-AD6C-E1C9-AC36-0D52523E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6F317BD7-9D47-2D1C-D2F0-6EF6FE4C0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79" y="134752"/>
            <a:ext cx="7917641" cy="487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3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F12DA-EC48-9317-4BDB-C958E314E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5E99-D6C3-2CEA-684D-81B5E8EC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lose-up of a white sheet&#10;&#10;Description automatically generated">
            <a:extLst>
              <a:ext uri="{FF2B5EF4-FFF2-40B4-BE49-F238E27FC236}">
                <a16:creationId xmlns:a16="http://schemas.microsoft.com/office/drawing/2014/main" id="{117B996F-E224-31FA-600D-14321176E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95" y="203791"/>
            <a:ext cx="8175009" cy="473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5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49DC8-78DE-D9BD-0FE5-3FE6543BA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939A-1012-22BA-B022-BD747E15C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issue?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FF211-4177-00B3-6974-C9C64F4338B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47482C-0402-5D19-AB91-10D86B3D5E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Most consumer grade coffee heaters aren’t reliable and have:</a:t>
            </a:r>
          </a:p>
          <a:p>
            <a:r>
              <a:rPr lang="en-US" dirty="0"/>
              <a:t>Inconsistent Temperature Control</a:t>
            </a:r>
          </a:p>
          <a:p>
            <a:r>
              <a:rPr lang="en-US" dirty="0"/>
              <a:t>Limited Customization</a:t>
            </a:r>
          </a:p>
          <a:p>
            <a:r>
              <a:rPr lang="en-US" dirty="0"/>
              <a:t>Energy Wastage</a:t>
            </a:r>
          </a:p>
          <a:p>
            <a:r>
              <a:rPr lang="en-US" dirty="0"/>
              <a:t>Safety Risks</a:t>
            </a:r>
          </a:p>
        </p:txBody>
      </p:sp>
    </p:spTree>
    <p:extLst>
      <p:ext uri="{BB962C8B-B14F-4D97-AF65-F5344CB8AC3E}">
        <p14:creationId xmlns:p14="http://schemas.microsoft.com/office/powerpoint/2010/main" val="99858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D3E87-008C-41AF-8DF2-EA38F3955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B0199-745C-1CFA-D2EE-B5475D9C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BrewBuddy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78FEE-0A9D-C11A-AE40-ED9226D7A2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67E54C-22DD-430C-1635-F730627081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BrewBuddy</a:t>
            </a:r>
            <a:r>
              <a:rPr lang="en-US" dirty="0"/>
              <a:t> is an advanced smart coffee heater designed to provide:</a:t>
            </a:r>
          </a:p>
          <a:p>
            <a:r>
              <a:rPr lang="en-US" dirty="0"/>
              <a:t>Precise Temperature Control</a:t>
            </a:r>
          </a:p>
          <a:p>
            <a:r>
              <a:rPr lang="en-US" dirty="0"/>
              <a:t>Customizable Settings</a:t>
            </a:r>
          </a:p>
          <a:p>
            <a:r>
              <a:rPr lang="en-US" dirty="0"/>
              <a:t>Real-Time Temperature Monitoring</a:t>
            </a:r>
          </a:p>
          <a:p>
            <a:r>
              <a:rPr lang="en-US" dirty="0"/>
              <a:t>Safety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28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DF26D-BCB8-0022-1826-5D971D88F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EA4B-12EF-4016-751A-94348EDF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diagram of a flowchart&#10;&#10;Description automatically generated">
            <a:extLst>
              <a:ext uri="{FF2B5EF4-FFF2-40B4-BE49-F238E27FC236}">
                <a16:creationId xmlns:a16="http://schemas.microsoft.com/office/drawing/2014/main" id="{6E7D52AC-5F22-BF0F-7509-34C801F3C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245" y="21591"/>
            <a:ext cx="6489510" cy="51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16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B2A8-5202-21D1-C9B4-F75A7D96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Online Media 6" title="CSE 4342 Embedded 2: Brew Buddy Demo">
            <a:hlinkClick r:id="" action="ppaction://media"/>
            <a:extLst>
              <a:ext uri="{FF2B5EF4-FFF2-40B4-BE49-F238E27FC236}">
                <a16:creationId xmlns:a16="http://schemas.microsoft.com/office/drawing/2014/main" id="{5BCDB1C4-483B-4ED5-5636-37E4CBEA8EEE}"/>
              </a:ext>
            </a:extLst>
          </p:cNvPr>
          <p:cNvPicPr>
            <a:picLocks noGrp="1" noRot="1" noChangeAspect="1"/>
          </p:cNvPicPr>
          <p:nvPr>
            <p:ph type="chart" sz="quarter" idx="1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25982" y="285750"/>
            <a:ext cx="809203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7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A766E-2AE5-1F97-3873-2171383E9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C2B4-3C44-A30E-A744-3C994F249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90756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F57B-813B-AD08-213E-F61F5B9A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A03ABD-48A3-45B1-2D11-0B7578869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49"/>
            <a:ext cx="9144000" cy="512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80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9AF4B-E2C3-FB93-E4D4-3B1EE4D75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9E10-4C85-85AD-053D-15CEFE0F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15" descr="A close-up of a circuit board&#10;&#10;Description automatically generated">
            <a:extLst>
              <a:ext uri="{FF2B5EF4-FFF2-40B4-BE49-F238E27FC236}">
                <a16:creationId xmlns:a16="http://schemas.microsoft.com/office/drawing/2014/main" id="{95A44B77-131D-4374-7846-A7420ABA38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21" r="20383"/>
          <a:stretch/>
        </p:blipFill>
        <p:spPr>
          <a:xfrm>
            <a:off x="2587089" y="65385"/>
            <a:ext cx="3969821" cy="501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27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35D3E-F439-B33B-81A4-B9499C0A8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1D1C-845A-575F-B8E7-13122D3B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diagram of a flowchart&#10;&#10;Description automatically generated">
            <a:extLst>
              <a:ext uri="{FF2B5EF4-FFF2-40B4-BE49-F238E27FC236}">
                <a16:creationId xmlns:a16="http://schemas.microsoft.com/office/drawing/2014/main" id="{CFB4E4CC-98D2-3554-DE1B-F64BFD14B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245" y="21591"/>
            <a:ext cx="6489510" cy="51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28947"/>
      </p:ext>
    </p:extLst>
  </p:cSld>
  <p:clrMapOvr>
    <a:masterClrMapping/>
  </p:clrMapOvr>
</p:sld>
</file>

<file path=ppt/theme/theme1.xml><?xml version="1.0" encoding="utf-8"?>
<a:theme xmlns:a="http://schemas.openxmlformats.org/drawingml/2006/main" name="UTA Accessibl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ccessible-PPT.pptx" id="{DC14534C-1046-F040-970C-D4B656BEDF73}" vid="{22719C90-FD2E-C343-B61D-D3EE9148FC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E8C2F9B7856C4FB1B45376C9CA1279" ma:contentTypeVersion="12" ma:contentTypeDescription="Create a new document." ma:contentTypeScope="" ma:versionID="47b510a268ab94799d39988294a018bf">
  <xsd:schema xmlns:xsd="http://www.w3.org/2001/XMLSchema" xmlns:xs="http://www.w3.org/2001/XMLSchema" xmlns:p="http://schemas.microsoft.com/office/2006/metadata/properties" xmlns:ns2="56169281-d10e-4687-8d86-e0ae9795bb4c" xmlns:ns3="d98033a5-711e-4d41-9a92-34dc22feb152" targetNamespace="http://schemas.microsoft.com/office/2006/metadata/properties" ma:root="true" ma:fieldsID="430f78a0ddeb4ad93cb2cb32c7d65c5c" ns2:_="" ns3:_="">
    <xsd:import namespace="56169281-d10e-4687-8d86-e0ae9795bb4c"/>
    <xsd:import namespace="d98033a5-711e-4d41-9a92-34dc22feb1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69281-d10e-4687-8d86-e0ae9795bb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8033a5-711e-4d41-9a92-34dc22feb15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F4F739-B76C-4907-A1E7-133652B3E2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69281-d10e-4687-8d86-e0ae9795bb4c"/>
    <ds:schemaRef ds:uri="d98033a5-711e-4d41-9a92-34dc22feb1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87676A-099B-4B53-B66D-C60F83A714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99CAED-701D-44BF-B45E-0631AD0D07E6}">
  <ds:schemaRefs>
    <ds:schemaRef ds:uri="56169281-d10e-4687-8d86-e0ae9795bb4c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  <ds:schemaRef ds:uri="d98033a5-711e-4d41-9a92-34dc22feb152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UTA Accessible Template</Template>
  <TotalTime>1105</TotalTime>
  <Words>63</Words>
  <Application>Microsoft Office PowerPoint</Application>
  <PresentationFormat>On-screen Show (16:9)</PresentationFormat>
  <Paragraphs>19</Paragraphs>
  <Slides>11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Helvetica</vt:lpstr>
      <vt:lpstr>Wingdings</vt:lpstr>
      <vt:lpstr>UTA Accessible Template</vt:lpstr>
      <vt:lpstr>Brew Buddy</vt:lpstr>
      <vt:lpstr>What’s the issue?</vt:lpstr>
      <vt:lpstr>What is BrewBuddy?</vt:lpstr>
      <vt:lpstr>PowerPoint Presentation</vt:lpstr>
      <vt:lpstr>PowerPoint Presentation</vt:lpstr>
      <vt:lpstr>Questions?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George, Melissa J</dc:creator>
  <cp:lastModifiedBy>Andrew Howard</cp:lastModifiedBy>
  <cp:revision>109</cp:revision>
  <dcterms:created xsi:type="dcterms:W3CDTF">2021-08-31T19:16:02Z</dcterms:created>
  <dcterms:modified xsi:type="dcterms:W3CDTF">2024-12-02T14:21:15Z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0x0101006AE8C2F9B7856C4FB1B45376C9CA1279</vt:lpwstr>
  </property>
</Properties>
</file>