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5" r:id="rId5"/>
    <p:sldId id="326" r:id="rId6"/>
    <p:sldId id="325" r:id="rId7"/>
    <p:sldId id="344" r:id="rId8"/>
    <p:sldId id="341" r:id="rId9"/>
    <p:sldId id="345" r:id="rId10"/>
    <p:sldId id="337" r:id="rId11"/>
    <p:sldId id="340" r:id="rId12"/>
    <p:sldId id="336" r:id="rId13"/>
    <p:sldId id="335" r:id="rId14"/>
    <p:sldId id="32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84"/>
    <a:srgbClr val="00599B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1099" y="72"/>
      </p:cViewPr>
      <p:guideLst/>
    </p:cSldViewPr>
  </p:slideViewPr>
  <p:outlineViewPr>
    <p:cViewPr>
      <p:scale>
        <a:sx n="33" d="100"/>
        <a:sy n="33" d="100"/>
      </p:scale>
      <p:origin x="0" y="-18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1E7C7E-200A-F626-0A3D-92CC978B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8871" y="3562708"/>
            <a:ext cx="5226218" cy="14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55C03-226B-5FC2-208E-578716830E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741663"/>
            <a:ext cx="3659188" cy="89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23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7501" y="1111158"/>
            <a:ext cx="2721430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Body Content 2">
            <a:extLst>
              <a:ext uri="{FF2B5EF4-FFF2-40B4-BE49-F238E27FC236}">
                <a16:creationId xmlns:a16="http://schemas.microsoft.com/office/drawing/2014/main" id="{AF760239-E1E4-98A8-BC2A-AD64F71B7E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499" y="2856015"/>
            <a:ext cx="2721431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Body Content 2">
            <a:extLst>
              <a:ext uri="{FF2B5EF4-FFF2-40B4-BE49-F238E27FC236}">
                <a16:creationId xmlns:a16="http://schemas.microsoft.com/office/drawing/2014/main" id="{52458702-0A0A-743A-4663-E0EA4FBC4EB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919350" y="1111158"/>
            <a:ext cx="2644240" cy="1744857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Body Content 2">
            <a:extLst>
              <a:ext uri="{FF2B5EF4-FFF2-40B4-BE49-F238E27FC236}">
                <a16:creationId xmlns:a16="http://schemas.microsoft.com/office/drawing/2014/main" id="{E7DCE5C4-5A12-8BD9-2E79-6B094F4C1FD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9453" y="2985224"/>
            <a:ext cx="2721431" cy="1971304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Body Content 2">
            <a:extLst>
              <a:ext uri="{FF2B5EF4-FFF2-40B4-BE49-F238E27FC236}">
                <a16:creationId xmlns:a16="http://schemas.microsoft.com/office/drawing/2014/main" id="{3180402C-B205-3B02-80EC-1389CEFE02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8916" y="1117911"/>
            <a:ext cx="2933203" cy="166173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Body Content 2">
            <a:extLst>
              <a:ext uri="{FF2B5EF4-FFF2-40B4-BE49-F238E27FC236}">
                <a16:creationId xmlns:a16="http://schemas.microsoft.com/office/drawing/2014/main" id="{1D0698A4-F993-1339-EDDC-E122275B26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75267" y="2985224"/>
            <a:ext cx="2952999" cy="1959926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0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  <p:sldLayoutId id="2147483654" r:id="rId5"/>
    <p:sldLayoutId id="2147483650" r:id="rId6"/>
    <p:sldLayoutId id="2147483652" r:id="rId7"/>
    <p:sldLayoutId id="2147483664" r:id="rId8"/>
    <p:sldLayoutId id="2147483659" r:id="rId9"/>
    <p:sldLayoutId id="2147483662" r:id="rId10"/>
    <p:sldLayoutId id="2147483660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333063-774E-D64F-A41A-85AA488B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Brew Buddy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6EDE5-6FC5-824E-9F44-F022997BFE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529641"/>
            <a:ext cx="8229600" cy="143051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Group 2:</a:t>
            </a:r>
          </a:p>
          <a:p>
            <a:r>
              <a:rPr lang="en-US" sz="2400" dirty="0"/>
              <a:t>Madison Gage</a:t>
            </a:r>
          </a:p>
          <a:p>
            <a:r>
              <a:rPr lang="en-US" sz="2400" dirty="0"/>
              <a:t>Andrew Howard</a:t>
            </a:r>
          </a:p>
          <a:p>
            <a:r>
              <a:rPr lang="en-US" dirty="0"/>
              <a:t>James </a:t>
            </a:r>
            <a:r>
              <a:rPr lang="en-US" dirty="0" err="1"/>
              <a:t>Revette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31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57B-813B-AD08-213E-F61F5B9A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03ABD-48A3-45B1-2D11-0B757886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9"/>
            <a:ext cx="9144000" cy="51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766E-2AE5-1F97-3873-2171383E9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C2B4-3C44-A30E-A744-3C994F24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9075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9DC8-78DE-D9BD-0FE5-3FE6543B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939A-1012-22BA-B022-BD747E15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F211-4177-00B3-6974-C9C64F4338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7482C-0402-5D19-AB91-10D86B3D5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consumer grade coffee heaters aren’t reliable and have:</a:t>
            </a:r>
          </a:p>
          <a:p>
            <a:r>
              <a:rPr lang="en-US" dirty="0"/>
              <a:t>Inconsistent Temperature Control</a:t>
            </a:r>
          </a:p>
          <a:p>
            <a:r>
              <a:rPr lang="en-US" dirty="0"/>
              <a:t>Limited Customization</a:t>
            </a:r>
          </a:p>
          <a:p>
            <a:r>
              <a:rPr lang="en-US" dirty="0"/>
              <a:t>Energy Wastage</a:t>
            </a:r>
          </a:p>
          <a:p>
            <a:r>
              <a:rPr lang="en-US" dirty="0"/>
              <a:t>Safety Risks</a:t>
            </a:r>
          </a:p>
        </p:txBody>
      </p:sp>
    </p:spTree>
    <p:extLst>
      <p:ext uri="{BB962C8B-B14F-4D97-AF65-F5344CB8AC3E}">
        <p14:creationId xmlns:p14="http://schemas.microsoft.com/office/powerpoint/2010/main" val="99858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D3E87-008C-41AF-8DF2-EA38F395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199-745C-1CFA-D2EE-B5475D9C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BrewBuddy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8FEE-0A9D-C11A-AE40-ED9226D7A2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7E54C-22DD-430C-1635-F73062708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BrewBuddy</a:t>
            </a:r>
            <a:r>
              <a:rPr lang="en-US" dirty="0"/>
              <a:t> is an advanced smart coffee heater designed to provide:</a:t>
            </a:r>
          </a:p>
          <a:p>
            <a:r>
              <a:rPr lang="en-US" dirty="0"/>
              <a:t>Precise Temperature Control</a:t>
            </a:r>
          </a:p>
          <a:p>
            <a:r>
              <a:rPr lang="en-US" dirty="0"/>
              <a:t>Customizable Settings</a:t>
            </a:r>
          </a:p>
          <a:p>
            <a:r>
              <a:rPr lang="en-US" dirty="0"/>
              <a:t>Real-Time Temperature Monitoring</a:t>
            </a:r>
          </a:p>
          <a:p>
            <a:r>
              <a:rPr lang="en-US" dirty="0"/>
              <a:t>Safety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8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2DC3-9F68-193D-31E9-5E49AA2C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9F76-94E5-2665-5357-E0CED19C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576C-314B-0897-0DCC-1F6EFB76D1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ACE390-7BD9-58B5-82F7-212695156A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Functionality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 the coffee’s temperature using an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infared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thermometer.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 the temperature of the coffee with an LCD display.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Heat the coffee to a user-specified temperature via a heating plate controlled by a solid state relay.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Configurability: Temperature can be set in increments of 10 by holding a push button or precise increments over UART.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Safety Mechanism: A thermistor-based temperature monitor ensures that the heating plate doesn’t exceed safe operating limits, triggering a safety shutdown if necessary.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Energy Efficiency: The heater only activates when coffee is detected and the temperature is below the desired threshold, minimizing power usage.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3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DF26D-BCB8-0022-1826-5D971D88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EA4B-12EF-4016-751A-94348EDF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6E7D52AC-5F22-BF0F-7509-34C801F3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21591"/>
            <a:ext cx="6489510" cy="51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1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48473-9720-B828-AB15-26C283D13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6F41-2896-2C71-BAD8-8BCEC800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108E-31D7-08BD-D588-7A752AC408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3FDFF-37CB-DFAB-EE9E-B08E12A2B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Temperature Monitoring Subsystem: An infrared thermometer measures the coffee’s surface temperature and communicates readings to the microcontroller via the I2C interface. A 100K thermistor, integrated into a voltage divider circuit, monitors the heating plate’s temperature for safety.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Heating Subsystem: A solid-state relay (SSR) connects the microcontroller to the 120V AC heating plate. The SSR ensures safe and efficient switching of high voltage, controlled via GPIO signals.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Interface Subsystem: An I2C-connected LCD displays real-time temperature readings and system status. A GPIO button allows users to configure desired temperature settings.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Power Supply Subsystem: A 120V to 5V DC buck converter powers the microcontroller and peripherals. This ensures stable operation across all components.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1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D3568-FDF2-A8F4-BA3A-22F146D0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2215-AD6C-E1C9-AC36-0D52523E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6F317BD7-9D47-2D1C-D2F0-6EF6FE4C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79" y="134752"/>
            <a:ext cx="7917641" cy="48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9AF4B-E2C3-FB93-E4D4-3B1EE4D75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9E10-4C85-85AD-053D-15CEFE0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1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95A44B77-131D-4374-7846-A7420ABA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1" r="20383"/>
          <a:stretch/>
        </p:blipFill>
        <p:spPr>
          <a:xfrm>
            <a:off x="2587089" y="65385"/>
            <a:ext cx="3969821" cy="50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2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12DA-EC48-9317-4BDB-C958E314E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5E99-D6C3-2CEA-684D-81B5E8EC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-up of a white sheet&#10;&#10;Description automatically generated">
            <a:extLst>
              <a:ext uri="{FF2B5EF4-FFF2-40B4-BE49-F238E27FC236}">
                <a16:creationId xmlns:a16="http://schemas.microsoft.com/office/drawing/2014/main" id="{117B996F-E224-31FA-600D-14321176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5" y="203791"/>
            <a:ext cx="8175009" cy="47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2117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F4F739-B76C-4907-A1E7-133652B3E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69281-d10e-4687-8d86-e0ae9795bb4c"/>
    <ds:schemaRef ds:uri="d98033a5-711e-4d41-9a92-34dc22feb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9CAED-701D-44BF-B45E-0631AD0D07E6}">
  <ds:schemaRefs>
    <ds:schemaRef ds:uri="56169281-d10e-4687-8d86-e0ae9795bb4c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d98033a5-711e-4d41-9a92-34dc22feb15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1330</TotalTime>
  <Words>309</Words>
  <Application>Microsoft Office PowerPoint</Application>
  <PresentationFormat>On-screen Show (16:9)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Helvetica</vt:lpstr>
      <vt:lpstr>Symbol</vt:lpstr>
      <vt:lpstr>Wingdings</vt:lpstr>
      <vt:lpstr>UTA Accessible Template</vt:lpstr>
      <vt:lpstr>Brew Buddy</vt:lpstr>
      <vt:lpstr>What’s the issue?</vt:lpstr>
      <vt:lpstr>What is BrewBuddy?</vt:lpstr>
      <vt:lpstr>System Design and Architecture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Howard, Andrew</cp:lastModifiedBy>
  <cp:revision>115</cp:revision>
  <dcterms:created xsi:type="dcterms:W3CDTF">2021-08-31T19:16:02Z</dcterms:created>
  <dcterms:modified xsi:type="dcterms:W3CDTF">2024-12-02T20:08:32Z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